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slides/slide34.xml" ContentType="application/vnd.openxmlformats-officedocument.presentationml.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1"/>
  </p:notesMasterIdLst>
  <p:sldIdLst>
    <p:sldId id="256" r:id="rId2"/>
    <p:sldId id="269" r:id="rId3"/>
    <p:sldId id="258" r:id="rId4"/>
    <p:sldId id="257" r:id="rId5"/>
    <p:sldId id="259" r:id="rId6"/>
    <p:sldId id="280" r:id="rId7"/>
    <p:sldId id="260" r:id="rId8"/>
    <p:sldId id="261" r:id="rId9"/>
    <p:sldId id="278" r:id="rId10"/>
    <p:sldId id="279" r:id="rId11"/>
    <p:sldId id="272" r:id="rId12"/>
    <p:sldId id="273" r:id="rId13"/>
    <p:sldId id="274" r:id="rId14"/>
    <p:sldId id="275" r:id="rId15"/>
    <p:sldId id="271" r:id="rId16"/>
    <p:sldId id="281" r:id="rId17"/>
    <p:sldId id="263" r:id="rId18"/>
    <p:sldId id="262" r:id="rId19"/>
    <p:sldId id="264" r:id="rId20"/>
    <p:sldId id="267" r:id="rId21"/>
    <p:sldId id="268" r:id="rId22"/>
    <p:sldId id="265" r:id="rId23"/>
    <p:sldId id="282" r:id="rId24"/>
    <p:sldId id="283" r:id="rId25"/>
    <p:sldId id="284" r:id="rId26"/>
    <p:sldId id="285" r:id="rId27"/>
    <p:sldId id="286" r:id="rId28"/>
    <p:sldId id="287" r:id="rId29"/>
    <p:sldId id="288" r:id="rId30"/>
    <p:sldId id="292" r:id="rId31"/>
    <p:sldId id="290" r:id="rId32"/>
    <p:sldId id="295" r:id="rId33"/>
    <p:sldId id="296" r:id="rId34"/>
    <p:sldId id="297" r:id="rId35"/>
    <p:sldId id="298" r:id="rId36"/>
    <p:sldId id="300" r:id="rId37"/>
    <p:sldId id="293" r:id="rId38"/>
    <p:sldId id="277" r:id="rId39"/>
    <p:sldId id="294"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9040A"/>
    <a:srgbClr val="3333CC"/>
    <a:srgbClr val="7A9FE1"/>
    <a:srgbClr val="6997DB"/>
    <a:srgbClr val="FFFDD4"/>
    <a:srgbClr val="FFFCCA"/>
    <a:srgbClr val="F0DCDC"/>
    <a:srgbClr val="F0F0DC"/>
    <a:srgbClr val="DEF1DE"/>
    <a:srgbClr val="80C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54752" autoAdjust="0"/>
  </p:normalViewPr>
  <p:slideViewPr>
    <p:cSldViewPr snapToGrid="0" snapToObjects="1">
      <p:cViewPr varScale="1">
        <p:scale>
          <a:sx n="133" d="100"/>
          <a:sy n="133" d="100"/>
        </p:scale>
        <p:origin x="-248" y="-104"/>
      </p:cViewPr>
      <p:guideLst>
        <p:guide orient="horz" pos="1841"/>
        <p:guide pos="2831"/>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interSettings" Target="printerSettings/printerSettings1.bin"/><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viewProps" Target="viewProp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9BA6593-DC95-284B-9F1D-B98CF3DC504D}" type="datetime1">
              <a:rPr lang="en-US"/>
              <a:pPr>
                <a:defRPr/>
              </a:pPr>
              <a:t>5/27/11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739D04F-24D2-1447-A108-9F7AC2C9C7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Bill MacCartney, I’m a research</a:t>
            </a:r>
            <a:r>
              <a:rPr lang="en-US" baseline="0" dirty="0" smtClean="0"/>
              <a:t> scientist at Google, and two years ago I completed a Ph.D. in Computer Science here at Stanford.</a:t>
            </a:r>
            <a:endParaRPr lang="en-US" dirty="0" smtClean="0"/>
          </a:p>
          <a:p>
            <a:r>
              <a:rPr lang="en-US" dirty="0" smtClean="0"/>
              <a:t>Today I’m going</a:t>
            </a:r>
            <a:r>
              <a:rPr lang="en-US" baseline="0" dirty="0" smtClean="0"/>
              <a:t> to be talking about my field of study, which is Computational Linguistics, aka Natural Language Processing.</a:t>
            </a:r>
          </a:p>
          <a:p>
            <a:r>
              <a:rPr lang="en-US" baseline="0" dirty="0" smtClean="0"/>
              <a:t>I’m going to try to give you high-level overview of the field.</a:t>
            </a:r>
          </a:p>
          <a:p>
            <a:r>
              <a:rPr lang="en-US" baseline="0" dirty="0" smtClean="0"/>
              <a:t>I’ll talk about what it is, why it matters, and where it is today.</a:t>
            </a:r>
          </a:p>
          <a:p>
            <a:r>
              <a:rPr lang="en-US" baseline="0" dirty="0" smtClean="0"/>
              <a:t>I’ll give you a little bit of history, and I’ll briefly describe some of the most important subfields and applications.</a:t>
            </a:r>
          </a:p>
          <a:p>
            <a:r>
              <a:rPr lang="en-US" baseline="0" dirty="0" smtClean="0"/>
              <a:t>And if there’s time, I’ll go a little bit deeper on one subfield in particular, which is machine translation,</a:t>
            </a:r>
          </a:p>
          <a:p>
            <a:r>
              <a:rPr lang="en-US" baseline="0" dirty="0" smtClean="0"/>
              <a:t>and I’ll try to give you just a taste of how machine translation is done.</a:t>
            </a:r>
          </a:p>
          <a:p>
            <a:r>
              <a:rPr lang="en-US" baseline="0" dirty="0" smtClean="0"/>
              <a:t>Now, how many of you are familiar with </a:t>
            </a:r>
            <a:r>
              <a:rPr lang="en-US" baseline="0" dirty="0" err="1" smtClean="0"/>
              <a:t>xkcd</a:t>
            </a:r>
            <a:r>
              <a:rPr lang="en-US" baseline="0" dirty="0" smtClean="0"/>
              <a:t>?  […]  Well, if you’re not already reading </a:t>
            </a:r>
            <a:r>
              <a:rPr lang="en-US" baseline="0" dirty="0" err="1" smtClean="0"/>
              <a:t>xkcd</a:t>
            </a:r>
            <a:r>
              <a:rPr lang="en-US" baseline="0" dirty="0" smtClean="0"/>
              <a:t>, you really should, because:</a:t>
            </a:r>
          </a:p>
          <a:p>
            <a:r>
              <a:rPr lang="en-US" baseline="0" dirty="0" smtClean="0"/>
              <a:t>(*) you’re at Stanford, and (*) you’re in </a:t>
            </a:r>
            <a:r>
              <a:rPr lang="en-US" baseline="0" dirty="0" err="1" smtClean="0"/>
              <a:t>SymSys</a:t>
            </a:r>
            <a:r>
              <a:rPr lang="en-US" baseline="0" dirty="0" smtClean="0"/>
              <a:t>, so therefore (*) you’re a nerd.  And </a:t>
            </a:r>
            <a:r>
              <a:rPr lang="en-US" baseline="0" dirty="0" err="1" smtClean="0"/>
              <a:t>xkcd</a:t>
            </a:r>
            <a:r>
              <a:rPr lang="en-US" baseline="0" dirty="0" smtClean="0"/>
              <a:t> is really required reading for nerds.</a:t>
            </a:r>
          </a:p>
          <a:p>
            <a:r>
              <a:rPr lang="en-US" baseline="0" dirty="0" smtClean="0"/>
              <a:t>And it turns out that the author of </a:t>
            </a:r>
            <a:r>
              <a:rPr lang="en-US" baseline="0" dirty="0" err="1" smtClean="0"/>
              <a:t>xkcd</a:t>
            </a:r>
            <a:r>
              <a:rPr lang="en-US" baseline="0" dirty="0" smtClean="0"/>
              <a:t>, Randall Munroe, is very interested in computational linguistics.  In fact… [&gt;]</a:t>
            </a:r>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linguistics side, there’s another motivation, which is that computational linguistics may be an avenue</a:t>
            </a:r>
            <a:r>
              <a:rPr lang="en-US" baseline="0" dirty="0" smtClean="0"/>
              <a:t> to understanding how the mind learns and processes language.</a:t>
            </a:r>
          </a:p>
          <a:p>
            <a:r>
              <a:rPr lang="en-US" baseline="0" dirty="0" smtClean="0"/>
              <a:t>The idea is, if you want to understand how the mind deals with, say, syntactic attachment ambiguity,</a:t>
            </a:r>
          </a:p>
          <a:p>
            <a:r>
              <a:rPr lang="en-US" baseline="0" dirty="0" smtClean="0"/>
              <a:t>it may be helpful to build a computer model that solves the same problem.</a:t>
            </a:r>
          </a:p>
          <a:p>
            <a:r>
              <a:rPr lang="en-US" baseline="0" dirty="0" smtClean="0"/>
              <a:t>Even if the mind doesn’t work exactly like the model, building the model will help you understand where the difficulties lie.</a:t>
            </a:r>
          </a:p>
          <a:p>
            <a:r>
              <a:rPr lang="en-US" dirty="0" smtClean="0"/>
              <a:t>When the great physicist Richard Feynman died, these words were on his blackboard: “What I cannot create, I do not understand”.</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latin typeface="+mn-lt"/>
              </a:rPr>
              <a:t>Sometimes, the best way to understand something is to build a model of it.  [&gt;]</a:t>
            </a:r>
          </a:p>
          <a:p>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 me now</a:t>
            </a:r>
            <a:r>
              <a:rPr lang="en-US" baseline="0" dirty="0" smtClean="0"/>
              <a:t> spend a few minutes on the history of the field.</a:t>
            </a:r>
          </a:p>
          <a:p>
            <a:r>
              <a:rPr lang="en-US" baseline="0" dirty="0" smtClean="0"/>
              <a:t>People have been working on language applications since the very beginning of computer science, more than 50 years ago.</a:t>
            </a:r>
          </a:p>
          <a:p>
            <a:r>
              <a:rPr lang="en-US" baseline="0" dirty="0" smtClean="0"/>
              <a:t>Early on, there was a particular emphasis on machine translation, one of the hardest problems in NLP.</a:t>
            </a:r>
          </a:p>
          <a:p>
            <a:r>
              <a:rPr lang="en-US" baseline="0" dirty="0" smtClean="0"/>
              <a:t>This was in the depths of the Cold War, and the military was naturally very interested in translating Russian to English.</a:t>
            </a:r>
          </a:p>
          <a:p>
            <a:r>
              <a:rPr lang="en-US" baseline="0" dirty="0" smtClean="0"/>
              <a:t>Even though they were working on extremely limited hardware, early researchers were confident that they’d have the problem licked within a few years.</a:t>
            </a:r>
          </a:p>
          <a:p>
            <a:r>
              <a:rPr lang="en-US" baseline="0" dirty="0" smtClean="0"/>
              <a:t>I have an amusing clip that reflects this …</a:t>
            </a:r>
          </a:p>
          <a:p>
            <a:r>
              <a:rPr lang="en-US" baseline="0" dirty="0" smtClean="0"/>
              <a:t>But several years passed, and the problem still wasn’t solved, and finally in the mid-60s the government commissioned this report, the ALPAC report,</a:t>
            </a:r>
          </a:p>
          <a:p>
            <a:r>
              <a:rPr lang="en-US" baseline="0" dirty="0" smtClean="0"/>
              <a:t>which essentially concluded, crap, this is much harder than we thought.  And that basically killed further work in MT for many years.  [&gt;]</a:t>
            </a:r>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the 70s, the field</a:t>
            </a:r>
            <a:r>
              <a:rPr lang="en-US" baseline="0" dirty="0" smtClean="0"/>
              <a:t> regrouped and refocused.</a:t>
            </a:r>
          </a:p>
          <a:p>
            <a:r>
              <a:rPr lang="en-US" baseline="0" dirty="0" smtClean="0"/>
              <a:t>There were teams at Bell Labs and at IBM who were doing early work in speech recognition.</a:t>
            </a:r>
          </a:p>
          <a:p>
            <a:r>
              <a:rPr lang="en-US" baseline="0" dirty="0" smtClean="0"/>
              <a:t>Actually, they were in a quite separate research community – they were electrical engineers, and they had little communication with the main stream of NLP research.</a:t>
            </a:r>
          </a:p>
          <a:p>
            <a:r>
              <a:rPr lang="en-US" baseline="0" dirty="0" smtClean="0"/>
              <a:t>But their ideas – using statistical modeling and probability distributions -- would later turn out to revolutionize the field.</a:t>
            </a:r>
          </a:p>
          <a:p>
            <a:r>
              <a:rPr lang="en-US" baseline="0" dirty="0" smtClean="0"/>
              <a:t>People in the main stream of NLP research saw themselves as part of the field of AI, and at the time that meant symbolic AI.</a:t>
            </a:r>
          </a:p>
          <a:p>
            <a:r>
              <a:rPr lang="en-US" baseline="0" dirty="0" smtClean="0"/>
              <a:t>So they were using hand-built knowledge resources and rule-driven algorithms.</a:t>
            </a:r>
          </a:p>
          <a:p>
            <a:r>
              <a:rPr lang="en-US" baseline="0" dirty="0" smtClean="0"/>
              <a:t>And there was an increasing interest in natural language understanding applications.</a:t>
            </a:r>
          </a:p>
          <a:p>
            <a:r>
              <a:rPr lang="en-US" baseline="0" dirty="0" smtClean="0"/>
              <a:t>SHRDLU was a program that was the dissertation work of Terry </a:t>
            </a:r>
            <a:r>
              <a:rPr lang="en-US" baseline="0" dirty="0" err="1" smtClean="0"/>
              <a:t>Winograd</a:t>
            </a:r>
            <a:r>
              <a:rPr lang="en-US" baseline="0" dirty="0" smtClean="0"/>
              <a:t>, who is a professor here – I’ll show you a clip about that.</a:t>
            </a:r>
          </a:p>
          <a:p>
            <a:r>
              <a:rPr lang="en-US" baseline="0" dirty="0" smtClean="0"/>
              <a:t>LUNAR was a program that could answer natural language questions about moon rocks, and CHAT-80 could answer questions about geography.</a:t>
            </a:r>
          </a:p>
          <a:p>
            <a:r>
              <a:rPr lang="en-US" baseline="0" dirty="0" smtClean="0"/>
              <a:t>(In those days, if you wrote a program, you had to come up with a cool name in ALL CAPS – </a:t>
            </a:r>
            <a:r>
              <a:rPr lang="en-US" baseline="0" dirty="0" err="1" smtClean="0"/>
              <a:t>CamelCasing</a:t>
            </a:r>
            <a:r>
              <a:rPr lang="en-US" baseline="0" dirty="0" smtClean="0"/>
              <a:t> didn’t become cool until the 90s.)  [roll the clip]</a:t>
            </a:r>
          </a:p>
          <a:p>
            <a:r>
              <a:rPr lang="en-US" baseline="0" dirty="0" smtClean="0"/>
              <a:t>But by the late 80s, it was becoming clear that symbolic AI had run out of steam, and something new was needed.</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90s, everything changed.</a:t>
            </a:r>
            <a:r>
              <a:rPr lang="en-US" baseline="0" dirty="0" smtClean="0"/>
              <a:t>  NLP researchers finally began to really pay attention to this new current of ideas from the EE and speech recognition community.</a:t>
            </a:r>
          </a:p>
          <a:p>
            <a:r>
              <a:rPr lang="en-US" baseline="0" dirty="0" smtClean="0"/>
              <a:t>They began to use to probabilistic modeling and corpus statistics.  They began to build classifiers on supervised training data.</a:t>
            </a:r>
          </a:p>
          <a:p>
            <a:r>
              <a:rPr lang="en-US" baseline="0" dirty="0" smtClean="0"/>
              <a:t>This coincided with the explosion in machine-readable text that I mentioned earlier,</a:t>
            </a:r>
          </a:p>
          <a:p>
            <a:r>
              <a:rPr lang="en-US" baseline="0" dirty="0" smtClean="0"/>
              <a:t>and also with the creation of large sets of human-annotated training data, such as the Penn Treebank.</a:t>
            </a:r>
          </a:p>
          <a:p>
            <a:r>
              <a:rPr lang="en-US" baseline="0" dirty="0" smtClean="0"/>
              <a:t>The Penn Treebank consists of 50,000 sentences of Wall St. Journal text,</a:t>
            </a:r>
          </a:p>
          <a:p>
            <a:r>
              <a:rPr lang="en-US" baseline="0" dirty="0" smtClean="0"/>
              <a:t>each labeled with a syntactic parse tree laboriously constructed by low-paid grad students at </a:t>
            </a:r>
            <a:r>
              <a:rPr lang="en-US" baseline="0" dirty="0" err="1" smtClean="0"/>
              <a:t>UPenn</a:t>
            </a:r>
            <a:r>
              <a:rPr lang="en-US" baseline="0" dirty="0" smtClean="0"/>
              <a:t>.</a:t>
            </a:r>
          </a:p>
          <a:p>
            <a:r>
              <a:rPr lang="en-US" baseline="0" dirty="0" smtClean="0"/>
              <a:t>And it enabled the development of highly accurate statistical parsers, and made parsing a major focus of NLP research in the 90s.</a:t>
            </a:r>
          </a:p>
          <a:p>
            <a:r>
              <a:rPr lang="en-US" baseline="0" dirty="0" smtClean="0"/>
              <a:t>And this reflected a shift in the goals of the field, away from full-on natural language understanding, which now seemed too hard,</a:t>
            </a:r>
          </a:p>
          <a:p>
            <a:r>
              <a:rPr lang="en-US" baseline="0" dirty="0" smtClean="0"/>
              <a:t>and towards lower-level, more achievable tasks like text categorization, POS tagging, and named entity recognition.  [&gt;]</a:t>
            </a:r>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last decade, these trends have continued and consolidated.</a:t>
            </a:r>
          </a:p>
          <a:p>
            <a:r>
              <a:rPr lang="en-US" dirty="0" smtClean="0"/>
              <a:t>Statistical modeling has become absolutely</a:t>
            </a:r>
            <a:r>
              <a:rPr lang="en-US" baseline="0" dirty="0" smtClean="0"/>
              <a:t> central to NLP,</a:t>
            </a:r>
            <a:endParaRPr lang="en-US" dirty="0" smtClean="0"/>
          </a:p>
          <a:p>
            <a:r>
              <a:rPr lang="en-US" dirty="0" smtClean="0"/>
              <a:t>and NLP researchers have become very sophisticated in using machine learning algorithms like support vector machines and latent </a:t>
            </a:r>
            <a:r>
              <a:rPr lang="en-US" dirty="0" err="1" smtClean="0"/>
              <a:t>Dirichlet</a:t>
            </a:r>
            <a:r>
              <a:rPr lang="en-US" dirty="0" smtClean="0"/>
              <a:t> allocation.</a:t>
            </a:r>
          </a:p>
          <a:p>
            <a:r>
              <a:rPr lang="en-US" dirty="0" smtClean="0"/>
              <a:t>The quantity of machine-readable</a:t>
            </a:r>
            <a:r>
              <a:rPr lang="en-US" baseline="0" dirty="0" smtClean="0"/>
              <a:t> text has continued to grow exponentially,</a:t>
            </a:r>
          </a:p>
          <a:p>
            <a:r>
              <a:rPr lang="en-US" baseline="0" dirty="0" smtClean="0"/>
              <a:t>and massive server farms have enabled us to learn from this ocean of data – this has been critical for Google’s work in machine translation.</a:t>
            </a:r>
          </a:p>
          <a:p>
            <a:r>
              <a:rPr lang="en-US" baseline="0" dirty="0" smtClean="0"/>
              <a:t>What’s new in the just the last couple of years is:</a:t>
            </a:r>
          </a:p>
          <a:p>
            <a:r>
              <a:rPr lang="en-US" baseline="0" dirty="0" smtClean="0"/>
              <a:t>an increasing focus on unsupervised learning, which doesn’t require expensive human-annotated training data,</a:t>
            </a:r>
          </a:p>
          <a:p>
            <a:r>
              <a:rPr lang="en-US" baseline="0" dirty="0" smtClean="0"/>
              <a:t>and a revived interest in higher-level semantic applications, like question answering, which were neglected in the 90s as too difficult.  [&gt;]</a:t>
            </a:r>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Like every other discipline nowadays, NLP is divided into specialties and subspecialties.</a:t>
            </a:r>
          </a:p>
          <a:p>
            <a:r>
              <a:rPr lang="en-US" dirty="0" smtClean="0"/>
              <a:t>On this slide I want to give</a:t>
            </a:r>
            <a:r>
              <a:rPr lang="en-US" baseline="0" dirty="0" smtClean="0"/>
              <a:t> you a quick survey of some of the most notable subfields and tasks around which people organize their work.</a:t>
            </a:r>
          </a:p>
          <a:p>
            <a:r>
              <a:rPr lang="en-US" dirty="0" smtClean="0"/>
              <a:t>For each area, I’ll try to tell you briefly what it is and why it matters.</a:t>
            </a:r>
          </a:p>
          <a:p>
            <a:r>
              <a:rPr lang="en-US" dirty="0" smtClean="0"/>
              <a:t>I won’t say too much about how we solve it, but I will try to give an indication of how well we’re doing.</a:t>
            </a:r>
          </a:p>
          <a:p>
            <a:r>
              <a:rPr lang="en-US" dirty="0" smtClean="0"/>
              <a:t>In fact, I’ve grouped the problems</a:t>
            </a:r>
            <a:r>
              <a:rPr lang="en-US" baseline="0" dirty="0" smtClean="0"/>
              <a:t> roughly into problems which are mostly solved, problems where we’re making good progress, and problems which are still really hard.</a:t>
            </a:r>
          </a:p>
          <a:p>
            <a:r>
              <a:rPr lang="en-US" baseline="0" dirty="0" smtClean="0"/>
              <a:t>But you should take that categorization with a huge grain of salt – there are still big challenges over here, and there are already big successes over here.</a:t>
            </a:r>
          </a:p>
          <a:p>
            <a:r>
              <a:rPr lang="en-US" baseline="0" dirty="0" smtClean="0"/>
              <a:t>…</a:t>
            </a:r>
          </a:p>
          <a:p>
            <a:r>
              <a:rPr lang="en-US" baseline="0" dirty="0" smtClean="0"/>
              <a:t>Spam detection: 90% of emails sent are spam, but you rarely see them, so it works pretty well.</a:t>
            </a:r>
          </a:p>
          <a:p>
            <a:r>
              <a:rPr lang="en-US" baseline="0" dirty="0" smtClean="0"/>
              <a:t>Text categorization takes many forms, but one is assigning news stories to clusters like Sports and Business.</a:t>
            </a:r>
          </a:p>
          <a:p>
            <a:r>
              <a:rPr lang="en-US" baseline="0" dirty="0" smtClean="0"/>
              <a:t>POS tagging doesn’t matter directly to end users, but it’s a building-block technology that facilitates other tasks like sentiment analysis and parsing.  97% accuracy.</a:t>
            </a:r>
          </a:p>
          <a:p>
            <a:r>
              <a:rPr lang="en-US" dirty="0" smtClean="0"/>
              <a:t>NER means identifying and classifying expressions denoting entities, such as people, places, and organizations.  Again, a building block.</a:t>
            </a:r>
          </a:p>
          <a:p>
            <a:r>
              <a:rPr lang="en-US" dirty="0" smtClean="0"/>
              <a:t>IE means extracting structured data from unstructured text.  The example here is extracting information about calendar events;</a:t>
            </a:r>
            <a:r>
              <a:rPr lang="en-US" baseline="0" dirty="0" smtClean="0"/>
              <a:t> another is extracting product information for a shopping application.</a:t>
            </a:r>
          </a:p>
          <a:p>
            <a:r>
              <a:rPr lang="en-US" baseline="0" dirty="0" smtClean="0"/>
              <a:t>Sentiment analysis has gotten a lot of attention in the commercial world, with the rise of social media; it’s about identifying positive or negative sentiment, either broadly toward products or brands, or narrowly towards specific features of a product.  Very important for helping companies understand how they are perceived by consumers.</a:t>
            </a:r>
          </a:p>
          <a:p>
            <a:r>
              <a:rPr lang="en-US" baseline="0" dirty="0" err="1" smtClean="0"/>
              <a:t>Coreference</a:t>
            </a:r>
            <a:r>
              <a:rPr lang="en-US" baseline="0" dirty="0" smtClean="0"/>
              <a:t> resolution includes not only identifying the antecedents of pronouns, but also other ways of referring to the same entity, like “President Obama” and “the President” and “Obama”.</a:t>
            </a:r>
          </a:p>
          <a:p>
            <a:r>
              <a:rPr lang="en-US" baseline="0" dirty="0" smtClean="0"/>
              <a:t>WSD matters in many applications because words have far more senses than we are ordinarily aware of, and if you’re searching for web pages about mice, you might not want to see pages about rodents.</a:t>
            </a:r>
          </a:p>
          <a:p>
            <a:r>
              <a:rPr lang="en-US" baseline="0" dirty="0" smtClean="0"/>
              <a:t>Syntactic parsing means inferring the hidden syntactic structure of sentences.  A huge focus over the last 15 years.  90% accuracy on WSJ text.  Important for understanding predicate-argument structure: who did what to whom?  Also important for translation.</a:t>
            </a:r>
          </a:p>
          <a:p>
            <a:r>
              <a:rPr lang="en-US" baseline="0" dirty="0" smtClean="0"/>
              <a:t>Machine translation: highly compelling end-user application.  Major focus in 1950s, and again in 2000s.  For some language pairs, we can do it pretty well; others are still really hard.</a:t>
            </a:r>
          </a:p>
          <a:p>
            <a:r>
              <a:rPr lang="en-US" baseline="0" dirty="0" smtClean="0"/>
              <a:t>Semantic search.  Retrieve pages if they’re talking about the same ideas, even if they don’t use the same keywords.  Creeping into Google etc., but still really hard.</a:t>
            </a:r>
          </a:p>
          <a:p>
            <a:r>
              <a:rPr lang="en-US" baseline="0" dirty="0" smtClean="0"/>
              <a:t>QA.  Obvious utility.  Vision of the answer machine.  Can work well in restricted domains, but still tough in open domain.  IBM’s Watson is a significant step forward.</a:t>
            </a:r>
          </a:p>
          <a:p>
            <a:r>
              <a:rPr lang="en-US" baseline="0" dirty="0" smtClean="0"/>
              <a:t>Textual inference was the focus of my dissertation work – it means determining whether one natural language sentence follows from another.  It’s connected with the ability to recognize semantic equivalence at sentence level.  Lots of attention over last five years, but still really tough.</a:t>
            </a:r>
          </a:p>
          <a:p>
            <a:r>
              <a:rPr lang="en-US" baseline="0" dirty="0" smtClean="0"/>
              <a:t>Summarization.  Obvious end-user utility.  Single-document and multi-document variations.  Still really, really hard.</a:t>
            </a:r>
          </a:p>
          <a:p>
            <a:r>
              <a:rPr lang="en-US" baseline="0" dirty="0" smtClean="0"/>
              <a:t>Discourse &amp; dialog.  Very loosely defined, can takes lots of forms.  Very hard.</a:t>
            </a:r>
          </a:p>
          <a:p>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thing I hope is coming through is that many of the things we’d like to do in NLP are really, really hard.</a:t>
            </a:r>
          </a:p>
          <a:p>
            <a:r>
              <a:rPr lang="en-US" baseline="0" dirty="0" smtClean="0"/>
              <a:t>Why is that?  Well, human language is just really complex.</a:t>
            </a:r>
          </a:p>
          <a:p>
            <a:r>
              <a:rPr lang="en-US" baseline="0" dirty="0" smtClean="0"/>
              <a:t>You have tremendous variability of expression.  You have complex, recursive structures.</a:t>
            </a:r>
          </a:p>
          <a:p>
            <a:r>
              <a:rPr lang="en-US" baseline="0" dirty="0" smtClean="0"/>
              <a:t>Ambiguity is pervasive.  Meaning is highly context-dependent, and is often fuzzy or vague.</a:t>
            </a:r>
          </a:p>
          <a:p>
            <a:r>
              <a:rPr lang="en-US" baseline="0" dirty="0" smtClean="0"/>
              <a:t>And so on – I’ll bring this out more in the following slides.</a:t>
            </a:r>
          </a:p>
          <a:p>
            <a:r>
              <a:rPr lang="en-US" baseline="0" dirty="0" smtClean="0"/>
              <a:t>On the other hand, The Major Lesson of the statistical revolution is that you can often get surprisingly far with very simple features.</a:t>
            </a:r>
          </a:p>
          <a:p>
            <a:r>
              <a:rPr lang="en-US" baseline="0" dirty="0" smtClean="0"/>
              <a:t>Take, for example, sentiment analysis – you might think that understanding how people feel, emotionally, about a product would require</a:t>
            </a:r>
          </a:p>
          <a:p>
            <a:r>
              <a:rPr lang="en-US" baseline="0" dirty="0" smtClean="0"/>
              <a:t>incredibly sophisticated natural language understanding, and theories of mind, and so on.</a:t>
            </a:r>
          </a:p>
          <a:p>
            <a:r>
              <a:rPr lang="en-US" baseline="0" dirty="0" smtClean="0"/>
              <a:t>But in fact, you can often get pretty far just by counting occurrences of words like “quick” or “valuable” or “frustrating”.</a:t>
            </a:r>
          </a:p>
          <a:p>
            <a:r>
              <a:rPr lang="en-US" baseline="0" dirty="0" smtClean="0"/>
              <a:t>But those simple features only carry you so far, and huge challenges remain, so let me try to bring some of those out.  [&gt;]</a:t>
            </a:r>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big obstacle is that the</a:t>
            </a:r>
            <a:r>
              <a:rPr lang="en-US" baseline="0" dirty="0" smtClean="0"/>
              <a:t> relation between meanings and expressions is not one-to-one.  Far from it.</a:t>
            </a:r>
          </a:p>
          <a:p>
            <a:r>
              <a:rPr lang="en-US" baseline="0" dirty="0" smtClean="0"/>
              <a:t>First, one meaning can be expressed in many different ways – so this thing can be described as “soda”, or a “soft drink”, or “pop”.</a:t>
            </a:r>
          </a:p>
          <a:p>
            <a:r>
              <a:rPr lang="en-US" baseline="0" dirty="0" smtClean="0"/>
              <a:t>And conversely, one expression can have many different meanings – so “pop” can refer to the </a:t>
            </a:r>
            <a:r>
              <a:rPr lang="en-US" baseline="0" dirty="0" err="1" smtClean="0"/>
              <a:t>Biebster</a:t>
            </a:r>
            <a:r>
              <a:rPr lang="en-US" baseline="0" dirty="0" smtClean="0"/>
              <a:t>, or your Dad, or even Pop Art.  [&gt;]</a:t>
            </a:r>
          </a:p>
          <a:p>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first phenomenon</a:t>
            </a:r>
            <a:r>
              <a:rPr lang="en-US" baseline="0" dirty="0" smtClean="0"/>
              <a:t> is known as “variability of linguistic expression”, and it’s pervasive problem in NLP.</a:t>
            </a:r>
          </a:p>
          <a:p>
            <a:r>
              <a:rPr lang="en-US" baseline="0" dirty="0" smtClean="0"/>
              <a:t>For example, if you want to build a product search engine, like </a:t>
            </a:r>
            <a:r>
              <a:rPr lang="en-US" baseline="0" dirty="0" err="1" smtClean="0"/>
              <a:t>shopping.google.com</a:t>
            </a:r>
            <a:r>
              <a:rPr lang="en-US" baseline="0" dirty="0" smtClean="0"/>
              <a:t>, you need to extract and aggregate product information from many different vendors’ websites.</a:t>
            </a:r>
          </a:p>
          <a:p>
            <a:r>
              <a:rPr lang="en-US" baseline="0" dirty="0" smtClean="0"/>
              <a:t>And in order to facilitate product comparison, you want to normalize the representation of a product’s features.</a:t>
            </a:r>
          </a:p>
          <a:p>
            <a:r>
              <a:rPr lang="en-US" baseline="0" dirty="0" smtClean="0"/>
              <a:t>If someone is shopping for a digital camera, one of the main things they care about it is how many megapixels the camera has.</a:t>
            </a:r>
          </a:p>
          <a:p>
            <a:r>
              <a:rPr lang="en-US" baseline="0" dirty="0" smtClean="0"/>
              <a:t>But there are many, many different ways to express this in natural language.</a:t>
            </a:r>
          </a:p>
          <a:p>
            <a:r>
              <a:rPr lang="en-US" baseline="0" dirty="0" smtClean="0"/>
              <a:t>So this variability of linguistic expression is a huge challenge for information extraction.  [&gt;]</a:t>
            </a:r>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another example, consider semantic search.</a:t>
            </a:r>
          </a:p>
          <a:p>
            <a:r>
              <a:rPr lang="en-US" dirty="0" smtClean="0"/>
              <a:t>Suppose you’re looking for news stories about Russia increasing the price of gas for Georgia.</a:t>
            </a:r>
          </a:p>
          <a:p>
            <a:r>
              <a:rPr lang="en-US" dirty="0" smtClean="0"/>
              <a:t>Well, there are many different ways</a:t>
            </a:r>
            <a:r>
              <a:rPr lang="en-US" baseline="0" dirty="0" smtClean="0"/>
              <a:t> to express this idea in natural language.</a:t>
            </a:r>
          </a:p>
          <a:p>
            <a:r>
              <a:rPr lang="en-US" baseline="0" dirty="0" smtClean="0"/>
              <a:t>So if you want to retrieve all these stories as relevant, you need to recognize that these are all roughly – even if not exactly -- semantically equivalent.</a:t>
            </a:r>
          </a:p>
          <a:p>
            <a:r>
              <a:rPr lang="en-US" baseline="0" dirty="0" smtClean="0"/>
              <a:t>This is hard!  [&gt;]</a:t>
            </a:r>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he’s pretty negative about it.</a:t>
            </a:r>
          </a:p>
          <a:p>
            <a:r>
              <a:rPr lang="en-US" baseline="0" dirty="0" smtClean="0"/>
              <a:t>Now I love </a:t>
            </a:r>
            <a:r>
              <a:rPr lang="en-US" baseline="0" dirty="0" err="1" smtClean="0"/>
              <a:t>xkcd</a:t>
            </a:r>
            <a:r>
              <a:rPr lang="en-US" baseline="0" dirty="0" smtClean="0"/>
              <a:t>, and I love Randall Munroe, and I even love this particular cartoon.  But I really think he got this one wrong.</a:t>
            </a:r>
          </a:p>
          <a:p>
            <a:r>
              <a:rPr lang="en-US" baseline="0" dirty="0" smtClean="0"/>
              <a:t>I’m going to try to convince you today that, contrary to Randall’s claim,</a:t>
            </a:r>
          </a:p>
          <a:p>
            <a:r>
              <a:rPr lang="en-US" baseline="0" dirty="0" smtClean="0"/>
              <a:t>computation linguistics is a quite coherent field of study with a lot to offer the world. [&gt;]</a:t>
            </a:r>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converse problem is that one expression can have many meanings.</a:t>
            </a:r>
          </a:p>
          <a:p>
            <a:pPr>
              <a:spcBef>
                <a:spcPct val="0"/>
              </a:spcBef>
            </a:pPr>
            <a:r>
              <a:rPr lang="en-US" dirty="0" smtClean="0"/>
              <a:t>In this cartoon, T-Rex highlights the problem of AMBIGUITY RESOLUTION.</a:t>
            </a:r>
          </a:p>
          <a:p>
            <a:pPr>
              <a:spcBef>
                <a:spcPct val="0"/>
              </a:spcBef>
            </a:pPr>
            <a:r>
              <a:rPr lang="en-US" dirty="0" smtClean="0"/>
              <a:t>And he invokes a well-known example, “Fruit flies like a banana”.</a:t>
            </a:r>
          </a:p>
          <a:p>
            <a:pPr>
              <a:spcBef>
                <a:spcPct val="0"/>
              </a:spcBef>
            </a:pPr>
            <a:r>
              <a:rPr lang="en-US" dirty="0" smtClean="0"/>
              <a:t>Actually the full quotation is, “Time flies like an arrow; fruit flies like a banana.”  This has been (dubiously!) attributed to </a:t>
            </a:r>
            <a:r>
              <a:rPr lang="en-US" dirty="0" err="1" smtClean="0"/>
              <a:t>Groucho</a:t>
            </a:r>
            <a:r>
              <a:rPr lang="en-US" dirty="0" smtClean="0"/>
              <a:t> Marx.</a:t>
            </a:r>
          </a:p>
          <a:p>
            <a:pPr>
              <a:spcBef>
                <a:spcPct val="0"/>
              </a:spcBef>
            </a:pPr>
            <a:r>
              <a:rPr lang="en-US" dirty="0" smtClean="0"/>
              <a:t>But let’s focus just on “Fruit flies like a banana”.  What are the possible interpretations?  [solicit answers]</a:t>
            </a:r>
          </a:p>
          <a:p>
            <a:pPr>
              <a:spcBef>
                <a:spcPct val="0"/>
              </a:spcBef>
            </a:pPr>
            <a:r>
              <a:rPr lang="en-US" dirty="0" smtClean="0"/>
              <a:t>What makes this ambiguous?</a:t>
            </a:r>
          </a:p>
          <a:p>
            <a:pPr>
              <a:spcBef>
                <a:spcPct val="0"/>
              </a:spcBef>
            </a:pPr>
            <a:r>
              <a:rPr lang="en-US" dirty="0" smtClean="0"/>
              <a:t>[&gt;]</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D10A1-31ED-7443-A525-D189B25CEB01}" type="slidenum">
              <a:rPr lang="en-US">
                <a:ea typeface="ＭＳ Ｐゴシック" pitchFamily="-106" charset="-128"/>
                <a:cs typeface="ＭＳ Ｐゴシック" pitchFamily="-106" charset="-128"/>
              </a:rPr>
              <a:pPr fontAlgn="base">
                <a:spcBef>
                  <a:spcPct val="0"/>
                </a:spcBef>
                <a:spcAft>
                  <a:spcPct val="0"/>
                </a:spcAft>
              </a:pPr>
              <a:t>20</a:t>
            </a:fld>
            <a:endParaRPr lang="en-US">
              <a:ea typeface="ＭＳ Ｐゴシック" pitchFamily="-106" charset="-128"/>
              <a:cs typeface="ＭＳ Ｐゴシック" pitchFamily="-106"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we have two possible readings, represented here pictorially.  And we have two different</a:t>
            </a:r>
            <a:r>
              <a:rPr lang="en-US" baseline="0" dirty="0" smtClean="0"/>
              <a:t> kinds of ambiguity.</a:t>
            </a:r>
          </a:p>
          <a:p>
            <a:pPr>
              <a:spcBef>
                <a:spcPct val="0"/>
              </a:spcBef>
            </a:pPr>
            <a:r>
              <a:rPr lang="en-US" baseline="0" dirty="0" smtClean="0"/>
              <a:t>First, there is semantic ambiguity.</a:t>
            </a:r>
          </a:p>
          <a:p>
            <a:pPr>
              <a:spcBef>
                <a:spcPct val="0"/>
              </a:spcBef>
            </a:pPr>
            <a:r>
              <a:rPr lang="en-US" baseline="0" dirty="0" smtClean="0"/>
              <a:t>“Flies” could be a noun, meaning insects, or it could be a verb, meaning travel by air.</a:t>
            </a:r>
          </a:p>
          <a:p>
            <a:pPr>
              <a:spcBef>
                <a:spcPct val="0"/>
              </a:spcBef>
            </a:pPr>
            <a:r>
              <a:rPr lang="en-US" baseline="0" dirty="0" smtClean="0"/>
              <a:t>And “like” could be a verb, meaning love, or it could be a preposition, meaning similar to.</a:t>
            </a: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[“like” is a remarkable word: it can be used as a noun, verb, adverb, adjective, preposition, particle, conjunction, or interjection.]</a:t>
            </a:r>
            <a:endParaRPr lang="en-US" baseline="0" dirty="0" smtClean="0"/>
          </a:p>
          <a:p>
            <a:pPr>
              <a:spcBef>
                <a:spcPct val="0"/>
              </a:spcBef>
            </a:pPr>
            <a:r>
              <a:rPr lang="en-US" baseline="0" dirty="0" smtClean="0"/>
              <a:t>And then we also have a syntactic ambiguity.</a:t>
            </a:r>
          </a:p>
          <a:p>
            <a:pPr>
              <a:spcBef>
                <a:spcPct val="0"/>
              </a:spcBef>
            </a:pPr>
            <a:r>
              <a:rPr lang="en-US" baseline="0" dirty="0" smtClean="0"/>
              <a:t>It could be that “fruit flies” is the subject, and “like a banana” is the predicate.</a:t>
            </a:r>
          </a:p>
          <a:p>
            <a:pPr marL="0" marR="0" indent="0" algn="l" defTabSz="457200" rtl="0" eaLnBrk="1" fontAlgn="base" latinLnBrk="0" hangingPunct="1">
              <a:lnSpc>
                <a:spcPct val="100000"/>
              </a:lnSpc>
              <a:spcBef>
                <a:spcPct val="0"/>
              </a:spcBef>
              <a:spcAft>
                <a:spcPct val="0"/>
              </a:spcAft>
              <a:buClrTx/>
              <a:buSzTx/>
              <a:buFontTx/>
              <a:buNone/>
              <a:tabLst/>
              <a:defRPr/>
            </a:pPr>
            <a:r>
              <a:rPr lang="en-US" baseline="0" dirty="0" smtClean="0"/>
              <a:t>Or it could be that “fruit” is the subject, and “flies like a banana” is the predicate.</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These kind of ambiguities show up all over the place,</a:t>
            </a:r>
            <a:r>
              <a:rPr lang="en-US" baseline="0" dirty="0" smtClean="0"/>
              <a:t> and as humans, we’re so good at resolving them that usually we don’t even notice them consciously.</a:t>
            </a: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baseline="0" dirty="0" smtClean="0"/>
              <a:t>But sometimes, unintentional ambiguities produce a quite comic effect.  [&gt;]</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F7346C-BEA1-6940-8D1B-E353FE753699}" type="slidenum">
              <a:rPr lang="en-US">
                <a:ea typeface="ＭＳ Ｐゴシック" pitchFamily="-106" charset="-128"/>
                <a:cs typeface="ＭＳ Ｐゴシック" pitchFamily="-106" charset="-128"/>
              </a:rPr>
              <a:pPr fontAlgn="base">
                <a:spcBef>
                  <a:spcPct val="0"/>
                </a:spcBef>
                <a:spcAft>
                  <a:spcPct val="0"/>
                </a:spcAft>
              </a:pPr>
              <a:t>21</a:t>
            </a:fld>
            <a:endParaRPr lang="en-US">
              <a:ea typeface="ＭＳ Ｐゴシック" pitchFamily="-106" charset="-128"/>
              <a:cs typeface="ＭＳ Ｐゴシック" pitchFamily="-106"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OK, what’s the joke here?  What are</a:t>
            </a:r>
            <a:r>
              <a:rPr lang="en-US" baseline="0" dirty="0" smtClean="0"/>
              <a:t> the two readings?  What is the source of ambiguity?  Syntactic or semantic?</a:t>
            </a:r>
            <a:endParaRPr lang="en-US" dirty="0" smtClean="0"/>
          </a:p>
          <a:p>
            <a:pPr>
              <a:spcBef>
                <a:spcPct val="0"/>
              </a:spcBef>
            </a:pPr>
            <a:endParaRPr lang="en-US" dirty="0" smtClean="0"/>
          </a:p>
          <a:p>
            <a:pPr>
              <a:spcBef>
                <a:spcPct val="0"/>
              </a:spcBef>
            </a:pPr>
            <a:r>
              <a:rPr lang="en-US" dirty="0" smtClean="0"/>
              <a:t>[walk through, elicit alternate readings, diagnose ambiguities]</a:t>
            </a:r>
          </a:p>
          <a:p>
            <a:pPr>
              <a:spcBef>
                <a:spcPct val="0"/>
              </a:spcBef>
            </a:pPr>
            <a:r>
              <a:rPr lang="en-US" dirty="0" smtClean="0"/>
              <a:t>Minister: PP attachment ambiguity</a:t>
            </a:r>
          </a:p>
          <a:p>
            <a:pPr>
              <a:spcBef>
                <a:spcPct val="0"/>
              </a:spcBef>
            </a:pPr>
            <a:r>
              <a:rPr lang="en-US" dirty="0" smtClean="0"/>
              <a:t>Teacher: very similar to “fruit flies” – both syntactic &amp; semantic ambiguity</a:t>
            </a:r>
          </a:p>
          <a:p>
            <a:pPr>
              <a:spcBef>
                <a:spcPct val="0"/>
              </a:spcBef>
            </a:pPr>
            <a:r>
              <a:rPr lang="en-US" dirty="0" smtClean="0"/>
              <a:t>China: pure syntactic ambiguity</a:t>
            </a:r>
          </a:p>
          <a:p>
            <a:pPr>
              <a:spcBef>
                <a:spcPct val="0"/>
              </a:spcBef>
            </a:pPr>
            <a:r>
              <a:rPr lang="en-US" dirty="0" smtClean="0"/>
              <a:t>Crack: pure semantic ambiguity</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F7344F-82A5-1A4C-9ACB-C5F81039E319}" type="slidenum">
              <a:rPr lang="en-US">
                <a:ea typeface="ＭＳ Ｐゴシック" pitchFamily="-106" charset="-128"/>
                <a:cs typeface="ＭＳ Ｐゴシック" pitchFamily="-106" charset="-128"/>
              </a:rPr>
              <a:pPr fontAlgn="base">
                <a:spcBef>
                  <a:spcPct val="0"/>
                </a:spcBef>
                <a:spcAft>
                  <a:spcPct val="0"/>
                </a:spcAft>
              </a:pPr>
              <a:t>22</a:t>
            </a:fld>
            <a:endParaRPr lang="en-US">
              <a:ea typeface="ＭＳ Ｐゴシック" pitchFamily="-106" charset="-128"/>
              <a:cs typeface="ＭＳ Ｐゴシック" pitchFamily="-106"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been focusing</a:t>
            </a:r>
            <a:r>
              <a:rPr lang="en-US" baseline="0" dirty="0" smtClean="0"/>
              <a:t> just on linguistic variability and ambiguity, but t</a:t>
            </a:r>
            <a:r>
              <a:rPr lang="en-US" dirty="0" smtClean="0"/>
              <a:t>here are LOTS of other</a:t>
            </a:r>
            <a:r>
              <a:rPr lang="en-US" baseline="0" dirty="0" smtClean="0"/>
              <a:t> phenomena that make NLP hard.</a:t>
            </a:r>
          </a:p>
          <a:p>
            <a:r>
              <a:rPr lang="en-US" baseline="0" dirty="0" smtClean="0"/>
              <a:t>In the interest of time, I won’t walk through all of these.</a:t>
            </a:r>
          </a:p>
          <a:p>
            <a:r>
              <a:rPr lang="en-US" baseline="0" dirty="0" smtClean="0"/>
              <a:t>But let me just highlight one which is of particular importance these days.</a:t>
            </a:r>
          </a:p>
          <a:p>
            <a:r>
              <a:rPr lang="en-US" baseline="0" dirty="0" smtClean="0"/>
              <a:t>Many of the most important commercial applications of NLP involve social media, trying to extract meaning from inputs which look like THIS.</a:t>
            </a:r>
          </a:p>
          <a:p>
            <a:r>
              <a:rPr lang="en-US" baseline="0" dirty="0" smtClean="0"/>
              <a:t>But many of the tools we like to use – such as statistical parsers – have been trained on very clean, standard English text, such as the WSJ.</a:t>
            </a:r>
          </a:p>
          <a:p>
            <a:r>
              <a:rPr lang="en-US" baseline="0" dirty="0" smtClean="0"/>
              <a:t>Not surprisingly, when you apply such models to inputs like this, they tend to fail pretty badly.</a:t>
            </a:r>
          </a:p>
          <a:p>
            <a:r>
              <a:rPr lang="en-US" baseline="0" dirty="0" smtClean="0"/>
              <a:t>So this is a huge problem that we’re still struggling to deal with.  [&gt;]</a:t>
            </a:r>
          </a:p>
          <a:p>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it’s hard.  How do</a:t>
            </a:r>
            <a:r>
              <a:rPr lang="en-US" baseline="0" dirty="0" smtClean="0"/>
              <a:t> we make headway?</a:t>
            </a:r>
          </a:p>
          <a:p>
            <a:r>
              <a:rPr lang="en-US" baseline="0" dirty="0" smtClean="0"/>
              <a:t>Well, over the last 15 years, the answer that’s been gaining traction is, we build probabilistic models from very large quantities of linguistic data.</a:t>
            </a:r>
          </a:p>
          <a:p>
            <a:r>
              <a:rPr lang="en-US" baseline="0" dirty="0" smtClean="0"/>
              <a:t>So, for example, in machine translation, we’ll build a statistical model that will tell us that</a:t>
            </a:r>
          </a:p>
          <a:p>
            <a:r>
              <a:rPr lang="en-US" baseline="0" dirty="0" smtClean="0"/>
              <a:t>the probability of translating “</a:t>
            </a:r>
            <a:r>
              <a:rPr lang="en-US" baseline="0" dirty="0" err="1" smtClean="0"/>
              <a:t>maison</a:t>
            </a:r>
            <a:r>
              <a:rPr lang="en-US" baseline="0" dirty="0" smtClean="0"/>
              <a:t>” as “house” is HIGH</a:t>
            </a:r>
          </a:p>
          <a:p>
            <a:r>
              <a:rPr lang="en-US" baseline="0" dirty="0" smtClean="0"/>
              <a:t>but the probability of translating </a:t>
            </a:r>
            <a:r>
              <a:rPr lang="en-US" sz="1200" dirty="0" smtClean="0">
                <a:ea typeface="ＭＳ Ｐゴシック" charset="-128"/>
                <a:sym typeface="Symbol" charset="2"/>
              </a:rPr>
              <a:t>“</a:t>
            </a:r>
            <a:r>
              <a:rPr lang="en-US" sz="1200" dirty="0" err="1" smtClean="0">
                <a:ea typeface="ＭＳ Ｐゴシック" charset="-128"/>
                <a:sym typeface="Symbol" charset="2"/>
              </a:rPr>
              <a:t>L’avocat</a:t>
            </a:r>
            <a:r>
              <a:rPr lang="en-US" sz="1200" dirty="0" smtClean="0">
                <a:ea typeface="ＭＳ Ｐゴシック" charset="-128"/>
                <a:sym typeface="Symbol" charset="2"/>
              </a:rPr>
              <a:t> </a:t>
            </a:r>
            <a:r>
              <a:rPr lang="en-US" sz="1200" dirty="0" err="1" smtClean="0">
                <a:ea typeface="ＭＳ Ｐゴシック" charset="-128"/>
                <a:sym typeface="Symbol" charset="2"/>
              </a:rPr>
              <a:t>général</a:t>
            </a:r>
            <a:r>
              <a:rPr lang="en-US" sz="1200" dirty="0" smtClean="0">
                <a:ea typeface="ＭＳ Ｐゴシック" charset="-128"/>
                <a:sym typeface="Symbol" charset="2"/>
              </a:rPr>
              <a:t>” as “the general avocado” is LOW</a:t>
            </a:r>
          </a:p>
          <a:p>
            <a:r>
              <a:rPr lang="en-US" sz="1200" dirty="0" smtClean="0">
                <a:ea typeface="ＭＳ Ｐゴシック" charset="-128"/>
                <a:sym typeface="Symbol" charset="2"/>
              </a:rPr>
              <a:t>EVEN THOUGH “</a:t>
            </a:r>
            <a:r>
              <a:rPr lang="en-US" sz="1200" dirty="0" err="1" smtClean="0">
                <a:ea typeface="ＭＳ Ｐゴシック" charset="-128"/>
                <a:sym typeface="Symbol" charset="2"/>
              </a:rPr>
              <a:t>avocat</a:t>
            </a:r>
            <a:r>
              <a:rPr lang="en-US" sz="1200" dirty="0" smtClean="0">
                <a:ea typeface="ＭＳ Ｐゴシック" charset="-128"/>
                <a:sym typeface="Symbol" charset="2"/>
              </a:rPr>
              <a:t>” does translate as “avocado”,</a:t>
            </a:r>
            <a:r>
              <a:rPr lang="en-US" sz="1200" baseline="0" dirty="0" smtClean="0">
                <a:ea typeface="ＭＳ Ｐゴシック" charset="-128"/>
                <a:sym typeface="Symbol" charset="2"/>
              </a:rPr>
              <a:t> and “</a:t>
            </a:r>
            <a:r>
              <a:rPr lang="en-US" sz="1200" dirty="0" err="1" smtClean="0">
                <a:ea typeface="ＭＳ Ｐゴシック" charset="-128"/>
                <a:sym typeface="Symbol" charset="2"/>
              </a:rPr>
              <a:t>général</a:t>
            </a:r>
            <a:r>
              <a:rPr lang="en-US" sz="1200" dirty="0" smtClean="0">
                <a:ea typeface="ＭＳ Ｐゴシック" charset="-128"/>
                <a:sym typeface="Symbol" charset="2"/>
              </a:rPr>
              <a:t>” does translate</a:t>
            </a:r>
            <a:r>
              <a:rPr lang="en-US" sz="1200" baseline="0" dirty="0" smtClean="0">
                <a:ea typeface="ＭＳ Ｐゴシック" charset="-128"/>
                <a:sym typeface="Symbol" charset="2"/>
              </a:rPr>
              <a:t> as “general”</a:t>
            </a:r>
          </a:p>
          <a:p>
            <a:r>
              <a:rPr lang="en-US" sz="1200" baseline="0" dirty="0" smtClean="0">
                <a:ea typeface="ＭＳ Ｐゴシック" charset="-128"/>
                <a:sym typeface="Symbol" charset="2"/>
              </a:rPr>
              <a:t>now how could my model know that?  [solicit ideas]</a:t>
            </a:r>
          </a:p>
          <a:p>
            <a:r>
              <a:rPr lang="en-US" sz="1200" baseline="0" dirty="0" smtClean="0">
                <a:ea typeface="ＭＳ Ｐゴシック" charset="-128"/>
                <a:sym typeface="Symbol" charset="2"/>
              </a:rPr>
              <a:t>Now for the remainder of the class, I’m going to dive a little deeper on machine translation,</a:t>
            </a:r>
          </a:p>
          <a:p>
            <a:r>
              <a:rPr lang="en-US" sz="1200" baseline="0" dirty="0" smtClean="0">
                <a:ea typeface="ＭＳ Ｐゴシック" charset="-128"/>
                <a:sym typeface="Symbol" charset="2"/>
              </a:rPr>
              <a:t>and I’ll try to give you just a taste of how statistical modeling is used to make machine translation work.  [&gt;]</a:t>
            </a:r>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Created in 196 BC.  Rediscovered in 1799.  Deciphered by Champollion in 1822.  Enabled us to decipher</a:t>
            </a:r>
            <a:r>
              <a:rPr lang="en-US" baseline="0" dirty="0" smtClean="0"/>
              <a:t> Egyptian hieroglyphics, not just on this stone, but elsewhere.  Now on display at the British Museum.</a:t>
            </a:r>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p:spPr>
        <p:txBody>
          <a:bodyPr/>
          <a:lstStyle/>
          <a:p>
            <a:r>
              <a:rPr lang="en-US" smtClean="0">
                <a:latin typeface="Arial" pitchFamily="26" charset="0"/>
                <a:ea typeface="ＭＳ Ｐゴシック" pitchFamily="26" charset="-128"/>
                <a:cs typeface="ＭＳ Ｐゴシック" pitchFamily="26" charset="-128"/>
              </a:rPr>
              <a:t>Conventions:</a:t>
            </a:r>
          </a:p>
          <a:p>
            <a:pPr>
              <a:buFontTx/>
              <a:buChar char="•"/>
            </a:pPr>
            <a:r>
              <a:rPr lang="en-US" smtClean="0">
                <a:latin typeface="Arial" pitchFamily="26" charset="0"/>
                <a:ea typeface="ＭＳ Ｐゴシック" pitchFamily="26" charset="-128"/>
                <a:cs typeface="ＭＳ Ｐゴシック" pitchFamily="26" charset="-128"/>
              </a:rPr>
              <a:t> we are always translating INTO English (of course it works the same in reverse, but let’s be consistent)</a:t>
            </a:r>
          </a:p>
          <a:p>
            <a:pPr>
              <a:buFontTx/>
              <a:buChar char="•"/>
            </a:pPr>
            <a:r>
              <a:rPr lang="en-US" smtClean="0">
                <a:latin typeface="Arial" pitchFamily="26" charset="0"/>
                <a:ea typeface="ＭＳ Ｐゴシック" pitchFamily="26" charset="-128"/>
                <a:cs typeface="ＭＳ Ｐゴシック" pitchFamily="26" charset="-128"/>
              </a:rPr>
              <a:t> f always means foreign sentence – often French, but could be Spanish, or … which languages do you think are biggest focus of MT research today?</a:t>
            </a:r>
          </a:p>
          <a:p>
            <a:pPr>
              <a:buFontTx/>
              <a:buChar char="•"/>
            </a:pPr>
            <a:endParaRPr lang="en-US" smtClean="0">
              <a:latin typeface="Arial" pitchFamily="26" charset="0"/>
              <a:ea typeface="ＭＳ Ｐゴシック" pitchFamily="26" charset="-128"/>
              <a:cs typeface="ＭＳ Ｐゴシック" pitchFamily="26" charset="-128"/>
            </a:endParaRPr>
          </a:p>
          <a:p>
            <a:r>
              <a:rPr lang="en-US" smtClean="0">
                <a:latin typeface="Arial" pitchFamily="26" charset="0"/>
                <a:ea typeface="ＭＳ Ｐゴシック" pitchFamily="26" charset="-128"/>
                <a:cs typeface="ＭＳ Ｐゴシック" pitchFamily="26" charset="-128"/>
              </a:rPr>
              <a:t>a probabilistic model of translation will give us probabilities for various translations into English of any given foreign phrase or sentence</a:t>
            </a:r>
          </a:p>
          <a:p>
            <a:r>
              <a:rPr lang="en-US" smtClean="0">
                <a:latin typeface="Arial" pitchFamily="26" charset="0"/>
                <a:ea typeface="ＭＳ Ｐゴシック" pitchFamily="26" charset="-128"/>
                <a:cs typeface="ＭＳ Ｐゴシック" pitchFamily="26" charset="-128"/>
              </a:rPr>
              <a:t>so for example, if f is “de rien”, it might tell us …</a:t>
            </a:r>
          </a:p>
          <a:p>
            <a:endParaRPr lang="en-US" smtClean="0">
              <a:latin typeface="Arial" pitchFamily="26" charset="0"/>
              <a:ea typeface="ＭＳ Ｐゴシック" pitchFamily="26" charset="-128"/>
              <a:cs typeface="ＭＳ Ｐゴシック" pitchFamily="26" charset="-128"/>
            </a:endParaRPr>
          </a:p>
          <a:p>
            <a:r>
              <a:rPr lang="en-US" smtClean="0">
                <a:latin typeface="Arial" pitchFamily="26" charset="0"/>
                <a:ea typeface="ＭＳ Ｐゴシック" pitchFamily="26" charset="-128"/>
                <a:cs typeface="ＭＳ Ｐゴシック" pitchFamily="26" charset="-128"/>
              </a:rPr>
              <a:t>now how would we build such a model?</a:t>
            </a:r>
          </a:p>
        </p:txBody>
      </p:sp>
      <p:sp>
        <p:nvSpPr>
          <p:cNvPr id="52228" name="Slide Number Placeholder 3"/>
          <p:cNvSpPr>
            <a:spLocks noGrp="1"/>
          </p:cNvSpPr>
          <p:nvPr>
            <p:ph type="sldNum" sz="quarter" idx="5"/>
          </p:nvPr>
        </p:nvSpPr>
        <p:spPr>
          <a:noFill/>
        </p:spPr>
        <p:txBody>
          <a:bodyPr/>
          <a:lstStyle/>
          <a:p>
            <a:fld id="{628B8793-24D6-F745-AE79-B0C02FD28915}" type="slidenum">
              <a:rPr lang="en-US" smtClean="0">
                <a:latin typeface="Arial" pitchFamily="26" charset="0"/>
              </a:rPr>
              <a:pPr/>
              <a:t>29</a:t>
            </a:fld>
            <a:endParaRPr lang="en-US" smtClean="0">
              <a:latin typeface="Arial" pitchFamily="26"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26" charset="0"/>
                <a:ea typeface="ＭＳ Ｐゴシック" pitchFamily="26" charset="-128"/>
                <a:cs typeface="ＭＳ Ｐゴシック" pitchFamily="26" charset="-128"/>
              </a:rPr>
              <a:t>We want the e which is the most likely translation of f.</a:t>
            </a:r>
          </a:p>
          <a:p>
            <a:r>
              <a:rPr lang="en-US" smtClean="0">
                <a:latin typeface="Arial" pitchFamily="26" charset="0"/>
                <a:ea typeface="ＭＳ Ｐゴシック" pitchFamily="26" charset="-128"/>
                <a:cs typeface="ＭＳ Ｐゴシック" pitchFamily="26" charset="-128"/>
              </a:rPr>
              <a:t>Use Bayes’ Law to decompose this probability into two components.</a:t>
            </a:r>
          </a:p>
          <a:p>
            <a:r>
              <a:rPr lang="en-US" smtClean="0">
                <a:latin typeface="Arial" pitchFamily="26" charset="0"/>
                <a:ea typeface="ＭＳ Ｐゴシック" pitchFamily="26" charset="-128"/>
                <a:cs typeface="ＭＳ Ｐゴシック" pitchFamily="26" charset="-128"/>
              </a:rPr>
              <a:t>(Why OK to drop denominator?)</a:t>
            </a:r>
          </a:p>
          <a:p>
            <a:r>
              <a:rPr lang="en-US" smtClean="0">
                <a:latin typeface="Arial" pitchFamily="26" charset="0"/>
                <a:ea typeface="ＭＳ Ｐゴシック" pitchFamily="26" charset="-128"/>
                <a:cs typeface="ＭＳ Ｐゴシック" pitchFamily="26" charset="-128"/>
              </a:rPr>
              <a:t>Language model: a measure of FLUENCY</a:t>
            </a:r>
          </a:p>
          <a:p>
            <a:r>
              <a:rPr lang="en-US" smtClean="0">
                <a:latin typeface="Arial" pitchFamily="26" charset="0"/>
                <a:ea typeface="ＭＳ Ｐゴシック" pitchFamily="26" charset="-128"/>
                <a:cs typeface="ＭＳ Ｐゴシック" pitchFamily="26" charset="-128"/>
              </a:rPr>
              <a:t>Translation model: a measure of FIDELITY</a:t>
            </a:r>
          </a:p>
          <a:p>
            <a:r>
              <a:rPr lang="en-US" smtClean="0">
                <a:latin typeface="Arial" pitchFamily="26" charset="0"/>
                <a:ea typeface="ＭＳ Ｐゴシック" pitchFamily="26" charset="-128"/>
                <a:cs typeface="ＭＳ Ｐゴシック" pitchFamily="26" charset="-128"/>
              </a:rPr>
              <a:t>so what do we need to make this work?  three things: (1) language model, (2) translation model, (3) decoder</a:t>
            </a:r>
          </a:p>
        </p:txBody>
      </p:sp>
      <p:sp>
        <p:nvSpPr>
          <p:cNvPr id="54276" name="Slide Number Placeholder 3"/>
          <p:cNvSpPr>
            <a:spLocks noGrp="1"/>
          </p:cNvSpPr>
          <p:nvPr>
            <p:ph type="sldNum" sz="quarter" idx="5"/>
          </p:nvPr>
        </p:nvSpPr>
        <p:spPr>
          <a:noFill/>
        </p:spPr>
        <p:txBody>
          <a:bodyPr/>
          <a:lstStyle/>
          <a:p>
            <a:fld id="{2085AD04-B37C-F642-957C-D0D3BF1EAD85}" type="slidenum">
              <a:rPr lang="en-US" smtClean="0">
                <a:latin typeface="Arial" pitchFamily="26" charset="0"/>
              </a:rPr>
              <a:pPr/>
              <a:t>30</a:t>
            </a:fld>
            <a:endParaRPr lang="en-US" smtClean="0">
              <a:latin typeface="Arial" pitchFamily="26"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a:ln/>
        </p:spPr>
      </p:sp>
      <p:sp>
        <p:nvSpPr>
          <p:cNvPr id="56323" name="Notes Placeholder 2"/>
          <p:cNvSpPr>
            <a:spLocks noGrp="1"/>
          </p:cNvSpPr>
          <p:nvPr>
            <p:ph type="body" idx="1"/>
          </p:nvPr>
        </p:nvSpPr>
        <p:spPr>
          <a:noFill/>
          <a:ln/>
        </p:spPr>
        <p:txBody>
          <a:bodyPr/>
          <a:lstStyle/>
          <a:p>
            <a:r>
              <a:rPr lang="en-US" smtClean="0">
                <a:latin typeface="Arial" pitchFamily="26" charset="0"/>
                <a:ea typeface="ＭＳ Ｐゴシック" pitchFamily="26" charset="-128"/>
                <a:cs typeface="ＭＳ Ｐゴシック" pitchFamily="26" charset="-128"/>
              </a:rPr>
              <a:t>Noisy channel model: used in ASR, spelling correction, …</a:t>
            </a:r>
          </a:p>
          <a:p>
            <a:r>
              <a:rPr lang="en-US" smtClean="0">
                <a:latin typeface="Arial" pitchFamily="26" charset="0"/>
                <a:ea typeface="ＭＳ Ｐゴシック" pitchFamily="26" charset="-128"/>
                <a:cs typeface="ＭＳ Ｐゴシック" pitchFamily="26" charset="-128"/>
              </a:rPr>
              <a:t>Reminds us of Weaver quote about decoding Russian.</a:t>
            </a:r>
          </a:p>
          <a:p>
            <a:r>
              <a:rPr lang="en-US" smtClean="0">
                <a:latin typeface="Arial" pitchFamily="26" charset="0"/>
                <a:ea typeface="ＭＳ Ｐゴシック" pitchFamily="26" charset="-128"/>
                <a:cs typeface="ＭＳ Ｐゴシック" pitchFamily="26" charset="-128"/>
              </a:rPr>
              <a:t>The best English "decoding" of f is the sentence e which has the highest joint probability with f</a:t>
            </a:r>
          </a:p>
          <a:p>
            <a:r>
              <a:rPr lang="en-US" smtClean="0">
                <a:latin typeface="Arial" pitchFamily="26" charset="0"/>
                <a:ea typeface="ＭＳ Ｐゴシック" pitchFamily="26" charset="-128"/>
                <a:cs typeface="ＭＳ Ｐゴシック" pitchFamily="26" charset="-128"/>
              </a:rPr>
              <a:t>And we break down the joint probability into two components:</a:t>
            </a:r>
          </a:p>
          <a:p>
            <a:r>
              <a:rPr lang="en-US" smtClean="0">
                <a:latin typeface="Arial" pitchFamily="26" charset="0"/>
                <a:ea typeface="ＭＳ Ｐゴシック" pitchFamily="26" charset="-128"/>
                <a:cs typeface="ＭＳ Ｐゴシック" pitchFamily="26" charset="-128"/>
              </a:rPr>
              <a:t>(1) the probability that e occurs in the first place (language model), and</a:t>
            </a:r>
          </a:p>
          <a:p>
            <a:r>
              <a:rPr lang="en-US" smtClean="0">
                <a:latin typeface="Arial" pitchFamily="26" charset="0"/>
                <a:ea typeface="ＭＳ Ｐゴシック" pitchFamily="26" charset="-128"/>
                <a:cs typeface="ＭＳ Ｐゴシック" pitchFamily="26" charset="-128"/>
              </a:rPr>
              <a:t>(2) the probability that e is "encoded" as f (translation model).</a:t>
            </a:r>
          </a:p>
          <a:p>
            <a:r>
              <a:rPr lang="en-US" smtClean="0">
                <a:latin typeface="Arial" pitchFamily="26" charset="0"/>
                <a:ea typeface="ＭＳ Ｐゴシック" pitchFamily="26" charset="-128"/>
                <a:cs typeface="ＭＳ Ｐゴシック" pitchFamily="26" charset="-128"/>
              </a:rPr>
              <a:t>We look at everything backwards.</a:t>
            </a:r>
          </a:p>
        </p:txBody>
      </p:sp>
      <p:sp>
        <p:nvSpPr>
          <p:cNvPr id="56324" name="Slide Number Placeholder 3"/>
          <p:cNvSpPr>
            <a:spLocks noGrp="1"/>
          </p:cNvSpPr>
          <p:nvPr>
            <p:ph type="sldNum" sz="quarter" idx="5"/>
          </p:nvPr>
        </p:nvSpPr>
        <p:spPr>
          <a:noFill/>
        </p:spPr>
        <p:txBody>
          <a:bodyPr/>
          <a:lstStyle/>
          <a:p>
            <a:fld id="{0C9DEBD7-7592-3A4B-A191-4AFF4F70D559}" type="slidenum">
              <a:rPr lang="en-US" smtClean="0">
                <a:latin typeface="Arial" pitchFamily="26" charset="0"/>
              </a:rPr>
              <a:pPr/>
              <a:t>31</a:t>
            </a:fld>
            <a:endParaRPr lang="en-US" smtClean="0">
              <a:latin typeface="Arial" pitchFamily="26"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3C62178-4C89-8148-A235-664B1A5967C6}" type="slidenum">
              <a:rPr lang="en-US">
                <a:latin typeface="Arial" pitchFamily="26" charset="0"/>
              </a:rPr>
              <a:pPr/>
              <a:t>36</a:t>
            </a:fld>
            <a:endParaRPr lang="en-US">
              <a:latin typeface="Arial" pitchFamily="26"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lIns="92376" tIns="46187" rIns="92376" bIns="46187"/>
          <a:lstStyle/>
          <a:p>
            <a:pPr eaLnBrk="1" hangingPunct="1"/>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before we jump in,</a:t>
            </a:r>
            <a:r>
              <a:rPr lang="en-US" baseline="0" dirty="0" smtClean="0"/>
              <a:t> a word on terminology.</a:t>
            </a:r>
          </a:p>
          <a:p>
            <a:r>
              <a:rPr lang="en-US" baseline="0" dirty="0" smtClean="0"/>
              <a:t>It’s sort of a funny historical accident that there are really two different names for this field.</a:t>
            </a:r>
          </a:p>
          <a:p>
            <a:r>
              <a:rPr lang="en-US" baseline="0" dirty="0" smtClean="0"/>
              <a:t>People coming from linguistics tend to call it computational linguistics,</a:t>
            </a:r>
          </a:p>
          <a:p>
            <a:r>
              <a:rPr lang="en-US" baseline="0" dirty="0" smtClean="0"/>
              <a:t>and people coming from computer science tend to call it natural language processing, or NLP.</a:t>
            </a:r>
          </a:p>
          <a:p>
            <a:r>
              <a:rPr lang="en-US" baseline="0" dirty="0" smtClean="0"/>
              <a:t>But they’re really the same thing, it’s really one field.</a:t>
            </a:r>
          </a:p>
          <a:p>
            <a:r>
              <a:rPr lang="en-US" baseline="0" dirty="0" smtClean="0"/>
              <a:t>I come from the computer science side, so you’ll usually hear me calling it NLP.</a:t>
            </a:r>
          </a:p>
          <a:p>
            <a:r>
              <a:rPr lang="en-US" baseline="0" dirty="0" smtClean="0"/>
              <a:t>Actually, the fact that it has two names reflects the interdisciplinary nature of the field. [&gt;]</a:t>
            </a:r>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to help us get situated, here’s another </a:t>
            </a:r>
            <a:r>
              <a:rPr lang="en-US" dirty="0" err="1" smtClean="0"/>
              <a:t>xkcd</a:t>
            </a:r>
            <a:r>
              <a:rPr lang="en-US" dirty="0" smtClean="0"/>
              <a:t> cartoon.</a:t>
            </a:r>
          </a:p>
          <a:p>
            <a:r>
              <a:rPr lang="en-US" dirty="0" smtClean="0"/>
              <a:t>Computational linguistics – or NLP – really lies at the juncture</a:t>
            </a:r>
            <a:r>
              <a:rPr lang="en-US" baseline="0" dirty="0" smtClean="0"/>
              <a:t> between computer science and linguistics.</a:t>
            </a:r>
          </a:p>
          <a:p>
            <a:r>
              <a:rPr lang="en-US" baseline="0" dirty="0" smtClean="0"/>
              <a:t>It’s about getting computers to do useful things with human language.</a:t>
            </a:r>
          </a:p>
          <a:p>
            <a:r>
              <a:rPr lang="en-US" baseline="0" dirty="0" smtClean="0"/>
              <a:t>And if you haven’t had time to read the cartoon, don’t worry, I’ll put the slides online.  [&gt;]</a:t>
            </a:r>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i</a:t>
            </a:r>
            <a:r>
              <a:rPr lang="en-US" dirty="0" smtClean="0"/>
              <a:t>f you’re in </a:t>
            </a:r>
            <a:r>
              <a:rPr lang="en-US" dirty="0" err="1" smtClean="0"/>
              <a:t>SymSys</a:t>
            </a:r>
            <a:r>
              <a:rPr lang="en-US" dirty="0" smtClean="0"/>
              <a:t>, you’ve probably been excited about AI since you were about … eight years old.  I know I have.</a:t>
            </a:r>
          </a:p>
          <a:p>
            <a:r>
              <a:rPr lang="en-US" dirty="0" smtClean="0"/>
              <a:t>For years, we’ve all been dreaming about having computers that can talk to us.</a:t>
            </a:r>
          </a:p>
          <a:p>
            <a:r>
              <a:rPr lang="en-US" dirty="0" smtClean="0"/>
              <a:t>The ability to use language is an essential ingredient of the AI vision,</a:t>
            </a:r>
          </a:p>
          <a:p>
            <a:r>
              <a:rPr lang="en-US" dirty="0" smtClean="0"/>
              <a:t>and the quest to endow</a:t>
            </a:r>
            <a:r>
              <a:rPr lang="en-US" baseline="0" dirty="0" smtClean="0"/>
              <a:t> computers with this ability has been the ultimate driver of NLP research for more than 50 years.</a:t>
            </a:r>
          </a:p>
          <a:p>
            <a:r>
              <a:rPr lang="en-US" baseline="0" dirty="0" smtClean="0"/>
              <a:t>This dream is ultimately the reason why I’m standing here today. [&gt;]</a:t>
            </a:r>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None/>
            </a:pPr>
            <a:r>
              <a:rPr lang="en-US" dirty="0" smtClean="0">
                <a:latin typeface="Times New Roman" charset="0"/>
                <a:ea typeface="ＭＳ Ｐゴシック" charset="-128"/>
                <a:cs typeface="ＭＳ Ｐゴシック" charset="-128"/>
              </a:rPr>
              <a:t>After</a:t>
            </a:r>
            <a:r>
              <a:rPr lang="en-US" baseline="0" dirty="0" smtClean="0">
                <a:latin typeface="Times New Roman" charset="0"/>
                <a:ea typeface="ＭＳ Ｐゴシック" charset="-128"/>
                <a:cs typeface="ＭＳ Ｐゴシック" charset="-128"/>
              </a:rPr>
              <a:t> all, l</a:t>
            </a:r>
            <a:r>
              <a:rPr lang="en-US" dirty="0" smtClean="0">
                <a:latin typeface="Times New Roman" charset="0"/>
                <a:ea typeface="ＭＳ Ｐゴシック" charset="-128"/>
                <a:cs typeface="ＭＳ Ｐゴシック" charset="-128"/>
              </a:rPr>
              <a:t>anguage is really</a:t>
            </a:r>
            <a:r>
              <a:rPr lang="en-US" baseline="0" dirty="0" smtClean="0">
                <a:latin typeface="Times New Roman" charset="0"/>
                <a:ea typeface="ＭＳ Ｐゴシック" charset="-128"/>
                <a:cs typeface="ＭＳ Ｐゴシック" charset="-128"/>
              </a:rPr>
              <a:t> the ultimate user interface – well, maybe not for all applications, maybe not for Photoshop.</a:t>
            </a:r>
          </a:p>
          <a:p>
            <a:pPr eaLnBrk="1" hangingPunct="1">
              <a:buFontTx/>
              <a:buNone/>
            </a:pPr>
            <a:r>
              <a:rPr lang="en-US" baseline="0" dirty="0" smtClean="0">
                <a:latin typeface="Times New Roman" charset="0"/>
                <a:ea typeface="ＭＳ Ｐゴシック" charset="-128"/>
                <a:cs typeface="ＭＳ Ｐゴシック" charset="-128"/>
              </a:rPr>
              <a:t>But wouldn’t it be incredibly useful if you could have an interaction like this?</a:t>
            </a:r>
            <a:endParaRPr lang="en-US" dirty="0" smtClean="0">
              <a:latin typeface="Times New Roman" charset="0"/>
              <a:ea typeface="ＭＳ Ｐゴシック" charset="-128"/>
              <a:cs typeface="ＭＳ Ｐゴシック" charset="-128"/>
            </a:endParaRPr>
          </a:p>
          <a:p>
            <a:pPr eaLnBrk="1" hangingPunct="1">
              <a:buFontTx/>
              <a:buNone/>
            </a:pPr>
            <a:r>
              <a:rPr lang="en-US" dirty="0" smtClean="0">
                <a:latin typeface="Times New Roman" charset="0"/>
                <a:ea typeface="ＭＳ Ｐゴシック" charset="-128"/>
                <a:cs typeface="ＭＳ Ｐゴシック" charset="-128"/>
              </a:rPr>
              <a:t>But this is well beyond</a:t>
            </a:r>
            <a:r>
              <a:rPr lang="en-US" baseline="0" dirty="0" smtClean="0">
                <a:latin typeface="Times New Roman" charset="0"/>
                <a:ea typeface="ＭＳ Ｐゴシック" charset="-128"/>
                <a:cs typeface="ＭＳ Ｐゴシック" charset="-128"/>
              </a:rPr>
              <a:t> what we can do today.  Take a moment to consider what makes this hard.</a:t>
            </a:r>
          </a:p>
          <a:p>
            <a:pPr eaLnBrk="1" hangingPunct="1">
              <a:buFontTx/>
              <a:buNone/>
            </a:pPr>
            <a:r>
              <a:rPr lang="en-US" baseline="0" dirty="0" smtClean="0">
                <a:latin typeface="Times New Roman" charset="0"/>
                <a:ea typeface="ＭＳ Ｐゴシック" charset="-128"/>
                <a:cs typeface="ＭＳ Ｐゴシック" charset="-128"/>
              </a:rPr>
              <a:t>Let me focus just on the problem of reference resolution – figuring out what various expressions refer to.</a:t>
            </a:r>
            <a:endParaRPr lang="en-US" dirty="0" smtClean="0">
              <a:latin typeface="Times New Roman" charset="0"/>
              <a:ea typeface="ＭＳ Ｐゴシック" charset="-128"/>
              <a:cs typeface="ＭＳ Ｐゴシック" charset="-128"/>
            </a:endParaRPr>
          </a:p>
          <a:p>
            <a:pPr eaLnBrk="1" hangingPunct="1">
              <a:buFontTx/>
              <a:buNone/>
            </a:pPr>
            <a:r>
              <a:rPr lang="en-US" baseline="0" dirty="0" smtClean="0">
                <a:latin typeface="Times New Roman" charset="0"/>
                <a:ea typeface="ＭＳ Ｐゴシック" charset="-128"/>
                <a:cs typeface="ＭＳ Ｐゴシック" charset="-128"/>
              </a:rPr>
              <a:t>We need to recognize </a:t>
            </a:r>
            <a:r>
              <a:rPr lang="en-US" dirty="0" smtClean="0">
                <a:latin typeface="Times New Roman" charset="0"/>
                <a:ea typeface="ＭＳ Ｐゴシック" charset="-128"/>
                <a:cs typeface="ＭＳ Ｐゴシック" charset="-128"/>
              </a:rPr>
              <a:t>that “A Bug’s Life” refers to a movie, and “Mountain View” refers to a town.</a:t>
            </a:r>
          </a:p>
          <a:p>
            <a:pPr eaLnBrk="1" hangingPunct="1">
              <a:buFontTx/>
              <a:buNone/>
            </a:pPr>
            <a:r>
              <a:rPr lang="en-US" baseline="0" dirty="0" smtClean="0">
                <a:latin typeface="Times New Roman" charset="0"/>
                <a:ea typeface="ＭＳ Ｐゴシック" charset="-128"/>
                <a:cs typeface="ＭＳ Ｐゴシック" charset="-128"/>
              </a:rPr>
              <a:t>We need </a:t>
            </a:r>
            <a:r>
              <a:rPr lang="en-US" dirty="0" smtClean="0">
                <a:latin typeface="Times New Roman" charset="0"/>
                <a:ea typeface="ＭＳ Ｐゴシック" charset="-128"/>
                <a:cs typeface="ＭＳ Ｐゴシック" charset="-128"/>
              </a:rPr>
              <a:t>to figure out that “it” refers to “A Bug’s Life”, “there” refers to “the Century</a:t>
            </a:r>
            <a:r>
              <a:rPr lang="en-US" baseline="0" dirty="0" smtClean="0">
                <a:latin typeface="Times New Roman" charset="0"/>
                <a:ea typeface="ＭＳ Ｐゴシック" charset="-128"/>
                <a:cs typeface="ＭＳ Ｐゴシック" charset="-128"/>
              </a:rPr>
              <a:t> 16 T</a:t>
            </a:r>
            <a:r>
              <a:rPr lang="en-US" dirty="0" smtClean="0">
                <a:latin typeface="Times New Roman" charset="0"/>
                <a:ea typeface="ＭＳ Ｐゴシック" charset="-128"/>
                <a:cs typeface="ＭＳ Ｐゴシック" charset="-128"/>
              </a:rPr>
              <a:t>heater”, and “that” refers to the tickets.</a:t>
            </a:r>
          </a:p>
          <a:p>
            <a:pPr eaLnBrk="1" hangingPunct="1">
              <a:buFontTx/>
              <a:buNone/>
            </a:pPr>
            <a:r>
              <a:rPr lang="en-US" dirty="0" smtClean="0">
                <a:latin typeface="Times New Roman" charset="0"/>
                <a:ea typeface="ＭＳ Ｐゴシック" charset="-128"/>
                <a:cs typeface="ＭＳ Ｐゴシック" charset="-128"/>
              </a:rPr>
              <a:t>And we need to understand that people don’t generally buy adults and children, and therefore that the user is referring to buying adult and child tickets.</a:t>
            </a:r>
          </a:p>
          <a:p>
            <a:pPr eaLnBrk="1" hangingPunct="1">
              <a:buFontTx/>
              <a:buNone/>
            </a:pPr>
            <a:r>
              <a:rPr lang="en-US" dirty="0" smtClean="0">
                <a:latin typeface="Times New Roman" charset="0"/>
                <a:ea typeface="ＭＳ Ｐゴシック" charset="-128"/>
                <a:cs typeface="ＭＳ Ｐゴシック" charset="-128"/>
              </a:rPr>
              <a:t>We also need to figure out that “the first show” refers to 2pm, because 2pm is earlier than 5pm and 8pm.</a:t>
            </a:r>
          </a:p>
          <a:p>
            <a:pPr eaLnBrk="1" hangingPunct="1">
              <a:buFontTx/>
              <a:buNone/>
            </a:pPr>
            <a:r>
              <a:rPr lang="en-US" dirty="0" smtClean="0">
                <a:latin typeface="Times New Roman" charset="0"/>
                <a:ea typeface="ＭＳ Ｐゴシック" charset="-128"/>
                <a:cs typeface="ＭＳ Ｐゴシック" charset="-128"/>
              </a:rPr>
              <a:t>And that’s just for reference resolution.  So this is really quite challenging.</a:t>
            </a:r>
            <a:r>
              <a:rPr lang="en-US" baseline="0" dirty="0" smtClean="0">
                <a:latin typeface="+mn-lt"/>
                <a:ea typeface="ＭＳ Ｐゴシック" pitchFamily="-106" charset="-128"/>
                <a:cs typeface="ＭＳ Ｐゴシック" pitchFamily="-106" charset="-128"/>
              </a:rPr>
              <a:t> [&gt;]</a:t>
            </a:r>
            <a:endParaRPr lang="en-US" dirty="0" smtClean="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fact, the goals of NLP cover a huge spectrum, from the grandiose to the pedestrian.</a:t>
            </a:r>
          </a:p>
          <a:p>
            <a:r>
              <a:rPr lang="en-US" baseline="0" dirty="0" smtClean="0"/>
              <a:t>One one hand, we’d love to support spoken dialogs like the one on the previous slide.</a:t>
            </a:r>
          </a:p>
          <a:p>
            <a:r>
              <a:rPr lang="en-US" baseline="0" dirty="0" smtClean="0"/>
              <a:t>And we’d like to be able to answer natural language questions on any topic – you probably saw IBM’s Watson in the news a couple of months ago.</a:t>
            </a:r>
          </a:p>
          <a:p>
            <a:r>
              <a:rPr lang="en-US" dirty="0" smtClean="0"/>
              <a:t>And we’d like to do real-time oral translation.</a:t>
            </a:r>
            <a:r>
              <a:rPr lang="en-US" baseline="0" dirty="0" smtClean="0"/>
              <a:t>  </a:t>
            </a:r>
            <a:r>
              <a:rPr lang="en-US" dirty="0" smtClean="0"/>
              <a:t>This is actually something Google is working towards today – a </a:t>
            </a:r>
            <a:r>
              <a:rPr lang="en-US" dirty="0" err="1" smtClean="0"/>
              <a:t>smartphone</a:t>
            </a:r>
            <a:r>
              <a:rPr lang="en-US" dirty="0" smtClean="0"/>
              <a:t> app that would let you sit down with someone who doesn’t speak your language, put</a:t>
            </a:r>
            <a:r>
              <a:rPr lang="en-US" baseline="0" dirty="0" smtClean="0"/>
              <a:t> your phone on the table, and have a conversation, and the phone would translate in real time, just like a human translator.</a:t>
            </a:r>
          </a:p>
          <a:p>
            <a:r>
              <a:rPr lang="en-US" dirty="0" smtClean="0"/>
              <a:t>But in recent years most of the action – and most of the successes – have been in more down-to-earth</a:t>
            </a:r>
            <a:r>
              <a:rPr lang="en-US" baseline="0" dirty="0" smtClean="0"/>
              <a:t> applications, like shopping engines or sentiment analysis. [&gt;]</a:t>
            </a:r>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fact NLP is an extremely hot area in the commercial</a:t>
            </a:r>
            <a:r>
              <a:rPr lang="en-US" baseline="0" dirty="0" smtClean="0"/>
              <a:t> world right now, and people with NLP skills are in high demand.</a:t>
            </a:r>
          </a:p>
          <a:p>
            <a:r>
              <a:rPr lang="en-US" baseline="0" dirty="0" smtClean="0"/>
              <a:t>There’s a widespread perception that NLP technologies are finally reaching maturity in many areas, and are poised to make a huge impact.</a:t>
            </a:r>
          </a:p>
          <a:p>
            <a:r>
              <a:rPr lang="en-US" baseline="0" dirty="0" smtClean="0"/>
              <a:t>So you see Apple doing information extraction on emails,</a:t>
            </a:r>
          </a:p>
          <a:p>
            <a:r>
              <a:rPr lang="en-US" baseline="0" dirty="0" smtClean="0"/>
              <a:t>you see Google using word sense disambiguation and synonym generation in search,</a:t>
            </a:r>
          </a:p>
          <a:p>
            <a:r>
              <a:rPr lang="en-US" baseline="0" dirty="0" smtClean="0"/>
              <a:t>you see Microsoft doing grammar checking,</a:t>
            </a:r>
          </a:p>
          <a:p>
            <a:r>
              <a:rPr lang="en-US" baseline="0" dirty="0" smtClean="0"/>
              <a:t>and you see more and more startups trying do semantic search and sentiment analysis.</a:t>
            </a:r>
          </a:p>
          <a:p>
            <a:r>
              <a:rPr lang="en-US" baseline="0" dirty="0" smtClean="0"/>
              <a:t>Some of these efforts are more successful than others, but there’s no doubt that it’s an exciting time to be doing NLP. [&gt;]</a:t>
            </a:r>
          </a:p>
          <a:p>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There are really three trends driving this surge of interest in NLP.</a:t>
            </a:r>
          </a:p>
          <a:p>
            <a:r>
              <a:rPr lang="en-US" dirty="0" smtClean="0"/>
              <a:t>The first</a:t>
            </a:r>
            <a:r>
              <a:rPr lang="en-US" baseline="0" dirty="0" smtClean="0"/>
              <a:t> is the explosion of natural language text available in machine-readable form.</a:t>
            </a:r>
          </a:p>
          <a:p>
            <a:r>
              <a:rPr lang="en-US" baseline="0" dirty="0" smtClean="0"/>
              <a:t>Twenty years ago, there was very little machine-readable text available.</a:t>
            </a:r>
          </a:p>
          <a:p>
            <a:r>
              <a:rPr lang="en-US" baseline="0" dirty="0" smtClean="0"/>
              <a:t>Today, there are terabytes and </a:t>
            </a:r>
            <a:r>
              <a:rPr lang="en-US" baseline="0" dirty="0" err="1" smtClean="0"/>
              <a:t>petabytes</a:t>
            </a:r>
            <a:r>
              <a:rPr lang="en-US" baseline="0" dirty="0" smtClean="0"/>
              <a:t> and </a:t>
            </a:r>
            <a:r>
              <a:rPr lang="en-US" baseline="0" dirty="0" err="1" smtClean="0"/>
              <a:t>exabytes</a:t>
            </a:r>
            <a:r>
              <a:rPr lang="en-US" baseline="0" dirty="0" smtClean="0"/>
              <a:t> of text available – literally </a:t>
            </a:r>
            <a:r>
              <a:rPr lang="en-US" baseline="0" dirty="0" err="1" smtClean="0"/>
              <a:t>exabytes</a:t>
            </a:r>
            <a:r>
              <a:rPr lang="en-US" baseline="0" dirty="0" smtClean="0"/>
              <a:t> – that’s a billion gigabytes.</a:t>
            </a:r>
          </a:p>
          <a:p>
            <a:r>
              <a:rPr lang="en-US" baseline="0" dirty="0" smtClean="0"/>
              <a:t>That’s web pages and emails and </a:t>
            </a:r>
            <a:r>
              <a:rPr lang="en-US" baseline="0" dirty="0" err="1" smtClean="0"/>
              <a:t>IMs</a:t>
            </a:r>
            <a:r>
              <a:rPr lang="en-US" baseline="0" dirty="0" smtClean="0"/>
              <a:t> and tweets and academic papers and court documents and medical records and so on and so forth.</a:t>
            </a:r>
          </a:p>
          <a:p>
            <a:r>
              <a:rPr lang="en-US" dirty="0" smtClean="0"/>
              <a:t>And that means a huge opportunity – and a growing necessity</a:t>
            </a:r>
            <a:r>
              <a:rPr lang="en-US" baseline="0" dirty="0" smtClean="0"/>
              <a:t> – to extract some kind of meaning from all this text.</a:t>
            </a:r>
          </a:p>
          <a:p>
            <a:r>
              <a:rPr lang="en-US" baseline="0" dirty="0" smtClean="0"/>
              <a:t>The second trend is that more and more, we’re seeing computers using NLP to add value to human interactions.</a:t>
            </a:r>
          </a:p>
          <a:p>
            <a:r>
              <a:rPr lang="en-US" baseline="0" dirty="0" smtClean="0"/>
              <a:t>I’ll give an example from my own work.  After finishing my Ph.D., I joined a startup called Aardvark.</a:t>
            </a:r>
          </a:p>
          <a:p>
            <a:r>
              <a:rPr lang="en-US" baseline="0" dirty="0" smtClean="0"/>
              <a:t>Aardvark is about social question answering.  Aardvark is basically a </a:t>
            </a:r>
            <a:r>
              <a:rPr lang="en-US" baseline="0" dirty="0" err="1" smtClean="0"/>
              <a:t>bot</a:t>
            </a:r>
            <a:r>
              <a:rPr lang="en-US" baseline="0" dirty="0" smtClean="0"/>
              <a:t> that sits on your buddy list in your IM client, and when you have a question about something, you IM your question to Aardvark, and Aardvark figures out the right people in your social network to relay the question to, by doing some semantic analysis of the content of the question.</a:t>
            </a:r>
          </a:p>
          <a:p>
            <a:r>
              <a:rPr lang="en-US" baseline="0" dirty="0" smtClean="0"/>
              <a:t>So you get answers from humans, but the machine figures out who to ask.</a:t>
            </a:r>
          </a:p>
          <a:p>
            <a:r>
              <a:rPr lang="en-US" baseline="0" dirty="0" smtClean="0"/>
              <a:t>So this is a really useful application that relies crucially on NLP technology.</a:t>
            </a:r>
          </a:p>
          <a:p>
            <a:r>
              <a:rPr lang="en-US" baseline="0" dirty="0" smtClean="0"/>
              <a:t>The last trend is the increasing importance of natural language interactions between humans and computers.  [&gt;]</a:t>
            </a:r>
            <a:endParaRPr lang="en-US" dirty="0"/>
          </a:p>
        </p:txBody>
      </p:sp>
      <p:sp>
        <p:nvSpPr>
          <p:cNvPr id="4" name="Slide Number Placeholder 3"/>
          <p:cNvSpPr>
            <a:spLocks noGrp="1"/>
          </p:cNvSpPr>
          <p:nvPr>
            <p:ph type="sldNum" sz="quarter" idx="10"/>
          </p:nvPr>
        </p:nvSpPr>
        <p:spPr/>
        <p:txBody>
          <a:bodyPr/>
          <a:lstStyle/>
          <a:p>
            <a:pPr>
              <a:defRPr/>
            </a:pPr>
            <a:fld id="{2739D04F-24D2-1447-A108-9F7AC2C9C76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9E37F-FAD4-BB4B-A430-488449E5F111}" type="datetime1">
              <a:rPr lang="en-US"/>
              <a:pPr>
                <a:defRPr/>
              </a:pPr>
              <a:t>5/27/11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4FB9CC-104D-D142-AB3D-7E184DA533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E927CE-81DC-3546-9919-7847235A1717}" type="datetime1">
              <a:rPr lang="en-US"/>
              <a:pPr>
                <a:defRPr/>
              </a:pPr>
              <a:t>5/27/11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2DAEED-CBA8-C34C-B4E3-755D5357E7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89C246-16C2-9F40-ABA8-FA3C2DB66F6F}" type="datetime1">
              <a:rPr lang="en-US"/>
              <a:pPr>
                <a:defRPr/>
              </a:pPr>
              <a:t>5/27/11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006EB3-3EE2-424A-A8BA-C2D2F17E845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3F7BDF-578B-4541-BC94-AC4D14FF04AB}" type="datetime1">
              <a:rPr lang="en-US"/>
              <a:pPr>
                <a:defRPr/>
              </a:pPr>
              <a:t>5/27/11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4E0FE2-0F33-664C-BD84-B5D9BC2E4D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C4A226-9882-9348-B212-DB8E37E2E180}" type="datetime1">
              <a:rPr lang="en-US"/>
              <a:pPr>
                <a:defRPr/>
              </a:pPr>
              <a:t>5/27/11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70B85B-B814-9546-B66E-33DCE1550F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E5F710-CE09-DA43-81C3-3E3847145CBF}" type="datetime1">
              <a:rPr lang="en-US"/>
              <a:pPr>
                <a:defRPr/>
              </a:pPr>
              <a:t>5/27/11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425465-70E2-3D49-AF45-8F0D6EBAD2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FBB8B3-0D04-3441-BD24-394B29C21BDE}" type="datetime1">
              <a:rPr lang="en-US"/>
              <a:pPr>
                <a:defRPr/>
              </a:pPr>
              <a:t>5/27/11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E551E4-A868-4A4B-97E4-BB99C320AB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7B69695-E409-C541-B4AE-9BD9C622608C}" type="datetime1">
              <a:rPr lang="en-US"/>
              <a:pPr>
                <a:defRPr/>
              </a:pPr>
              <a:t>5/27/11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A015DD-2678-2845-AF2E-35588AF02D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672770-0431-584A-A98B-9C093E87ED94}" type="datetime1">
              <a:rPr lang="en-US"/>
              <a:pPr>
                <a:defRPr/>
              </a:pPr>
              <a:t>5/27/11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1D0568-E7AE-E143-B641-4B2F8AE2AB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ED42AC-2EED-BD4C-B4F7-9A2FFDC5F2B1}" type="datetime1">
              <a:rPr lang="en-US"/>
              <a:pPr>
                <a:defRPr/>
              </a:pPr>
              <a:t>5/27/11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E272C2-22A2-BA49-9866-8C266D13E9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1EF5E3-83C4-B644-BEF1-58A1F7BCAD2B}" type="datetime1">
              <a:rPr lang="en-US"/>
              <a:pPr>
                <a:defRPr/>
              </a:pPr>
              <a:t>5/27/11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D90B51-EF3F-4247-9CD4-E1ECA81DFF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3DBBCCB0-1A81-8C43-9409-64CC8BD7F54D}" type="datetime1">
              <a:rPr lang="en-US"/>
              <a:pPr>
                <a:defRPr/>
              </a:pPr>
              <a:t>5/27/11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78FFCD33-8D64-EF46-870A-4AC5A2E487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2pPr>
      <a:lvl3pPr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3pPr>
      <a:lvl4pPr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4pPr>
      <a:lvl5pPr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5pPr>
      <a:lvl6pPr marL="4572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fontAlgn="base">
        <a:spcBef>
          <a:spcPts val="1800"/>
        </a:spcBef>
        <a:spcAft>
          <a:spcPct val="0"/>
        </a:spcAft>
        <a:buClr>
          <a:srgbClr val="CC0000"/>
        </a:buClr>
        <a:buFont typeface="Arial" pitchFamily="-106"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fontAlgn="base">
        <a:spcBef>
          <a:spcPts val="600"/>
        </a:spcBef>
        <a:spcAft>
          <a:spcPct val="0"/>
        </a:spcAft>
        <a:buFont typeface="Arial" pitchFamily="-106" charset="0"/>
        <a:buChar char="•"/>
        <a:defRPr sz="2400" kern="1200">
          <a:solidFill>
            <a:schemeClr val="tx1"/>
          </a:solidFill>
          <a:latin typeface="+mn-lt"/>
          <a:ea typeface="ＭＳ Ｐゴシック" pitchFamily="-106" charset="-128"/>
          <a:cs typeface="+mn-cs"/>
        </a:defRPr>
      </a:lvl2pPr>
      <a:lvl3pPr marL="1143000" indent="-228600" algn="l" defTabSz="457200" rtl="0" fontAlgn="base">
        <a:spcBef>
          <a:spcPct val="20000"/>
        </a:spcBef>
        <a:spcAft>
          <a:spcPct val="0"/>
        </a:spcAft>
        <a:buFont typeface="Arial" pitchFamily="-106" charset="0"/>
        <a:buChar char="•"/>
        <a:defRPr sz="2000" kern="1200">
          <a:solidFill>
            <a:schemeClr val="tx1"/>
          </a:solidFill>
          <a:latin typeface="+mn-lt"/>
          <a:ea typeface="ＭＳ Ｐゴシック" pitchFamily="-106" charset="-128"/>
          <a:cs typeface="+mn-cs"/>
        </a:defRPr>
      </a:lvl3pPr>
      <a:lvl4pPr marL="1600200" indent="-228600" algn="l" defTabSz="457200" rtl="0" fontAlgn="base">
        <a:spcBef>
          <a:spcPct val="20000"/>
        </a:spcBef>
        <a:spcAft>
          <a:spcPct val="0"/>
        </a:spcAft>
        <a:buFont typeface="Arial" pitchFamily="-106" charset="0"/>
        <a:buChar char="–"/>
        <a:defRPr kern="1200">
          <a:solidFill>
            <a:schemeClr val="tx1"/>
          </a:solidFill>
          <a:latin typeface="+mn-lt"/>
          <a:ea typeface="ＭＳ Ｐゴシック" pitchFamily="-106" charset="-128"/>
          <a:cs typeface="+mn-cs"/>
        </a:defRPr>
      </a:lvl4pPr>
      <a:lvl5pPr marL="2057400" indent="-228600" algn="l" defTabSz="457200" rtl="0" fontAlgn="base">
        <a:spcBef>
          <a:spcPct val="20000"/>
        </a:spcBef>
        <a:spcAft>
          <a:spcPct val="0"/>
        </a:spcAft>
        <a:buFont typeface="Arial" pitchFamily="-106" charset="0"/>
        <a:buChar char="»"/>
        <a:defRPr sz="16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video" Target="file://localhost/Users/wcmac/s/teaching/cs224n-2011/2010/slides/MT1950s.wmv" TargetMode="Externa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video" Target="file://localhost/Users/wcmac/s/teaching/cs224n-2011/2010/slides/Winograd-SHRDLU.avi" TargetMode="Externa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4" Type="http://schemas.openxmlformats.org/officeDocument/2006/relationships/image" Target="../media/image27.png"/><Relationship Id="rId5" Type="http://schemas.openxmlformats.org/officeDocument/2006/relationships/image" Target="../media/image28.png"/><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5.xml"/><Relationship Id="rId9" Type="http://schemas.openxmlformats.org/officeDocument/2006/relationships/image" Target="../media/image32.png"/><Relationship Id="rId3" Type="http://schemas.openxmlformats.org/officeDocument/2006/relationships/image" Target="../media/image26.png"/><Relationship Id="rId6"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34.png"/><Relationship Id="rId5" Type="http://schemas.openxmlformats.org/officeDocument/2006/relationships/image" Target="../media/image35.png"/><Relationship Id="rId7"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png"/><Relationship Id="rId6"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hyperlink" Target="http://www.xkcd.co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hyperlink" Target="http://www.qwantz.com/"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9.png"/><Relationship Id="rId5" Type="http://schemas.openxmlformats.org/officeDocument/2006/relationships/hyperlink" Target="http://www.worth1000.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hyperlink" Target="http://www.cs.colorado.edu/~martin/slp.html" TargetMode="External"/><Relationship Id="rId1" Type="http://schemas.openxmlformats.org/officeDocument/2006/relationships/slideLayout" Target="../slideLayouts/slideLayout2.xml"/><Relationship Id="rId2" Type="http://schemas.openxmlformats.org/officeDocument/2006/relationships/hyperlink" Target="http://nlp.stanford.edu/software/" TargetMode="External"/><Relationship Id="rId3" Type="http://schemas.openxmlformats.org/officeDocument/2006/relationships/hyperlink" Target="http://www.nltk.org/" TargetMode="External"/><Relationship Id="rId5" Type="http://schemas.openxmlformats.org/officeDocument/2006/relationships/hyperlink" Target="http://nlp.stanford.edu/fsnlp/"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3" Type="http://schemas.openxmlformats.org/officeDocument/2006/relationships/hyperlink" Target="http://www.qwantz.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hyperlink" Target="http://www.xkcd.com/"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 Id="rId5"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4" Type="http://schemas.openxmlformats.org/officeDocument/2006/relationships/image" Target="../media/image19.png"/><Relationship Id="rId4" Type="http://schemas.openxmlformats.org/officeDocument/2006/relationships/image" Target="../media/image9.png"/><Relationship Id="rId7" Type="http://schemas.openxmlformats.org/officeDocument/2006/relationships/image" Target="../media/image12.png"/><Relationship Id="rId11"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1.png"/><Relationship Id="rId16" Type="http://schemas.openxmlformats.org/officeDocument/2006/relationships/image" Target="../media/image21.png"/><Relationship Id="rId8" Type="http://schemas.openxmlformats.org/officeDocument/2006/relationships/image" Target="../media/image13.png"/><Relationship Id="rId13" Type="http://schemas.openxmlformats.org/officeDocument/2006/relationships/image" Target="../media/image18.png"/><Relationship Id="rId10" Type="http://schemas.openxmlformats.org/officeDocument/2006/relationships/image" Target="../media/image15.jpeg"/><Relationship Id="rId5" Type="http://schemas.openxmlformats.org/officeDocument/2006/relationships/image" Target="../media/image10.jpeg"/><Relationship Id="rId15" Type="http://schemas.openxmlformats.org/officeDocument/2006/relationships/image" Target="../media/image20.png"/><Relationship Id="rId12" Type="http://schemas.openxmlformats.org/officeDocument/2006/relationships/image" Target="../media/image17.png"/><Relationship Id="rId2" Type="http://schemas.openxmlformats.org/officeDocument/2006/relationships/notesSlide" Target="../notesSlides/notesSlide8.xml"/><Relationship Id="rId9" Type="http://schemas.openxmlformats.org/officeDocument/2006/relationships/image" Target="../media/image14.pn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8163"/>
            <a:ext cx="7772400" cy="1470025"/>
          </a:xfrm>
        </p:spPr>
        <p:txBody>
          <a:bodyPr rtlCol="0">
            <a:normAutofit fontScale="90000"/>
          </a:bodyPr>
          <a:lstStyle/>
          <a:p>
            <a:pPr fontAlgn="auto">
              <a:spcAft>
                <a:spcPts val="0"/>
              </a:spcAft>
              <a:defRPr/>
            </a:pPr>
            <a:r>
              <a:rPr lang="en-US" sz="5333" dirty="0" smtClean="0">
                <a:solidFill>
                  <a:srgbClr val="99040A"/>
                </a:solidFill>
                <a:ea typeface="+mj-ea"/>
                <a:cs typeface="+mj-cs"/>
              </a:rPr>
              <a:t>Computational Linguistics</a:t>
            </a:r>
            <a:r>
              <a:rPr lang="en-US" dirty="0" smtClean="0">
                <a:solidFill>
                  <a:srgbClr val="99040A"/>
                </a:solidFill>
                <a:ea typeface="+mj-ea"/>
                <a:cs typeface="+mj-cs"/>
              </a:rPr>
              <a:t/>
            </a:r>
            <a:br>
              <a:rPr lang="en-US" dirty="0" smtClean="0">
                <a:solidFill>
                  <a:srgbClr val="99040A"/>
                </a:solidFill>
                <a:ea typeface="+mj-ea"/>
                <a:cs typeface="+mj-cs"/>
              </a:rPr>
            </a:br>
            <a:r>
              <a:rPr lang="en-US" sz="4000" dirty="0" smtClean="0">
                <a:solidFill>
                  <a:srgbClr val="99040A"/>
                </a:solidFill>
                <a:ea typeface="+mj-ea"/>
                <a:cs typeface="+mj-cs"/>
              </a:rPr>
              <a:t>(aka Natural Language Processing)</a:t>
            </a:r>
            <a:endParaRPr lang="en-US" dirty="0" smtClean="0">
              <a:solidFill>
                <a:srgbClr val="99040A"/>
              </a:solidFill>
              <a:ea typeface="+mj-ea"/>
              <a:cs typeface="+mj-cs"/>
            </a:endParaRPr>
          </a:p>
        </p:txBody>
      </p:sp>
      <p:sp>
        <p:nvSpPr>
          <p:cNvPr id="3" name="Subtitle 2"/>
          <p:cNvSpPr>
            <a:spLocks noGrp="1"/>
          </p:cNvSpPr>
          <p:nvPr>
            <p:ph type="subTitle" idx="1"/>
          </p:nvPr>
        </p:nvSpPr>
        <p:spPr>
          <a:xfrm>
            <a:off x="1371600" y="3886200"/>
            <a:ext cx="6400800" cy="2246313"/>
          </a:xfrm>
        </p:spPr>
        <p:txBody>
          <a:bodyPr rtlCol="0">
            <a:noAutofit/>
          </a:bodyPr>
          <a:lstStyle/>
          <a:p>
            <a:pPr fontAlgn="auto">
              <a:spcBef>
                <a:spcPts val="0"/>
              </a:spcBef>
              <a:spcAft>
                <a:spcPts val="0"/>
              </a:spcAft>
              <a:buFont typeface="Arial"/>
              <a:buNone/>
              <a:defRPr/>
            </a:pPr>
            <a:r>
              <a:rPr lang="en-US" sz="2400" dirty="0" smtClean="0">
                <a:solidFill>
                  <a:schemeClr val="tx1"/>
                </a:solidFill>
                <a:ea typeface="+mn-ea"/>
                <a:cs typeface="+mn-cs"/>
              </a:rPr>
              <a:t>Bill MacCartney</a:t>
            </a:r>
          </a:p>
          <a:p>
            <a:pPr fontAlgn="auto">
              <a:spcBef>
                <a:spcPts val="0"/>
              </a:spcBef>
              <a:spcAft>
                <a:spcPts val="0"/>
              </a:spcAft>
              <a:buFont typeface="Arial"/>
              <a:buNone/>
              <a:defRPr/>
            </a:pPr>
            <a:r>
              <a:rPr lang="en-US" sz="2400" dirty="0" err="1" smtClean="0">
                <a:solidFill>
                  <a:schemeClr val="tx1"/>
                </a:solidFill>
                <a:ea typeface="+mn-ea"/>
                <a:cs typeface="+mn-cs"/>
              </a:rPr>
              <a:t>SymSys</a:t>
            </a:r>
            <a:r>
              <a:rPr lang="en-US" sz="2400" dirty="0" smtClean="0">
                <a:solidFill>
                  <a:schemeClr val="tx1"/>
                </a:solidFill>
                <a:ea typeface="+mn-ea"/>
                <a:cs typeface="+mn-cs"/>
              </a:rPr>
              <a:t> 100</a:t>
            </a:r>
          </a:p>
          <a:p>
            <a:pPr fontAlgn="auto">
              <a:spcBef>
                <a:spcPts val="0"/>
              </a:spcBef>
              <a:spcAft>
                <a:spcPts val="0"/>
              </a:spcAft>
              <a:buFont typeface="Arial"/>
              <a:buNone/>
              <a:defRPr/>
            </a:pPr>
            <a:r>
              <a:rPr lang="en-US" sz="2400" dirty="0" smtClean="0">
                <a:solidFill>
                  <a:schemeClr val="tx1"/>
                </a:solidFill>
                <a:ea typeface="+mn-ea"/>
                <a:cs typeface="+mn-cs"/>
              </a:rPr>
              <a:t>Stanford University</a:t>
            </a:r>
          </a:p>
          <a:p>
            <a:pPr fontAlgn="auto">
              <a:spcBef>
                <a:spcPts val="0"/>
              </a:spcBef>
              <a:spcAft>
                <a:spcPts val="0"/>
              </a:spcAft>
              <a:buFont typeface="Arial"/>
              <a:buNone/>
              <a:defRPr/>
            </a:pPr>
            <a:r>
              <a:rPr lang="en-US" sz="2400" dirty="0" smtClean="0">
                <a:solidFill>
                  <a:schemeClr val="tx1"/>
                </a:solidFill>
                <a:ea typeface="+mn-ea"/>
                <a:cs typeface="+mn-cs"/>
              </a:rPr>
              <a:t>26 May 2011</a:t>
            </a:r>
          </a:p>
          <a:p>
            <a:pPr fontAlgn="auto">
              <a:spcBef>
                <a:spcPts val="0"/>
              </a:spcBef>
              <a:spcAft>
                <a:spcPts val="0"/>
              </a:spcAft>
              <a:buFont typeface="Arial"/>
              <a:buNone/>
              <a:defRPr/>
            </a:pPr>
            <a:endParaRPr lang="en-US" sz="1600" dirty="0" smtClean="0">
              <a:solidFill>
                <a:schemeClr val="tx1"/>
              </a:solidFill>
              <a:ea typeface="+mn-ea"/>
              <a:cs typeface="+mn-cs"/>
            </a:endParaRPr>
          </a:p>
          <a:p>
            <a:pPr fontAlgn="auto">
              <a:spcBef>
                <a:spcPts val="0"/>
              </a:spcBef>
              <a:spcAft>
                <a:spcPts val="0"/>
              </a:spcAft>
              <a:buFont typeface="Arial"/>
              <a:buNone/>
              <a:defRPr/>
            </a:pPr>
            <a:r>
              <a:rPr lang="en-US" sz="1600" dirty="0" smtClean="0">
                <a:solidFill>
                  <a:schemeClr val="tx1"/>
                </a:solidFill>
                <a:ea typeface="+mn-ea"/>
                <a:cs typeface="+mn-cs"/>
              </a:rPr>
              <a:t>(some slides adapted from Chris Manning)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motivation for CL</a:t>
            </a:r>
            <a:endParaRPr lang="en-US" dirty="0"/>
          </a:p>
        </p:txBody>
      </p:sp>
      <p:sp>
        <p:nvSpPr>
          <p:cNvPr id="4" name="Rectangle 3"/>
          <p:cNvSpPr/>
          <p:nvPr/>
        </p:nvSpPr>
        <p:spPr>
          <a:xfrm>
            <a:off x="645430" y="1629116"/>
            <a:ext cx="7843579" cy="4524315"/>
          </a:xfrm>
          <a:prstGeom prst="rect">
            <a:avLst/>
          </a:prstGeom>
        </p:spPr>
        <p:txBody>
          <a:bodyPr wrap="square">
            <a:spAutoFit/>
          </a:bodyPr>
          <a:lstStyle/>
          <a:p>
            <a:pPr>
              <a:buFontTx/>
              <a:buNone/>
            </a:pPr>
            <a:r>
              <a:rPr lang="en-US" sz="2400" i="1" dirty="0" smtClean="0">
                <a:latin typeface="+mn-lt"/>
              </a:rPr>
              <a:t>One reason for studying language — and for me personally the most compelling reason — is that it is tempting to regard language, in the traditional phrase, as a “mirror of mind”.   								</a:t>
            </a:r>
            <a:r>
              <a:rPr lang="en-US" sz="2400" dirty="0" smtClean="0">
                <a:latin typeface="+mn-lt"/>
              </a:rPr>
              <a:t>Chomsky, 1975</a:t>
            </a:r>
          </a:p>
          <a:p>
            <a:pPr>
              <a:buFontTx/>
              <a:buNone/>
            </a:pPr>
            <a:endParaRPr lang="en-US" sz="2400" dirty="0" smtClean="0">
              <a:latin typeface="+mn-lt"/>
            </a:endParaRPr>
          </a:p>
          <a:p>
            <a:pPr>
              <a:buFontTx/>
              <a:buNone/>
            </a:pPr>
            <a:r>
              <a:rPr lang="en-US" sz="2400" dirty="0" smtClean="0">
                <a:latin typeface="+mn-lt"/>
              </a:rPr>
              <a:t>For the same reason, computational linguistics is a compelling way to study psycholinguistics and language acquisition.</a:t>
            </a:r>
          </a:p>
          <a:p>
            <a:pPr>
              <a:buFontTx/>
              <a:buNone/>
            </a:pPr>
            <a:endParaRPr lang="en-US" sz="2400" dirty="0" smtClean="0">
              <a:latin typeface="+mn-lt"/>
            </a:endParaRPr>
          </a:p>
          <a:p>
            <a:pPr>
              <a:buFontTx/>
              <a:buNone/>
            </a:pPr>
            <a:r>
              <a:rPr lang="en-US" sz="2400" dirty="0" smtClean="0">
                <a:latin typeface="+mn-lt"/>
              </a:rPr>
              <a:t>Sometimes, the best way to understand something is to build a model of it.</a:t>
            </a:r>
          </a:p>
          <a:p>
            <a:pPr>
              <a:buFontTx/>
              <a:buNone/>
            </a:pPr>
            <a:endParaRPr lang="en-US" sz="2400" dirty="0" smtClean="0">
              <a:latin typeface="+mn-lt"/>
            </a:endParaRPr>
          </a:p>
          <a:p>
            <a:pPr>
              <a:buFontTx/>
              <a:buNone/>
            </a:pPr>
            <a:r>
              <a:rPr lang="en-US" sz="2400" i="1" dirty="0" smtClean="0">
                <a:latin typeface="+mn-lt"/>
              </a:rPr>
              <a:t>What I cannot create, I do not understand.</a:t>
            </a:r>
            <a:r>
              <a:rPr lang="en-US" sz="2400" dirty="0" smtClean="0">
                <a:latin typeface="+mn-lt"/>
              </a:rPr>
              <a:t>  Feynman, 1988</a:t>
            </a:r>
            <a:endParaRPr lang="en-US" sz="24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history: 50s and 60s</a:t>
            </a:r>
            <a:endParaRPr lang="en-US" dirty="0"/>
          </a:p>
        </p:txBody>
      </p:sp>
      <p:sp>
        <p:nvSpPr>
          <p:cNvPr id="3" name="Content Placeholder 2"/>
          <p:cNvSpPr>
            <a:spLocks noGrp="1"/>
          </p:cNvSpPr>
          <p:nvPr>
            <p:ph idx="1"/>
          </p:nvPr>
        </p:nvSpPr>
        <p:spPr>
          <a:xfrm>
            <a:off x="718298" y="1600201"/>
            <a:ext cx="7968501" cy="4052770"/>
          </a:xfrm>
        </p:spPr>
        <p:txBody>
          <a:bodyPr/>
          <a:lstStyle/>
          <a:p>
            <a:r>
              <a:rPr lang="en-US" sz="2400" dirty="0" smtClean="0"/>
              <a:t>Foundational work on automata, formal languages, </a:t>
            </a:r>
            <a:r>
              <a:rPr lang="en-US" sz="2400" dirty="0" err="1" smtClean="0"/>
              <a:t>probabilitistic</a:t>
            </a:r>
            <a:r>
              <a:rPr lang="en-US" sz="2400" dirty="0" smtClean="0"/>
              <a:t> modeling, and information theory</a:t>
            </a:r>
          </a:p>
          <a:p>
            <a:r>
              <a:rPr lang="en-US" sz="2400" dirty="0" smtClean="0"/>
              <a:t>First speech systems (Davis et al., Bell Labs)</a:t>
            </a:r>
          </a:p>
          <a:p>
            <a:r>
              <a:rPr lang="en-US" sz="2400" dirty="0" smtClean="0"/>
              <a:t>MT heavily funded by military — huge overconfidence</a:t>
            </a:r>
          </a:p>
          <a:p>
            <a:r>
              <a:rPr lang="en-US" sz="2400" dirty="0" smtClean="0"/>
              <a:t>But using machines dumber than a pocket calculator</a:t>
            </a:r>
          </a:p>
          <a:p>
            <a:r>
              <a:rPr lang="en-US" sz="2400" dirty="0" smtClean="0"/>
              <a:t>Little understanding of syntax, semantics, pragmatics</a:t>
            </a:r>
          </a:p>
          <a:p>
            <a:r>
              <a:rPr lang="en-US" sz="2400" dirty="0" smtClean="0"/>
              <a:t>ALPAC report (1966): crap, this is really hard!</a:t>
            </a:r>
          </a:p>
        </p:txBody>
      </p:sp>
      <p:pic>
        <p:nvPicPr>
          <p:cNvPr id="4" name="MT1950s.wmv">
            <a:hlinkClick r:id="" action="ppaction://media"/>
          </p:cNvPr>
          <p:cNvPicPr/>
          <p:nvPr>
            <a:videoFile r:link="rId1"/>
          </p:nvPr>
        </p:nvPicPr>
        <p:blipFill>
          <a:blip r:embed="rId4"/>
          <a:stretch>
            <a:fillRect/>
          </a:stretch>
        </p:blipFill>
        <p:spPr>
          <a:xfrm>
            <a:off x="7110120" y="5332590"/>
            <a:ext cx="1463040" cy="10972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Refocusing: 70s and 80s</a:t>
            </a:r>
            <a:endParaRPr lang="en-US" dirty="0"/>
          </a:p>
        </p:txBody>
      </p:sp>
      <p:sp>
        <p:nvSpPr>
          <p:cNvPr id="3" name="Content Placeholder 2"/>
          <p:cNvSpPr>
            <a:spLocks noGrp="1"/>
          </p:cNvSpPr>
          <p:nvPr>
            <p:ph idx="1"/>
          </p:nvPr>
        </p:nvSpPr>
        <p:spPr>
          <a:xfrm>
            <a:off x="687068" y="1600200"/>
            <a:ext cx="7999731" cy="4525963"/>
          </a:xfrm>
        </p:spPr>
        <p:txBody>
          <a:bodyPr/>
          <a:lstStyle/>
          <a:p>
            <a:r>
              <a:rPr lang="en-US" sz="2400" dirty="0" smtClean="0"/>
              <a:t>Foundational work on speech recognition: stochastic modeling, hidden Markov models, the “noisy channel”</a:t>
            </a:r>
          </a:p>
          <a:p>
            <a:r>
              <a:rPr lang="en-US" sz="2400" dirty="0" smtClean="0"/>
              <a:t>Ideas from this work would later revolutionize NLP!</a:t>
            </a:r>
          </a:p>
          <a:p>
            <a:r>
              <a:rPr lang="en-US" sz="2400" dirty="0" smtClean="0"/>
              <a:t>Logic programming, rules-driven AI, deterministic algorithms for syntactic parsing (e.g., LFG)</a:t>
            </a:r>
          </a:p>
          <a:p>
            <a:r>
              <a:rPr lang="en-US" sz="2400" dirty="0" smtClean="0"/>
              <a:t>Increasing interest in natural language understanding: SHRDLU, LUNAR, CHAT-80</a:t>
            </a:r>
          </a:p>
          <a:p>
            <a:r>
              <a:rPr lang="en-US" sz="2400" dirty="0" smtClean="0"/>
              <a:t>But symbolic AI hit the wall: “AI winter”</a:t>
            </a:r>
            <a:endParaRPr lang="en-US" sz="2400" dirty="0"/>
          </a:p>
        </p:txBody>
      </p:sp>
      <p:pic>
        <p:nvPicPr>
          <p:cNvPr id="4" name="Winograd-SHRDLU.avi">
            <a:hlinkClick r:id="" action="ppaction://media"/>
          </p:cNvPr>
          <p:cNvPicPr/>
          <p:nvPr>
            <a:videoFile r:link="rId1"/>
          </p:nvPr>
        </p:nvPicPr>
        <p:blipFill>
          <a:blip r:embed="rId4"/>
          <a:stretch>
            <a:fillRect/>
          </a:stretch>
        </p:blipFill>
        <p:spPr>
          <a:xfrm>
            <a:off x="6927335" y="5330241"/>
            <a:ext cx="1645920" cy="10972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statistical revolution: 90s</a:t>
            </a:r>
            <a:endParaRPr lang="en-US" dirty="0"/>
          </a:p>
        </p:txBody>
      </p:sp>
      <p:sp>
        <p:nvSpPr>
          <p:cNvPr id="3" name="Content Placeholder 2"/>
          <p:cNvSpPr>
            <a:spLocks noGrp="1"/>
          </p:cNvSpPr>
          <p:nvPr>
            <p:ph idx="1"/>
          </p:nvPr>
        </p:nvSpPr>
        <p:spPr>
          <a:xfrm>
            <a:off x="707889" y="1600201"/>
            <a:ext cx="7755550" cy="3615524"/>
          </a:xfrm>
        </p:spPr>
        <p:txBody>
          <a:bodyPr/>
          <a:lstStyle/>
          <a:p>
            <a:r>
              <a:rPr lang="en-US" sz="2400" dirty="0" smtClean="0"/>
              <a:t>Influx of new ideas from EE &amp; ASR: probabilistic modeling, corpus statistics, supervised learning, empirical evaluation</a:t>
            </a:r>
          </a:p>
          <a:p>
            <a:r>
              <a:rPr lang="en-US" sz="2400" dirty="0" smtClean="0"/>
              <a:t>New sources of data: explosion of machine-readable text; human-annotated training data (e.g., the Penn Treebank)</a:t>
            </a:r>
          </a:p>
          <a:p>
            <a:r>
              <a:rPr lang="en-US" sz="2400" dirty="0" smtClean="0"/>
              <a:t>Availability of much more powerful machines</a:t>
            </a:r>
          </a:p>
          <a:p>
            <a:r>
              <a:rPr lang="en-US" sz="2400" dirty="0" smtClean="0"/>
              <a:t>Lowered expectations: forget full semantic understanding, let’s do text cat, part-of-speech tagging, NER, and parsing! </a:t>
            </a:r>
            <a:endParaRPr lang="en-US" sz="2400" dirty="0"/>
          </a:p>
        </p:txBody>
      </p:sp>
      <p:pic>
        <p:nvPicPr>
          <p:cNvPr id="4" name="Picture 3"/>
          <p:cNvPicPr>
            <a:picLocks noChangeAspect="1"/>
          </p:cNvPicPr>
          <p:nvPr/>
        </p:nvPicPr>
        <p:blipFill>
          <a:blip r:embed="rId3"/>
          <a:stretch>
            <a:fillRect/>
          </a:stretch>
        </p:blipFill>
        <p:spPr>
          <a:xfrm>
            <a:off x="5150056" y="5010648"/>
            <a:ext cx="2540000" cy="1397000"/>
          </a:xfrm>
          <a:prstGeom prst="rect">
            <a:avLst/>
          </a:prstGeom>
        </p:spPr>
      </p:pic>
      <p:grpSp>
        <p:nvGrpSpPr>
          <p:cNvPr id="65" name="Group 64"/>
          <p:cNvGrpSpPr/>
          <p:nvPr/>
        </p:nvGrpSpPr>
        <p:grpSpPr>
          <a:xfrm>
            <a:off x="1156313" y="5386477"/>
            <a:ext cx="3429000" cy="686594"/>
            <a:chOff x="1124294" y="5215725"/>
            <a:chExt cx="3429000" cy="686594"/>
          </a:xfrm>
        </p:grpSpPr>
        <p:sp>
          <p:nvSpPr>
            <p:cNvPr id="5" name="Oval 4"/>
            <p:cNvSpPr>
              <a:spLocks noChangeAspect="1"/>
            </p:cNvSpPr>
            <p:nvPr/>
          </p:nvSpPr>
          <p:spPr>
            <a:xfrm>
              <a:off x="1124294" y="5215725"/>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1581494" y="5215725"/>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2038694" y="5215725"/>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2495894" y="5215725"/>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2953094" y="5215725"/>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3410294" y="5215725"/>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124294" y="5672925"/>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581494" y="5672925"/>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2038694" y="5672925"/>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495894" y="5672925"/>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2953094" y="5672925"/>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3410294" y="5672925"/>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3867494" y="5215725"/>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3867494" y="5672925"/>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Arrow Connector 43"/>
            <p:cNvCxnSpPr>
              <a:stCxn id="5" idx="6"/>
              <a:endCxn id="7" idx="2"/>
            </p:cNvCxnSpPr>
            <p:nvPr/>
          </p:nvCxnSpPr>
          <p:spPr>
            <a:xfrm>
              <a:off x="1352894" y="5330025"/>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5" idx="4"/>
              <a:endCxn id="29" idx="0"/>
            </p:cNvCxnSpPr>
            <p:nvPr/>
          </p:nvCxnSpPr>
          <p:spPr>
            <a:xfrm rot="5400000">
              <a:off x="1124294" y="5558625"/>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7" idx="4"/>
              <a:endCxn id="31" idx="0"/>
            </p:cNvCxnSpPr>
            <p:nvPr/>
          </p:nvCxnSpPr>
          <p:spPr>
            <a:xfrm rot="5400000">
              <a:off x="1581494" y="5558625"/>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a:off x="2032794" y="5557831"/>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5400000">
              <a:off x="2489994" y="5557831"/>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2941294" y="5557037"/>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3398494" y="5557037"/>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3868050" y="5557037"/>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1810094" y="5331613"/>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2267294" y="5333201"/>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2724494" y="5334789"/>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3181694" y="5336377"/>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3638894" y="5337965"/>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61" name="Oval 60"/>
            <p:cNvSpPr>
              <a:spLocks noChangeAspect="1"/>
            </p:cNvSpPr>
            <p:nvPr/>
          </p:nvSpPr>
          <p:spPr>
            <a:xfrm>
              <a:off x="4324694" y="5216519"/>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4324694" y="5673719"/>
              <a:ext cx="228600" cy="228600"/>
            </a:xfrm>
            <a:prstGeom prst="ellipse">
              <a:avLst/>
            </a:prstGeom>
            <a:solidFill>
              <a:srgbClr val="FFFFFF"/>
            </a:solidFill>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rot="5400000">
              <a:off x="4325250" y="5557831"/>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4096094" y="5338759"/>
              <a:ext cx="228600" cy="1588"/>
            </a:xfrm>
            <a:prstGeom prst="straightConnector1">
              <a:avLst/>
            </a:prstGeom>
            <a:ln w="12700" cap="flat" cmpd="sng" algn="ctr">
              <a:solidFill>
                <a:schemeClr val="accent1"/>
              </a:solidFill>
              <a:prstDash val="solid"/>
              <a:round/>
              <a:headEnd type="none" w="med" len="med"/>
              <a:tailEnd type="triangle" w="med" len="sm"/>
            </a:ln>
            <a:effectLst>
              <a:outerShdw blurRad="40000" dist="254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the machines: 00s</a:t>
            </a:r>
            <a:endParaRPr lang="en-US" dirty="0"/>
          </a:p>
        </p:txBody>
      </p:sp>
      <p:sp>
        <p:nvSpPr>
          <p:cNvPr id="3" name="Content Placeholder 2"/>
          <p:cNvSpPr>
            <a:spLocks noGrp="1"/>
          </p:cNvSpPr>
          <p:nvPr>
            <p:ph idx="1"/>
          </p:nvPr>
        </p:nvSpPr>
        <p:spPr>
          <a:xfrm>
            <a:off x="707889" y="1600200"/>
            <a:ext cx="7755550" cy="2373999"/>
          </a:xfrm>
        </p:spPr>
        <p:txBody>
          <a:bodyPr/>
          <a:lstStyle/>
          <a:p>
            <a:r>
              <a:rPr lang="en-US" sz="2400" dirty="0" smtClean="0"/>
              <a:t>Consolidation of the gains of the statistical revolution</a:t>
            </a:r>
          </a:p>
          <a:p>
            <a:r>
              <a:rPr lang="en-US" sz="2400" dirty="0" smtClean="0"/>
              <a:t>More sophisticated statistical modeling and machine learning algorithms: </a:t>
            </a:r>
            <a:r>
              <a:rPr lang="en-US" sz="2400" dirty="0" err="1" smtClean="0"/>
              <a:t>MaxEnt</a:t>
            </a:r>
            <a:r>
              <a:rPr lang="en-US" sz="2400" dirty="0" smtClean="0"/>
              <a:t>, </a:t>
            </a:r>
            <a:r>
              <a:rPr lang="en-US" sz="2400" dirty="0" err="1" smtClean="0"/>
              <a:t>SVMs</a:t>
            </a:r>
            <a:r>
              <a:rPr lang="en-US" sz="2400" dirty="0" smtClean="0"/>
              <a:t>, </a:t>
            </a:r>
            <a:r>
              <a:rPr lang="en-US" sz="2400" dirty="0" err="1" smtClean="0"/>
              <a:t>Bayes</a:t>
            </a:r>
            <a:r>
              <a:rPr lang="en-US" sz="2400" dirty="0" smtClean="0"/>
              <a:t> Nets, LDA, etc.</a:t>
            </a:r>
          </a:p>
          <a:p>
            <a:r>
              <a:rPr lang="en-US" sz="2400" dirty="0" smtClean="0"/>
              <a:t>Big big data: 100x growth of web, massive server farms</a:t>
            </a:r>
          </a:p>
          <a:p>
            <a:endParaRPr lang="en-US" sz="2400" dirty="0"/>
          </a:p>
        </p:txBody>
      </p:sp>
      <p:pic>
        <p:nvPicPr>
          <p:cNvPr id="4" name="Picture 3"/>
          <p:cNvPicPr>
            <a:picLocks noChangeAspect="1"/>
          </p:cNvPicPr>
          <p:nvPr/>
        </p:nvPicPr>
        <p:blipFill>
          <a:blip r:embed="rId3"/>
          <a:stretch>
            <a:fillRect/>
          </a:stretch>
        </p:blipFill>
        <p:spPr>
          <a:xfrm>
            <a:off x="5505450" y="3974199"/>
            <a:ext cx="3181350" cy="2400300"/>
          </a:xfrm>
          <a:prstGeom prst="rect">
            <a:avLst/>
          </a:prstGeom>
        </p:spPr>
      </p:pic>
      <p:sp>
        <p:nvSpPr>
          <p:cNvPr id="5" name="Content Placeholder 2"/>
          <p:cNvSpPr txBox="1">
            <a:spLocks/>
          </p:cNvSpPr>
          <p:nvPr/>
        </p:nvSpPr>
        <p:spPr bwMode="auto">
          <a:xfrm>
            <a:off x="707889" y="3818034"/>
            <a:ext cx="4445127" cy="2373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ts val="1800"/>
              </a:spcBef>
              <a:buClr>
                <a:srgbClr val="CC0000"/>
              </a:buClr>
              <a:buFont typeface="Arial" pitchFamily="-106" charset="0"/>
              <a:buChar cha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06" charset="-128"/>
                <a:cs typeface="ＭＳ Ｐゴシック" pitchFamily="-106" charset="-128"/>
              </a:rPr>
              <a:t>Focus shifting from </a:t>
            </a:r>
            <a:r>
              <a:rPr lang="en-US" sz="2400" dirty="0" smtClean="0"/>
              <a:t>supervised to </a:t>
            </a:r>
            <a:r>
              <a:rPr kumimoji="0" lang="en-US" sz="2400" b="0" i="1" u="none" strike="noStrike" kern="1200" cap="none" spc="0" normalizeH="0" baseline="0" noProof="0" dirty="0" smtClean="0">
                <a:ln>
                  <a:noFill/>
                </a:ln>
                <a:solidFill>
                  <a:schemeClr val="tx1"/>
                </a:solidFill>
                <a:effectLst/>
                <a:uLnTx/>
                <a:uFillTx/>
                <a:latin typeface="+mn-lt"/>
                <a:ea typeface="ＭＳ Ｐゴシック" pitchFamily="-106" charset="-128"/>
                <a:cs typeface="ＭＳ Ｐゴシック" pitchFamily="-106" charset="-128"/>
              </a:rPr>
              <a:t>unsupervised </a:t>
            </a: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06" charset="-128"/>
                <a:cs typeface="ＭＳ Ｐゴシック" pitchFamily="-106" charset="-128"/>
              </a:rPr>
              <a:t>learning</a:t>
            </a:r>
          </a:p>
          <a:p>
            <a:pPr marL="342900" lvl="0" indent="-342900">
              <a:spcBef>
                <a:spcPts val="1800"/>
              </a:spcBef>
              <a:buClr>
                <a:srgbClr val="CC0000"/>
              </a:buClr>
              <a:buFont typeface="Arial" pitchFamily="-106" charset="0"/>
              <a:buChar char="•"/>
            </a:pPr>
            <a:r>
              <a:rPr lang="en-US" sz="2400" dirty="0" smtClean="0">
                <a:latin typeface="+mn-lt"/>
              </a:rPr>
              <a:t>Revived interest in higher-level semantic applications</a:t>
            </a:r>
            <a:endParaRPr kumimoji="0" lang="en-US" sz="2400" b="0" i="0" u="none" strike="noStrike" kern="1200" cap="none" spc="0" normalizeH="0" baseline="0" noProof="0" dirty="0">
              <a:ln>
                <a:noFill/>
              </a:ln>
              <a:solidFill>
                <a:schemeClr val="tx1"/>
              </a:solidFill>
              <a:effectLst/>
              <a:uLnTx/>
              <a:uFillTx/>
              <a:latin typeface="+mn-lt"/>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Subfields and tasks</a:t>
            </a:r>
            <a:endParaRPr lang="en-US" dirty="0"/>
          </a:p>
        </p:txBody>
      </p:sp>
      <p:sp>
        <p:nvSpPr>
          <p:cNvPr id="5" name="Rectangle 4"/>
          <p:cNvSpPr/>
          <p:nvPr/>
        </p:nvSpPr>
        <p:spPr>
          <a:xfrm>
            <a:off x="800100" y="2029035"/>
            <a:ext cx="2468880" cy="777240"/>
          </a:xfrm>
          <a:prstGeom prst="rect">
            <a:avLst/>
          </a:prstGeom>
          <a:solidFill>
            <a:srgbClr val="DEF1DE"/>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 name="Rectangle 5"/>
          <p:cNvSpPr/>
          <p:nvPr/>
        </p:nvSpPr>
        <p:spPr>
          <a:xfrm>
            <a:off x="3314700" y="2029035"/>
            <a:ext cx="2468880" cy="777240"/>
          </a:xfrm>
          <a:prstGeom prst="rect">
            <a:avLst/>
          </a:prstGeom>
          <a:solidFill>
            <a:srgbClr val="FFFDD4"/>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 name="Rectangle 6"/>
          <p:cNvSpPr/>
          <p:nvPr/>
        </p:nvSpPr>
        <p:spPr>
          <a:xfrm>
            <a:off x="5829300" y="2851995"/>
            <a:ext cx="2468880" cy="777240"/>
          </a:xfrm>
          <a:prstGeom prst="rect">
            <a:avLst/>
          </a:prstGeom>
          <a:solidFill>
            <a:srgbClr val="F0DCDC"/>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8" name="Rectangle 7"/>
          <p:cNvSpPr/>
          <p:nvPr/>
        </p:nvSpPr>
        <p:spPr>
          <a:xfrm>
            <a:off x="800100" y="2851995"/>
            <a:ext cx="2468880" cy="777240"/>
          </a:xfrm>
          <a:prstGeom prst="rect">
            <a:avLst/>
          </a:prstGeom>
          <a:solidFill>
            <a:srgbClr val="DEF1DE"/>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Rectangle 8"/>
          <p:cNvSpPr/>
          <p:nvPr/>
        </p:nvSpPr>
        <p:spPr>
          <a:xfrm>
            <a:off x="3314700" y="2851995"/>
            <a:ext cx="2468880" cy="777240"/>
          </a:xfrm>
          <a:prstGeom prst="rect">
            <a:avLst/>
          </a:prstGeom>
          <a:solidFill>
            <a:srgbClr val="FFFDD4"/>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0" name="Rectangle 9"/>
          <p:cNvSpPr/>
          <p:nvPr/>
        </p:nvSpPr>
        <p:spPr>
          <a:xfrm>
            <a:off x="5829300" y="3674955"/>
            <a:ext cx="2468880" cy="777240"/>
          </a:xfrm>
          <a:prstGeom prst="rect">
            <a:avLst/>
          </a:prstGeom>
          <a:solidFill>
            <a:srgbClr val="F0DCDC"/>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Rectangle 10"/>
          <p:cNvSpPr/>
          <p:nvPr/>
        </p:nvSpPr>
        <p:spPr>
          <a:xfrm>
            <a:off x="800100" y="3674955"/>
            <a:ext cx="2468880" cy="777240"/>
          </a:xfrm>
          <a:prstGeom prst="rect">
            <a:avLst/>
          </a:prstGeom>
          <a:solidFill>
            <a:srgbClr val="DEF1DE"/>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Rectangle 11"/>
          <p:cNvSpPr/>
          <p:nvPr/>
        </p:nvSpPr>
        <p:spPr>
          <a:xfrm>
            <a:off x="3314700" y="3674955"/>
            <a:ext cx="2468880" cy="777240"/>
          </a:xfrm>
          <a:prstGeom prst="rect">
            <a:avLst/>
          </a:prstGeom>
          <a:solidFill>
            <a:srgbClr val="FFFDD4"/>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Rectangle 12"/>
          <p:cNvSpPr/>
          <p:nvPr/>
        </p:nvSpPr>
        <p:spPr>
          <a:xfrm>
            <a:off x="5829300" y="4497915"/>
            <a:ext cx="2468880" cy="777240"/>
          </a:xfrm>
          <a:prstGeom prst="rect">
            <a:avLst/>
          </a:prstGeom>
          <a:solidFill>
            <a:srgbClr val="F0DCDC"/>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Rectangle 13"/>
          <p:cNvSpPr/>
          <p:nvPr/>
        </p:nvSpPr>
        <p:spPr>
          <a:xfrm>
            <a:off x="800100" y="4497915"/>
            <a:ext cx="2468880" cy="777240"/>
          </a:xfrm>
          <a:prstGeom prst="rect">
            <a:avLst/>
          </a:prstGeom>
          <a:solidFill>
            <a:srgbClr val="DEF1DE"/>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 name="Rectangle 14"/>
          <p:cNvSpPr/>
          <p:nvPr/>
        </p:nvSpPr>
        <p:spPr>
          <a:xfrm>
            <a:off x="3314700" y="4497915"/>
            <a:ext cx="2468880" cy="777240"/>
          </a:xfrm>
          <a:prstGeom prst="rect">
            <a:avLst/>
          </a:prstGeom>
          <a:solidFill>
            <a:srgbClr val="FFFDD4"/>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6" name="Rectangle 15"/>
          <p:cNvSpPr/>
          <p:nvPr/>
        </p:nvSpPr>
        <p:spPr>
          <a:xfrm>
            <a:off x="5829300" y="5320875"/>
            <a:ext cx="2468880" cy="777240"/>
          </a:xfrm>
          <a:prstGeom prst="rect">
            <a:avLst/>
          </a:prstGeom>
          <a:solidFill>
            <a:srgbClr val="F0DCDC"/>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Rectangle 16"/>
          <p:cNvSpPr/>
          <p:nvPr/>
        </p:nvSpPr>
        <p:spPr>
          <a:xfrm>
            <a:off x="800100" y="5320875"/>
            <a:ext cx="2468880" cy="777240"/>
          </a:xfrm>
          <a:prstGeom prst="rect">
            <a:avLst/>
          </a:prstGeom>
          <a:solidFill>
            <a:srgbClr val="DEF1DE"/>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Rectangle 17"/>
          <p:cNvSpPr/>
          <p:nvPr/>
        </p:nvSpPr>
        <p:spPr>
          <a:xfrm>
            <a:off x="3314700" y="5320875"/>
            <a:ext cx="2468880" cy="777240"/>
          </a:xfrm>
          <a:prstGeom prst="rect">
            <a:avLst/>
          </a:prstGeom>
          <a:solidFill>
            <a:srgbClr val="FFFDD4"/>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9" name="Rectangle 18"/>
          <p:cNvSpPr/>
          <p:nvPr/>
        </p:nvSpPr>
        <p:spPr>
          <a:xfrm>
            <a:off x="5829300" y="2029035"/>
            <a:ext cx="2468880" cy="777240"/>
          </a:xfrm>
          <a:prstGeom prst="rect">
            <a:avLst/>
          </a:prstGeom>
          <a:solidFill>
            <a:srgbClr val="F0DCDC"/>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4" name="TextBox 23"/>
          <p:cNvSpPr txBox="1"/>
          <p:nvPr/>
        </p:nvSpPr>
        <p:spPr>
          <a:xfrm>
            <a:off x="800100" y="2851995"/>
            <a:ext cx="1552841" cy="307777"/>
          </a:xfrm>
          <a:prstGeom prst="rect">
            <a:avLst/>
          </a:prstGeom>
          <a:noFill/>
        </p:spPr>
        <p:txBody>
          <a:bodyPr wrap="none" rtlCol="0">
            <a:spAutoFit/>
          </a:bodyPr>
          <a:lstStyle/>
          <a:p>
            <a:r>
              <a:rPr lang="en-US" sz="1400" dirty="0" smtClean="0">
                <a:latin typeface="+mn-lt"/>
              </a:rPr>
              <a:t>Text categorization</a:t>
            </a:r>
            <a:endParaRPr lang="en-US" sz="1400" dirty="0">
              <a:latin typeface="+mn-lt"/>
            </a:endParaRPr>
          </a:p>
        </p:txBody>
      </p:sp>
      <p:sp>
        <p:nvSpPr>
          <p:cNvPr id="25" name="TextBox 24"/>
          <p:cNvSpPr txBox="1"/>
          <p:nvPr/>
        </p:nvSpPr>
        <p:spPr>
          <a:xfrm>
            <a:off x="3314700" y="2851995"/>
            <a:ext cx="1851426" cy="307777"/>
          </a:xfrm>
          <a:prstGeom prst="rect">
            <a:avLst/>
          </a:prstGeom>
          <a:noFill/>
        </p:spPr>
        <p:txBody>
          <a:bodyPr wrap="none" rtlCol="0">
            <a:spAutoFit/>
          </a:bodyPr>
          <a:lstStyle/>
          <a:p>
            <a:r>
              <a:rPr lang="en-US" sz="1400" dirty="0" err="1" smtClean="0">
                <a:latin typeface="+mn-lt"/>
              </a:rPr>
              <a:t>Coreference</a:t>
            </a:r>
            <a:r>
              <a:rPr lang="en-US" sz="1400" dirty="0" smtClean="0">
                <a:latin typeface="+mn-lt"/>
              </a:rPr>
              <a:t> resolution</a:t>
            </a:r>
            <a:endParaRPr lang="en-US" sz="1400" dirty="0">
              <a:latin typeface="+mn-lt"/>
            </a:endParaRPr>
          </a:p>
        </p:txBody>
      </p:sp>
      <p:sp>
        <p:nvSpPr>
          <p:cNvPr id="26" name="TextBox 25"/>
          <p:cNvSpPr txBox="1"/>
          <p:nvPr/>
        </p:nvSpPr>
        <p:spPr>
          <a:xfrm>
            <a:off x="5829300" y="2851995"/>
            <a:ext cx="2011501" cy="307777"/>
          </a:xfrm>
          <a:prstGeom prst="rect">
            <a:avLst/>
          </a:prstGeom>
          <a:noFill/>
        </p:spPr>
        <p:txBody>
          <a:bodyPr wrap="none" rtlCol="0">
            <a:spAutoFit/>
          </a:bodyPr>
          <a:lstStyle/>
          <a:p>
            <a:r>
              <a:rPr lang="en-US" sz="1400" dirty="0" smtClean="0">
                <a:latin typeface="+mn-lt"/>
              </a:rPr>
              <a:t>Question answering (QA)</a:t>
            </a:r>
            <a:endParaRPr lang="en-US" sz="1400" dirty="0">
              <a:latin typeface="+mn-lt"/>
            </a:endParaRPr>
          </a:p>
        </p:txBody>
      </p:sp>
      <p:sp>
        <p:nvSpPr>
          <p:cNvPr id="27" name="TextBox 26"/>
          <p:cNvSpPr txBox="1"/>
          <p:nvPr/>
        </p:nvSpPr>
        <p:spPr>
          <a:xfrm>
            <a:off x="800100" y="3674955"/>
            <a:ext cx="2304211" cy="307777"/>
          </a:xfrm>
          <a:prstGeom prst="rect">
            <a:avLst/>
          </a:prstGeom>
          <a:noFill/>
        </p:spPr>
        <p:txBody>
          <a:bodyPr wrap="none" rtlCol="0">
            <a:spAutoFit/>
          </a:bodyPr>
          <a:lstStyle/>
          <a:p>
            <a:r>
              <a:rPr lang="en-US" sz="1400" dirty="0" smtClean="0">
                <a:latin typeface="+mn-lt"/>
              </a:rPr>
              <a:t>Part-of-speech (POS) tagging</a:t>
            </a:r>
            <a:endParaRPr lang="en-US" sz="1400" dirty="0">
              <a:latin typeface="+mn-lt"/>
            </a:endParaRPr>
          </a:p>
        </p:txBody>
      </p:sp>
      <p:sp>
        <p:nvSpPr>
          <p:cNvPr id="28" name="TextBox 27"/>
          <p:cNvSpPr txBox="1"/>
          <p:nvPr/>
        </p:nvSpPr>
        <p:spPr>
          <a:xfrm>
            <a:off x="3314700" y="3674955"/>
            <a:ext cx="2205151" cy="523220"/>
          </a:xfrm>
          <a:prstGeom prst="rect">
            <a:avLst/>
          </a:prstGeom>
          <a:noFill/>
        </p:spPr>
        <p:txBody>
          <a:bodyPr wrap="none" rtlCol="0">
            <a:spAutoFit/>
          </a:bodyPr>
          <a:lstStyle/>
          <a:p>
            <a:r>
              <a:rPr lang="en-US" sz="1400" dirty="0" smtClean="0">
                <a:latin typeface="+mn-lt"/>
              </a:rPr>
              <a:t>Word sense disambiguation</a:t>
            </a:r>
            <a:br>
              <a:rPr lang="en-US" sz="1400" dirty="0" smtClean="0">
                <a:latin typeface="+mn-lt"/>
              </a:rPr>
            </a:br>
            <a:r>
              <a:rPr lang="en-US" sz="1400" dirty="0" smtClean="0">
                <a:latin typeface="+mn-lt"/>
              </a:rPr>
              <a:t>(WSD)</a:t>
            </a:r>
            <a:endParaRPr lang="en-US" sz="1400" dirty="0">
              <a:latin typeface="+mn-lt"/>
            </a:endParaRPr>
          </a:p>
        </p:txBody>
      </p:sp>
      <p:sp>
        <p:nvSpPr>
          <p:cNvPr id="29" name="TextBox 28"/>
          <p:cNvSpPr txBox="1"/>
          <p:nvPr/>
        </p:nvSpPr>
        <p:spPr>
          <a:xfrm>
            <a:off x="5829300" y="3674955"/>
            <a:ext cx="2454518" cy="307777"/>
          </a:xfrm>
          <a:prstGeom prst="rect">
            <a:avLst/>
          </a:prstGeom>
          <a:noFill/>
        </p:spPr>
        <p:txBody>
          <a:bodyPr wrap="none" rtlCol="0">
            <a:spAutoFit/>
          </a:bodyPr>
          <a:lstStyle/>
          <a:p>
            <a:r>
              <a:rPr lang="en-US" sz="1400" dirty="0" smtClean="0">
                <a:latin typeface="+mn-lt"/>
              </a:rPr>
              <a:t>Textual inference &amp; paraphrase</a:t>
            </a:r>
            <a:endParaRPr lang="en-US" sz="1400" dirty="0">
              <a:latin typeface="+mn-lt"/>
            </a:endParaRPr>
          </a:p>
        </p:txBody>
      </p:sp>
      <p:sp>
        <p:nvSpPr>
          <p:cNvPr id="30" name="TextBox 29"/>
          <p:cNvSpPr txBox="1"/>
          <p:nvPr/>
        </p:nvSpPr>
        <p:spPr>
          <a:xfrm>
            <a:off x="800100" y="4497915"/>
            <a:ext cx="2498125" cy="307777"/>
          </a:xfrm>
          <a:prstGeom prst="rect">
            <a:avLst/>
          </a:prstGeom>
          <a:noFill/>
        </p:spPr>
        <p:txBody>
          <a:bodyPr wrap="none" rtlCol="0">
            <a:spAutoFit/>
          </a:bodyPr>
          <a:lstStyle/>
          <a:p>
            <a:r>
              <a:rPr lang="en-US" sz="1400" dirty="0" smtClean="0">
                <a:latin typeface="+mn-lt"/>
              </a:rPr>
              <a:t>Named entity recognition (NER)</a:t>
            </a:r>
            <a:endParaRPr lang="en-US" sz="1400" dirty="0">
              <a:latin typeface="+mn-lt"/>
            </a:endParaRPr>
          </a:p>
        </p:txBody>
      </p:sp>
      <p:sp>
        <p:nvSpPr>
          <p:cNvPr id="31" name="TextBox 30"/>
          <p:cNvSpPr txBox="1"/>
          <p:nvPr/>
        </p:nvSpPr>
        <p:spPr>
          <a:xfrm>
            <a:off x="3314700" y="4497915"/>
            <a:ext cx="1405390" cy="307777"/>
          </a:xfrm>
          <a:prstGeom prst="rect">
            <a:avLst/>
          </a:prstGeom>
          <a:noFill/>
        </p:spPr>
        <p:txBody>
          <a:bodyPr wrap="none" rtlCol="0">
            <a:spAutoFit/>
          </a:bodyPr>
          <a:lstStyle/>
          <a:p>
            <a:r>
              <a:rPr lang="en-US" sz="1400" dirty="0" smtClean="0">
                <a:latin typeface="+mn-lt"/>
              </a:rPr>
              <a:t>Syntactic parsing</a:t>
            </a:r>
            <a:endParaRPr lang="en-US" sz="1400" dirty="0">
              <a:latin typeface="+mn-lt"/>
            </a:endParaRPr>
          </a:p>
        </p:txBody>
      </p:sp>
      <p:sp>
        <p:nvSpPr>
          <p:cNvPr id="32" name="TextBox 31"/>
          <p:cNvSpPr txBox="1"/>
          <p:nvPr/>
        </p:nvSpPr>
        <p:spPr>
          <a:xfrm>
            <a:off x="5829300" y="4497915"/>
            <a:ext cx="1281082" cy="307777"/>
          </a:xfrm>
          <a:prstGeom prst="rect">
            <a:avLst/>
          </a:prstGeom>
          <a:noFill/>
        </p:spPr>
        <p:txBody>
          <a:bodyPr wrap="none" rtlCol="0">
            <a:spAutoFit/>
          </a:bodyPr>
          <a:lstStyle/>
          <a:p>
            <a:r>
              <a:rPr lang="en-US" sz="1400" dirty="0" smtClean="0">
                <a:latin typeface="+mn-lt"/>
              </a:rPr>
              <a:t>Summarization</a:t>
            </a:r>
            <a:endParaRPr lang="en-US" sz="1400" dirty="0">
              <a:latin typeface="+mn-lt"/>
            </a:endParaRPr>
          </a:p>
        </p:txBody>
      </p:sp>
      <p:sp>
        <p:nvSpPr>
          <p:cNvPr id="33" name="TextBox 32"/>
          <p:cNvSpPr txBox="1"/>
          <p:nvPr/>
        </p:nvSpPr>
        <p:spPr>
          <a:xfrm>
            <a:off x="800100" y="5320875"/>
            <a:ext cx="2107756" cy="307777"/>
          </a:xfrm>
          <a:prstGeom prst="rect">
            <a:avLst/>
          </a:prstGeom>
          <a:noFill/>
        </p:spPr>
        <p:txBody>
          <a:bodyPr wrap="none" rtlCol="0">
            <a:spAutoFit/>
          </a:bodyPr>
          <a:lstStyle/>
          <a:p>
            <a:r>
              <a:rPr lang="en-US" sz="1400" dirty="0" smtClean="0">
                <a:latin typeface="+mn-lt"/>
              </a:rPr>
              <a:t>Information extraction (IE)</a:t>
            </a:r>
            <a:endParaRPr lang="en-US" sz="1400" dirty="0">
              <a:latin typeface="+mn-lt"/>
            </a:endParaRPr>
          </a:p>
        </p:txBody>
      </p:sp>
      <p:sp>
        <p:nvSpPr>
          <p:cNvPr id="34" name="TextBox 33"/>
          <p:cNvSpPr txBox="1"/>
          <p:nvPr/>
        </p:nvSpPr>
        <p:spPr>
          <a:xfrm>
            <a:off x="3314700" y="5320875"/>
            <a:ext cx="2036134" cy="307777"/>
          </a:xfrm>
          <a:prstGeom prst="rect">
            <a:avLst/>
          </a:prstGeom>
          <a:noFill/>
        </p:spPr>
        <p:txBody>
          <a:bodyPr wrap="none" rtlCol="0">
            <a:spAutoFit/>
          </a:bodyPr>
          <a:lstStyle/>
          <a:p>
            <a:r>
              <a:rPr lang="en-US" sz="1400" dirty="0" smtClean="0">
                <a:latin typeface="+mn-lt"/>
              </a:rPr>
              <a:t>Machine translation (MT)</a:t>
            </a:r>
            <a:endParaRPr lang="en-US" sz="1400" dirty="0">
              <a:latin typeface="+mn-lt"/>
            </a:endParaRPr>
          </a:p>
        </p:txBody>
      </p:sp>
      <p:sp>
        <p:nvSpPr>
          <p:cNvPr id="35" name="TextBox 34"/>
          <p:cNvSpPr txBox="1"/>
          <p:nvPr/>
        </p:nvSpPr>
        <p:spPr>
          <a:xfrm>
            <a:off x="5829300" y="5320875"/>
            <a:ext cx="1534607" cy="307777"/>
          </a:xfrm>
          <a:prstGeom prst="rect">
            <a:avLst/>
          </a:prstGeom>
          <a:noFill/>
        </p:spPr>
        <p:txBody>
          <a:bodyPr wrap="none" rtlCol="0">
            <a:spAutoFit/>
          </a:bodyPr>
          <a:lstStyle/>
          <a:p>
            <a:r>
              <a:rPr lang="en-US" sz="1400" dirty="0" smtClean="0">
                <a:latin typeface="+mn-lt"/>
              </a:rPr>
              <a:t>Discourse &amp; dialog</a:t>
            </a:r>
            <a:endParaRPr lang="en-US" sz="1400" dirty="0">
              <a:latin typeface="+mn-lt"/>
            </a:endParaRPr>
          </a:p>
        </p:txBody>
      </p:sp>
      <p:sp>
        <p:nvSpPr>
          <p:cNvPr id="37" name="TextBox 36"/>
          <p:cNvSpPr txBox="1"/>
          <p:nvPr/>
        </p:nvSpPr>
        <p:spPr>
          <a:xfrm>
            <a:off x="3314700" y="2029035"/>
            <a:ext cx="1545741" cy="307777"/>
          </a:xfrm>
          <a:prstGeom prst="rect">
            <a:avLst/>
          </a:prstGeom>
          <a:noFill/>
        </p:spPr>
        <p:txBody>
          <a:bodyPr wrap="none" rtlCol="0">
            <a:spAutoFit/>
          </a:bodyPr>
          <a:lstStyle/>
          <a:p>
            <a:r>
              <a:rPr lang="en-US" sz="1400" dirty="0" smtClean="0">
                <a:latin typeface="+mn-lt"/>
              </a:rPr>
              <a:t>Sentiment analysis</a:t>
            </a:r>
            <a:endParaRPr lang="en-US" sz="1400" dirty="0">
              <a:latin typeface="+mn-lt"/>
            </a:endParaRPr>
          </a:p>
        </p:txBody>
      </p:sp>
      <p:sp>
        <p:nvSpPr>
          <p:cNvPr id="38" name="TextBox 37"/>
          <p:cNvSpPr txBox="1"/>
          <p:nvPr/>
        </p:nvSpPr>
        <p:spPr>
          <a:xfrm>
            <a:off x="5829300" y="5320875"/>
            <a:ext cx="184666" cy="307777"/>
          </a:xfrm>
          <a:prstGeom prst="rect">
            <a:avLst/>
          </a:prstGeom>
          <a:noFill/>
        </p:spPr>
        <p:txBody>
          <a:bodyPr wrap="none" rtlCol="0">
            <a:spAutoFit/>
          </a:bodyPr>
          <a:lstStyle/>
          <a:p>
            <a:r>
              <a:rPr lang="en-US" sz="1400" dirty="0" smtClean="0">
                <a:latin typeface="+mn-lt"/>
              </a:rPr>
              <a:t>  </a:t>
            </a:r>
            <a:endParaRPr lang="en-US" sz="1400" dirty="0">
              <a:latin typeface="+mn-lt"/>
            </a:endParaRPr>
          </a:p>
        </p:txBody>
      </p:sp>
      <p:sp>
        <p:nvSpPr>
          <p:cNvPr id="39" name="TextBox 38"/>
          <p:cNvSpPr txBox="1"/>
          <p:nvPr/>
        </p:nvSpPr>
        <p:spPr>
          <a:xfrm>
            <a:off x="800100" y="1586957"/>
            <a:ext cx="2468880" cy="369332"/>
          </a:xfrm>
          <a:prstGeom prst="rect">
            <a:avLst/>
          </a:prstGeom>
          <a:noFill/>
        </p:spPr>
        <p:txBody>
          <a:bodyPr wrap="square" rtlCol="0">
            <a:spAutoFit/>
          </a:bodyPr>
          <a:lstStyle/>
          <a:p>
            <a:pPr algn="ctr"/>
            <a:r>
              <a:rPr lang="en-US" dirty="0">
                <a:latin typeface="+mn-lt"/>
              </a:rPr>
              <a:t>m</a:t>
            </a:r>
            <a:r>
              <a:rPr lang="en-US" dirty="0" smtClean="0">
                <a:latin typeface="+mn-lt"/>
              </a:rPr>
              <a:t>ostly solved</a:t>
            </a:r>
            <a:endParaRPr lang="en-US" dirty="0">
              <a:latin typeface="+mn-lt"/>
            </a:endParaRPr>
          </a:p>
        </p:txBody>
      </p:sp>
      <p:sp>
        <p:nvSpPr>
          <p:cNvPr id="40" name="TextBox 39"/>
          <p:cNvSpPr txBox="1"/>
          <p:nvPr/>
        </p:nvSpPr>
        <p:spPr>
          <a:xfrm>
            <a:off x="3314700" y="1586957"/>
            <a:ext cx="2468880" cy="369332"/>
          </a:xfrm>
          <a:prstGeom prst="rect">
            <a:avLst/>
          </a:prstGeom>
          <a:noFill/>
        </p:spPr>
        <p:txBody>
          <a:bodyPr wrap="square" rtlCol="0">
            <a:spAutoFit/>
          </a:bodyPr>
          <a:lstStyle/>
          <a:p>
            <a:pPr algn="ctr"/>
            <a:r>
              <a:rPr lang="en-US" dirty="0">
                <a:latin typeface="+mn-lt"/>
              </a:rPr>
              <a:t>m</a:t>
            </a:r>
            <a:r>
              <a:rPr lang="en-US" dirty="0" smtClean="0">
                <a:latin typeface="+mn-lt"/>
              </a:rPr>
              <a:t>aking good progress</a:t>
            </a:r>
            <a:endParaRPr lang="en-US" dirty="0">
              <a:latin typeface="+mn-lt"/>
            </a:endParaRPr>
          </a:p>
        </p:txBody>
      </p:sp>
      <p:sp>
        <p:nvSpPr>
          <p:cNvPr id="41" name="TextBox 40"/>
          <p:cNvSpPr txBox="1"/>
          <p:nvPr/>
        </p:nvSpPr>
        <p:spPr>
          <a:xfrm>
            <a:off x="5829300" y="1586957"/>
            <a:ext cx="2468880" cy="369332"/>
          </a:xfrm>
          <a:prstGeom prst="rect">
            <a:avLst/>
          </a:prstGeom>
          <a:noFill/>
        </p:spPr>
        <p:txBody>
          <a:bodyPr wrap="square" rtlCol="0">
            <a:spAutoFit/>
          </a:bodyPr>
          <a:lstStyle/>
          <a:p>
            <a:pPr algn="ctr"/>
            <a:r>
              <a:rPr lang="en-US" dirty="0">
                <a:latin typeface="+mn-lt"/>
              </a:rPr>
              <a:t>s</a:t>
            </a:r>
            <a:r>
              <a:rPr lang="en-US" dirty="0" smtClean="0">
                <a:latin typeface="+mn-lt"/>
              </a:rPr>
              <a:t>till really hard</a:t>
            </a:r>
            <a:endParaRPr lang="en-US" dirty="0">
              <a:latin typeface="+mn-lt"/>
            </a:endParaRPr>
          </a:p>
        </p:txBody>
      </p:sp>
      <p:sp>
        <p:nvSpPr>
          <p:cNvPr id="42" name="TextBox 41"/>
          <p:cNvSpPr txBox="1"/>
          <p:nvPr/>
        </p:nvSpPr>
        <p:spPr>
          <a:xfrm>
            <a:off x="800100" y="2029035"/>
            <a:ext cx="1326668" cy="307777"/>
          </a:xfrm>
          <a:prstGeom prst="rect">
            <a:avLst/>
          </a:prstGeom>
          <a:noFill/>
        </p:spPr>
        <p:txBody>
          <a:bodyPr wrap="none" rtlCol="0">
            <a:spAutoFit/>
          </a:bodyPr>
          <a:lstStyle/>
          <a:p>
            <a:r>
              <a:rPr lang="en-US" sz="1400" dirty="0" smtClean="0">
                <a:latin typeface="+mn-lt"/>
              </a:rPr>
              <a:t>Spam detection</a:t>
            </a:r>
            <a:endParaRPr lang="en-US" sz="1400" dirty="0">
              <a:latin typeface="+mn-lt"/>
            </a:endParaRPr>
          </a:p>
        </p:txBody>
      </p:sp>
      <p:grpSp>
        <p:nvGrpSpPr>
          <p:cNvPr id="4" name="Group 47"/>
          <p:cNvGrpSpPr/>
          <p:nvPr/>
        </p:nvGrpSpPr>
        <p:grpSpPr>
          <a:xfrm>
            <a:off x="1007532" y="2228863"/>
            <a:ext cx="2052328" cy="610632"/>
            <a:chOff x="1007532" y="1617466"/>
            <a:chExt cx="2052328" cy="610632"/>
          </a:xfrm>
        </p:grpSpPr>
        <p:sp>
          <p:nvSpPr>
            <p:cNvPr id="44" name="Rectangle 43"/>
            <p:cNvSpPr/>
            <p:nvPr/>
          </p:nvSpPr>
          <p:spPr>
            <a:xfrm>
              <a:off x="1007532" y="1757165"/>
              <a:ext cx="1595968"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OK, let’s meet by the big …</a:t>
              </a:r>
              <a:endParaRPr lang="en-US" sz="800" dirty="0">
                <a:solidFill>
                  <a:schemeClr val="tx1"/>
                </a:solidFill>
                <a:cs typeface="Times New Roman"/>
              </a:endParaRPr>
            </a:p>
          </p:txBody>
        </p:sp>
        <p:sp>
          <p:nvSpPr>
            <p:cNvPr id="45" name="Rectangle 44"/>
            <p:cNvSpPr/>
            <p:nvPr/>
          </p:nvSpPr>
          <p:spPr>
            <a:xfrm>
              <a:off x="1007532" y="1973957"/>
              <a:ext cx="1595968"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D1ck too small? Buy V1AGRA …</a:t>
              </a:r>
              <a:endParaRPr lang="en-US" sz="800" dirty="0">
                <a:solidFill>
                  <a:schemeClr val="tx1"/>
                </a:solidFill>
                <a:cs typeface="Times New Roman"/>
              </a:endParaRPr>
            </a:p>
          </p:txBody>
        </p:sp>
        <p:sp>
          <p:nvSpPr>
            <p:cNvPr id="46" name="Rectangle 45"/>
            <p:cNvSpPr/>
            <p:nvPr/>
          </p:nvSpPr>
          <p:spPr>
            <a:xfrm>
              <a:off x="2654299" y="1617466"/>
              <a:ext cx="405561" cy="369332"/>
            </a:xfrm>
            <a:prstGeom prst="rect">
              <a:avLst/>
            </a:prstGeom>
          </p:spPr>
          <p:txBody>
            <a:bodyPr wrap="square">
              <a:spAutoFit/>
            </a:bodyPr>
            <a:lstStyle/>
            <a:p>
              <a:r>
                <a:rPr lang="en-US" b="0" i="0" dirty="0" smtClean="0">
                  <a:solidFill>
                    <a:srgbClr val="008000"/>
                  </a:solidFill>
                  <a:latin typeface="Zapf Dingbats"/>
                  <a:ea typeface="Zapf Dingbats"/>
                  <a:cs typeface="Zapf Dingbats"/>
                </a:rPr>
                <a:t>✓</a:t>
              </a:r>
              <a:endParaRPr lang="en-US" dirty="0">
                <a:solidFill>
                  <a:srgbClr val="008000"/>
                </a:solidFill>
              </a:endParaRPr>
            </a:p>
          </p:txBody>
        </p:sp>
        <p:sp>
          <p:nvSpPr>
            <p:cNvPr id="47" name="Rectangle 46"/>
            <p:cNvSpPr/>
            <p:nvPr/>
          </p:nvSpPr>
          <p:spPr>
            <a:xfrm>
              <a:off x="2641599" y="1858766"/>
              <a:ext cx="405561" cy="369332"/>
            </a:xfrm>
            <a:prstGeom prst="rect">
              <a:avLst/>
            </a:prstGeom>
          </p:spPr>
          <p:txBody>
            <a:bodyPr wrap="square">
              <a:spAutoFit/>
            </a:bodyPr>
            <a:lstStyle/>
            <a:p>
              <a:r>
                <a:rPr lang="en-US" b="0" i="0" smtClean="0">
                  <a:solidFill>
                    <a:srgbClr val="FF0000"/>
                  </a:solidFill>
                  <a:latin typeface="Zapf Dingbats"/>
                  <a:ea typeface="Zapf Dingbats"/>
                  <a:cs typeface="Zapf Dingbats"/>
                </a:rPr>
                <a:t>✗</a:t>
              </a:r>
              <a:endParaRPr lang="en-US" dirty="0">
                <a:solidFill>
                  <a:srgbClr val="FF0000"/>
                </a:solidFill>
              </a:endParaRPr>
            </a:p>
          </p:txBody>
        </p:sp>
      </p:grpSp>
      <p:sp>
        <p:nvSpPr>
          <p:cNvPr id="50" name="Rectangle 49"/>
          <p:cNvSpPr/>
          <p:nvPr/>
        </p:nvSpPr>
        <p:spPr>
          <a:xfrm>
            <a:off x="1005107" y="3170341"/>
            <a:ext cx="1595968"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Phillies shut down Rangers 2-0</a:t>
            </a:r>
            <a:endParaRPr lang="en-US" sz="800" dirty="0">
              <a:solidFill>
                <a:schemeClr val="tx1"/>
              </a:solidFill>
              <a:cs typeface="Times New Roman"/>
            </a:endParaRPr>
          </a:p>
        </p:txBody>
      </p:sp>
      <p:sp>
        <p:nvSpPr>
          <p:cNvPr id="51" name="Rectangle 50"/>
          <p:cNvSpPr/>
          <p:nvPr/>
        </p:nvSpPr>
        <p:spPr>
          <a:xfrm>
            <a:off x="1005107" y="3387133"/>
            <a:ext cx="1595968"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Jobless rate hits two-year low</a:t>
            </a:r>
            <a:endParaRPr lang="en-US" sz="800" dirty="0">
              <a:solidFill>
                <a:schemeClr val="tx1"/>
              </a:solidFill>
              <a:cs typeface="Times New Roman"/>
            </a:endParaRPr>
          </a:p>
        </p:txBody>
      </p:sp>
      <p:sp>
        <p:nvSpPr>
          <p:cNvPr id="54" name="TextBox 53"/>
          <p:cNvSpPr txBox="1"/>
          <p:nvPr/>
        </p:nvSpPr>
        <p:spPr>
          <a:xfrm>
            <a:off x="2610006" y="3137744"/>
            <a:ext cx="543989" cy="230832"/>
          </a:xfrm>
          <a:prstGeom prst="rect">
            <a:avLst/>
          </a:prstGeom>
          <a:noFill/>
        </p:spPr>
        <p:txBody>
          <a:bodyPr wrap="none" rtlCol="0">
            <a:spAutoFit/>
          </a:bodyPr>
          <a:lstStyle/>
          <a:p>
            <a:r>
              <a:rPr lang="en-US" sz="900" dirty="0" smtClean="0">
                <a:solidFill>
                  <a:srgbClr val="008000"/>
                </a:solidFill>
                <a:latin typeface="+mn-lt"/>
              </a:rPr>
              <a:t>SPORTS</a:t>
            </a:r>
            <a:endParaRPr lang="en-US" sz="900" dirty="0">
              <a:solidFill>
                <a:srgbClr val="008000"/>
              </a:solidFill>
              <a:latin typeface="+mn-lt"/>
            </a:endParaRPr>
          </a:p>
        </p:txBody>
      </p:sp>
      <p:sp>
        <p:nvSpPr>
          <p:cNvPr id="55" name="TextBox 54"/>
          <p:cNvSpPr txBox="1"/>
          <p:nvPr/>
        </p:nvSpPr>
        <p:spPr>
          <a:xfrm>
            <a:off x="2606831" y="3347411"/>
            <a:ext cx="639399" cy="230832"/>
          </a:xfrm>
          <a:prstGeom prst="rect">
            <a:avLst/>
          </a:prstGeom>
          <a:noFill/>
        </p:spPr>
        <p:txBody>
          <a:bodyPr wrap="none" rtlCol="0">
            <a:spAutoFit/>
          </a:bodyPr>
          <a:lstStyle/>
          <a:p>
            <a:r>
              <a:rPr lang="en-US" sz="900" dirty="0" smtClean="0">
                <a:solidFill>
                  <a:srgbClr val="008000"/>
                </a:solidFill>
                <a:latin typeface="+mn-lt"/>
              </a:rPr>
              <a:t>BUSINESS</a:t>
            </a:r>
            <a:endParaRPr lang="en-US" sz="900" dirty="0">
              <a:solidFill>
                <a:srgbClr val="008000"/>
              </a:solidFill>
              <a:latin typeface="+mn-lt"/>
            </a:endParaRPr>
          </a:p>
        </p:txBody>
      </p:sp>
      <p:sp>
        <p:nvSpPr>
          <p:cNvPr id="56" name="Rectangle 55"/>
          <p:cNvSpPr/>
          <p:nvPr/>
        </p:nvSpPr>
        <p:spPr>
          <a:xfrm>
            <a:off x="1009957" y="4198175"/>
            <a:ext cx="1957609"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Colorless   green   ideas   sleep   furiously.</a:t>
            </a:r>
            <a:endParaRPr lang="en-US" sz="800" dirty="0">
              <a:solidFill>
                <a:schemeClr val="tx1"/>
              </a:solidFill>
              <a:cs typeface="Times New Roman"/>
            </a:endParaRPr>
          </a:p>
        </p:txBody>
      </p:sp>
      <p:sp>
        <p:nvSpPr>
          <p:cNvPr id="57" name="Rectangle 56"/>
          <p:cNvSpPr/>
          <p:nvPr/>
        </p:nvSpPr>
        <p:spPr>
          <a:xfrm>
            <a:off x="1007532" y="4004076"/>
            <a:ext cx="1960034" cy="166885"/>
          </a:xfrm>
          <a:prstGeom prst="rect">
            <a:avLst/>
          </a:prstGeom>
          <a:solidFill>
            <a:srgbClr val="DEF1DE"/>
          </a:solidFill>
          <a:ln w="31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     ADJ         ADJ    NOUN  VERB      ADV</a:t>
            </a:r>
            <a:endParaRPr lang="en-US" sz="800" dirty="0">
              <a:solidFill>
                <a:schemeClr val="tx1"/>
              </a:solidFill>
              <a:cs typeface="Times New Roman"/>
            </a:endParaRPr>
          </a:p>
        </p:txBody>
      </p:sp>
      <p:sp>
        <p:nvSpPr>
          <p:cNvPr id="58" name="Rectangle 57"/>
          <p:cNvSpPr/>
          <p:nvPr/>
        </p:nvSpPr>
        <p:spPr>
          <a:xfrm>
            <a:off x="1007532" y="5021135"/>
            <a:ext cx="1957609"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Obama met with UAW leaders in Detroit …</a:t>
            </a:r>
            <a:endParaRPr lang="en-US" sz="800" dirty="0">
              <a:solidFill>
                <a:schemeClr val="tx1"/>
              </a:solidFill>
              <a:cs typeface="Times New Roman"/>
            </a:endParaRPr>
          </a:p>
        </p:txBody>
      </p:sp>
      <p:sp>
        <p:nvSpPr>
          <p:cNvPr id="59" name="Rectangle 58"/>
          <p:cNvSpPr/>
          <p:nvPr/>
        </p:nvSpPr>
        <p:spPr>
          <a:xfrm>
            <a:off x="1005107" y="4827036"/>
            <a:ext cx="1960034" cy="166885"/>
          </a:xfrm>
          <a:prstGeom prst="rect">
            <a:avLst/>
          </a:prstGeom>
          <a:solidFill>
            <a:srgbClr val="DEF1DE"/>
          </a:solidFill>
          <a:ln w="31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PERSON                 ORG                      LOC</a:t>
            </a:r>
            <a:endParaRPr lang="en-US" sz="800" dirty="0">
              <a:solidFill>
                <a:schemeClr val="tx1"/>
              </a:solidFill>
              <a:cs typeface="Times New Roman"/>
            </a:endParaRPr>
          </a:p>
        </p:txBody>
      </p:sp>
      <p:sp>
        <p:nvSpPr>
          <p:cNvPr id="63" name="Rectangle 62"/>
          <p:cNvSpPr/>
          <p:nvPr/>
        </p:nvSpPr>
        <p:spPr>
          <a:xfrm>
            <a:off x="1005107" y="5628652"/>
            <a:ext cx="1347834" cy="383677"/>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tIns="0" rIns="91440" bIns="0" rtlCol="0" anchor="ctr"/>
          <a:lstStyle/>
          <a:p>
            <a:pPr>
              <a:lnSpc>
                <a:spcPct val="90000"/>
              </a:lnSpc>
            </a:pPr>
            <a:r>
              <a:rPr lang="en-US" sz="800" dirty="0" smtClean="0">
                <a:solidFill>
                  <a:schemeClr val="tx1"/>
                </a:solidFill>
                <a:cs typeface="Times New Roman"/>
              </a:rPr>
              <a:t>You’re invited to our </a:t>
            </a:r>
            <a:r>
              <a:rPr lang="en-US" sz="800" dirty="0" err="1" smtClean="0">
                <a:solidFill>
                  <a:schemeClr val="tx1"/>
                </a:solidFill>
                <a:cs typeface="Times New Roman"/>
              </a:rPr>
              <a:t>bunga</a:t>
            </a:r>
            <a:r>
              <a:rPr lang="en-US" sz="800" dirty="0" smtClean="0">
                <a:solidFill>
                  <a:schemeClr val="tx1"/>
                </a:solidFill>
                <a:cs typeface="Times New Roman"/>
              </a:rPr>
              <a:t> </a:t>
            </a:r>
            <a:r>
              <a:rPr lang="en-US" sz="800" dirty="0" err="1" smtClean="0">
                <a:solidFill>
                  <a:schemeClr val="tx1"/>
                </a:solidFill>
                <a:cs typeface="Times New Roman"/>
              </a:rPr>
              <a:t>bunga</a:t>
            </a:r>
            <a:r>
              <a:rPr lang="en-US" sz="800" dirty="0" smtClean="0">
                <a:solidFill>
                  <a:schemeClr val="tx1"/>
                </a:solidFill>
                <a:cs typeface="Times New Roman"/>
              </a:rPr>
              <a:t> party, Friday May 27 at 8:30pm in </a:t>
            </a:r>
            <a:r>
              <a:rPr lang="en-US" sz="800" dirty="0" err="1" smtClean="0">
                <a:solidFill>
                  <a:schemeClr val="tx1"/>
                </a:solidFill>
                <a:cs typeface="Times New Roman"/>
              </a:rPr>
              <a:t>Cordura</a:t>
            </a:r>
            <a:r>
              <a:rPr lang="en-US" sz="800" dirty="0" smtClean="0">
                <a:solidFill>
                  <a:schemeClr val="tx1"/>
                </a:solidFill>
                <a:cs typeface="Times New Roman"/>
              </a:rPr>
              <a:t> Hall</a:t>
            </a:r>
            <a:endParaRPr lang="en-US" sz="800" dirty="0">
              <a:solidFill>
                <a:schemeClr val="tx1"/>
              </a:solidFill>
              <a:cs typeface="Times New Roman"/>
            </a:endParaRPr>
          </a:p>
        </p:txBody>
      </p:sp>
      <p:grpSp>
        <p:nvGrpSpPr>
          <p:cNvPr id="23" name="Group 71"/>
          <p:cNvGrpSpPr/>
          <p:nvPr/>
        </p:nvGrpSpPr>
        <p:grpSpPr>
          <a:xfrm>
            <a:off x="2505825" y="5582417"/>
            <a:ext cx="691401" cy="461405"/>
            <a:chOff x="2505825" y="4939270"/>
            <a:chExt cx="691401" cy="461405"/>
          </a:xfrm>
        </p:grpSpPr>
        <p:pic>
          <p:nvPicPr>
            <p:cNvPr id="65" name="Picture 64"/>
            <p:cNvPicPr>
              <a:picLocks noChangeAspect="1"/>
            </p:cNvPicPr>
            <p:nvPr/>
          </p:nvPicPr>
          <p:blipFill>
            <a:blip r:embed="rId3"/>
            <a:stretch>
              <a:fillRect/>
            </a:stretch>
          </p:blipFill>
          <p:spPr>
            <a:xfrm>
              <a:off x="2505825" y="5023605"/>
              <a:ext cx="190500" cy="177800"/>
            </a:xfrm>
            <a:prstGeom prst="rect">
              <a:avLst/>
            </a:prstGeom>
          </p:spPr>
        </p:pic>
        <p:sp>
          <p:nvSpPr>
            <p:cNvPr id="66" name="Rectangle 65"/>
            <p:cNvSpPr/>
            <p:nvPr/>
          </p:nvSpPr>
          <p:spPr>
            <a:xfrm>
              <a:off x="2658690" y="4939270"/>
              <a:ext cx="538536" cy="461405"/>
            </a:xfrm>
            <a:prstGeom prst="rect">
              <a:avLst/>
            </a:prstGeom>
            <a:noFill/>
            <a:ln w="31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bg1">
                      <a:lumMod val="50000"/>
                    </a:schemeClr>
                  </a:solidFill>
                  <a:cs typeface="Times New Roman"/>
                </a:rPr>
                <a:t>Party</a:t>
              </a:r>
              <a:br>
                <a:rPr lang="en-US" sz="800" dirty="0" smtClean="0">
                  <a:solidFill>
                    <a:schemeClr val="bg1">
                      <a:lumMod val="50000"/>
                    </a:schemeClr>
                  </a:solidFill>
                  <a:cs typeface="Times New Roman"/>
                </a:rPr>
              </a:br>
              <a:r>
                <a:rPr lang="en-US" sz="800" dirty="0" smtClean="0">
                  <a:solidFill>
                    <a:schemeClr val="bg1">
                      <a:lumMod val="50000"/>
                    </a:schemeClr>
                  </a:solidFill>
                  <a:cs typeface="Times New Roman"/>
                </a:rPr>
                <a:t>May 27</a:t>
              </a:r>
              <a:br>
                <a:rPr lang="en-US" sz="800" dirty="0" smtClean="0">
                  <a:solidFill>
                    <a:schemeClr val="bg1">
                      <a:lumMod val="50000"/>
                    </a:schemeClr>
                  </a:solidFill>
                  <a:cs typeface="Times New Roman"/>
                </a:rPr>
              </a:br>
              <a:r>
                <a:rPr lang="en-US" sz="800" dirty="0" smtClean="0">
                  <a:solidFill>
                    <a:srgbClr val="0000FF"/>
                  </a:solidFill>
                  <a:cs typeface="Times New Roman"/>
                </a:rPr>
                <a:t>add</a:t>
              </a:r>
              <a:endParaRPr lang="en-US" sz="800" dirty="0">
                <a:solidFill>
                  <a:srgbClr val="0000FF"/>
                </a:solidFill>
                <a:cs typeface="Times New Roman"/>
              </a:endParaRPr>
            </a:p>
          </p:txBody>
        </p:sp>
        <p:cxnSp>
          <p:nvCxnSpPr>
            <p:cNvPr id="69" name="Straight Connector 68"/>
            <p:cNvCxnSpPr/>
            <p:nvPr/>
          </p:nvCxnSpPr>
          <p:spPr>
            <a:xfrm>
              <a:off x="2752725" y="5343525"/>
              <a:ext cx="155131" cy="3175"/>
            </a:xfrm>
            <a:prstGeom prst="line">
              <a:avLst/>
            </a:prstGeom>
            <a:ln w="9525"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75" name="Rectangle 74"/>
          <p:cNvSpPr/>
          <p:nvPr/>
        </p:nvSpPr>
        <p:spPr>
          <a:xfrm>
            <a:off x="3543722" y="2368562"/>
            <a:ext cx="1714077"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The pho was authentic and yummy.</a:t>
            </a:r>
            <a:endParaRPr lang="en-US" sz="800" dirty="0">
              <a:solidFill>
                <a:schemeClr val="tx1"/>
              </a:solidFill>
              <a:cs typeface="Times New Roman"/>
            </a:endParaRPr>
          </a:p>
        </p:txBody>
      </p:sp>
      <p:sp>
        <p:nvSpPr>
          <p:cNvPr id="76" name="Rectangle 75"/>
          <p:cNvSpPr/>
          <p:nvPr/>
        </p:nvSpPr>
        <p:spPr>
          <a:xfrm>
            <a:off x="3543722" y="2585354"/>
            <a:ext cx="1714077"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Waiter ignored us for 20 minutes.</a:t>
            </a:r>
            <a:endParaRPr lang="en-US" sz="800" dirty="0">
              <a:solidFill>
                <a:schemeClr val="tx1"/>
              </a:solidFill>
              <a:cs typeface="Times New Roman"/>
            </a:endParaRPr>
          </a:p>
        </p:txBody>
      </p:sp>
      <p:pic>
        <p:nvPicPr>
          <p:cNvPr id="83" name="Picture 82"/>
          <p:cNvPicPr>
            <a:picLocks noChangeAspect="1"/>
          </p:cNvPicPr>
          <p:nvPr/>
        </p:nvPicPr>
        <p:blipFill>
          <a:blip r:embed="rId4"/>
          <a:stretch>
            <a:fillRect/>
          </a:stretch>
        </p:blipFill>
        <p:spPr>
          <a:xfrm>
            <a:off x="5437301" y="2368562"/>
            <a:ext cx="165100" cy="152400"/>
          </a:xfrm>
          <a:prstGeom prst="rect">
            <a:avLst/>
          </a:prstGeom>
        </p:spPr>
      </p:pic>
      <p:pic>
        <p:nvPicPr>
          <p:cNvPr id="84" name="Picture 83"/>
          <p:cNvPicPr>
            <a:picLocks noChangeAspect="1"/>
          </p:cNvPicPr>
          <p:nvPr/>
        </p:nvPicPr>
        <p:blipFill>
          <a:blip r:embed="rId4"/>
          <a:stretch>
            <a:fillRect/>
          </a:stretch>
        </p:blipFill>
        <p:spPr>
          <a:xfrm flipV="1">
            <a:off x="5437301" y="2599839"/>
            <a:ext cx="165100" cy="152400"/>
          </a:xfrm>
          <a:prstGeom prst="rect">
            <a:avLst/>
          </a:prstGeom>
        </p:spPr>
      </p:pic>
      <p:sp>
        <p:nvSpPr>
          <p:cNvPr id="85" name="Rectangle 84"/>
          <p:cNvSpPr/>
          <p:nvPr/>
        </p:nvSpPr>
        <p:spPr>
          <a:xfrm>
            <a:off x="3543722" y="3387133"/>
            <a:ext cx="2058679"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Obama told Mubarak he shouldn’t run again.</a:t>
            </a:r>
            <a:endParaRPr lang="en-US" sz="800" dirty="0">
              <a:solidFill>
                <a:schemeClr val="tx1"/>
              </a:solidFill>
              <a:cs typeface="Times New Roman"/>
            </a:endParaRPr>
          </a:p>
        </p:txBody>
      </p:sp>
      <p:sp>
        <p:nvSpPr>
          <p:cNvPr id="100" name="Arc 99"/>
          <p:cNvSpPr/>
          <p:nvPr/>
        </p:nvSpPr>
        <p:spPr>
          <a:xfrm>
            <a:off x="3759200" y="3146211"/>
            <a:ext cx="829733" cy="461664"/>
          </a:xfrm>
          <a:prstGeom prst="arc">
            <a:avLst>
              <a:gd name="adj1" fmla="val 10822610"/>
              <a:gd name="adj2" fmla="val 0"/>
            </a:avLst>
          </a:prstGeom>
          <a:ln w="12700" cap="flat" cmpd="sng" algn="ctr">
            <a:solidFill>
              <a:srgbClr val="FF0000"/>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Arc 100"/>
          <p:cNvSpPr/>
          <p:nvPr/>
        </p:nvSpPr>
        <p:spPr>
          <a:xfrm>
            <a:off x="4347633" y="3159772"/>
            <a:ext cx="241300" cy="452348"/>
          </a:xfrm>
          <a:prstGeom prst="arc">
            <a:avLst>
              <a:gd name="adj1" fmla="val 10830349"/>
              <a:gd name="adj2" fmla="val 0"/>
            </a:avLst>
          </a:prstGeom>
          <a:ln w="12700" cap="flat" cmpd="sng" algn="ctr">
            <a:solidFill>
              <a:srgbClr val="008000"/>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2" name="Picture 101"/>
          <p:cNvPicPr>
            <a:picLocks noChangeAspect="1"/>
          </p:cNvPicPr>
          <p:nvPr/>
        </p:nvPicPr>
        <p:blipFill>
          <a:blip r:embed="rId5"/>
          <a:stretch>
            <a:fillRect/>
          </a:stretch>
        </p:blipFill>
        <p:spPr>
          <a:xfrm>
            <a:off x="5418251" y="3955061"/>
            <a:ext cx="203200" cy="203200"/>
          </a:xfrm>
          <a:prstGeom prst="rect">
            <a:avLst/>
          </a:prstGeom>
          <a:ln>
            <a:solidFill>
              <a:srgbClr val="FF0000"/>
            </a:solidFill>
          </a:ln>
        </p:spPr>
      </p:pic>
      <p:pic>
        <p:nvPicPr>
          <p:cNvPr id="103" name="Picture 102"/>
          <p:cNvPicPr>
            <a:picLocks noChangeAspect="1"/>
          </p:cNvPicPr>
          <p:nvPr/>
        </p:nvPicPr>
        <p:blipFill>
          <a:blip r:embed="rId6"/>
          <a:stretch>
            <a:fillRect/>
          </a:stretch>
        </p:blipFill>
        <p:spPr>
          <a:xfrm>
            <a:off x="5418251" y="4198175"/>
            <a:ext cx="203200" cy="203200"/>
          </a:xfrm>
          <a:prstGeom prst="rect">
            <a:avLst/>
          </a:prstGeom>
          <a:ln>
            <a:solidFill>
              <a:srgbClr val="008000"/>
            </a:solidFill>
          </a:ln>
        </p:spPr>
      </p:pic>
      <p:sp>
        <p:nvSpPr>
          <p:cNvPr id="104" name="Rectangle 103"/>
          <p:cNvSpPr/>
          <p:nvPr/>
        </p:nvSpPr>
        <p:spPr>
          <a:xfrm>
            <a:off x="3543722" y="4198175"/>
            <a:ext cx="1714077"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I need new batteries for my </a:t>
            </a:r>
            <a:r>
              <a:rPr lang="en-US" sz="800" i="1" dirty="0" smtClean="0">
                <a:solidFill>
                  <a:schemeClr val="tx1"/>
                </a:solidFill>
                <a:cs typeface="Times New Roman"/>
              </a:rPr>
              <a:t>mouse</a:t>
            </a:r>
            <a:r>
              <a:rPr lang="en-US" sz="800" dirty="0" smtClean="0">
                <a:solidFill>
                  <a:schemeClr val="tx1"/>
                </a:solidFill>
                <a:cs typeface="Times New Roman"/>
              </a:rPr>
              <a:t>.</a:t>
            </a:r>
            <a:endParaRPr lang="en-US" sz="800" dirty="0">
              <a:solidFill>
                <a:schemeClr val="tx1"/>
              </a:solidFill>
              <a:cs typeface="Times New Roman"/>
            </a:endParaRPr>
          </a:p>
        </p:txBody>
      </p:sp>
      <p:sp>
        <p:nvSpPr>
          <p:cNvPr id="108" name="Rectangle 107"/>
          <p:cNvSpPr/>
          <p:nvPr/>
        </p:nvSpPr>
        <p:spPr>
          <a:xfrm>
            <a:off x="3543722" y="5628652"/>
            <a:ext cx="1595968"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Our specialty is panda fried rice.</a:t>
            </a:r>
            <a:endParaRPr lang="en-US" sz="800" dirty="0">
              <a:solidFill>
                <a:schemeClr val="tx1"/>
              </a:solidFill>
              <a:cs typeface="Times New Roman"/>
            </a:endParaRPr>
          </a:p>
        </p:txBody>
      </p:sp>
      <p:sp>
        <p:nvSpPr>
          <p:cNvPr id="109" name="Rectangle 108"/>
          <p:cNvSpPr/>
          <p:nvPr/>
        </p:nvSpPr>
        <p:spPr>
          <a:xfrm>
            <a:off x="3543722" y="5845444"/>
            <a:ext cx="1595968"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zh-CN" sz="800" dirty="0" smtClean="0">
                <a:solidFill>
                  <a:srgbClr val="000000"/>
                </a:solidFill>
              </a:rPr>
              <a:t>我们的专长是熊猫炒饭</a:t>
            </a:r>
            <a:endParaRPr lang="en-US" sz="800" dirty="0">
              <a:solidFill>
                <a:srgbClr val="000000"/>
              </a:solidFill>
              <a:cs typeface="Times New Roman"/>
            </a:endParaRPr>
          </a:p>
        </p:txBody>
      </p:sp>
      <p:sp>
        <p:nvSpPr>
          <p:cNvPr id="110" name="Right Arrow 109"/>
          <p:cNvSpPr/>
          <p:nvPr/>
        </p:nvSpPr>
        <p:spPr>
          <a:xfrm>
            <a:off x="5261083" y="5628652"/>
            <a:ext cx="179502" cy="166885"/>
          </a:xfrm>
          <a:prstGeom prst="righ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071684" y="4797075"/>
            <a:ext cx="870975" cy="339654"/>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Sheen continues rant against …</a:t>
            </a:r>
            <a:endParaRPr lang="en-US" sz="800" dirty="0">
              <a:solidFill>
                <a:schemeClr val="tx1"/>
              </a:solidFill>
              <a:cs typeface="Times New Roman"/>
            </a:endParaRPr>
          </a:p>
        </p:txBody>
      </p:sp>
      <p:sp>
        <p:nvSpPr>
          <p:cNvPr id="112" name="Rectangle 111"/>
          <p:cNvSpPr/>
          <p:nvPr/>
        </p:nvSpPr>
        <p:spPr>
          <a:xfrm>
            <a:off x="6099048" y="4828032"/>
            <a:ext cx="870975" cy="339654"/>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Sheen continues rant against …</a:t>
            </a:r>
            <a:endParaRPr lang="en-US" sz="800" dirty="0">
              <a:solidFill>
                <a:schemeClr val="tx1"/>
              </a:solidFill>
              <a:cs typeface="Times New Roman"/>
            </a:endParaRPr>
          </a:p>
        </p:txBody>
      </p:sp>
      <p:sp>
        <p:nvSpPr>
          <p:cNvPr id="113" name="Rectangle 112"/>
          <p:cNvSpPr/>
          <p:nvPr/>
        </p:nvSpPr>
        <p:spPr>
          <a:xfrm>
            <a:off x="6126480" y="4855464"/>
            <a:ext cx="870975" cy="339654"/>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Sheen continues rant against …</a:t>
            </a:r>
            <a:endParaRPr lang="en-US" sz="800" dirty="0">
              <a:solidFill>
                <a:schemeClr val="tx1"/>
              </a:solidFill>
              <a:cs typeface="Times New Roman"/>
            </a:endParaRPr>
          </a:p>
        </p:txBody>
      </p:sp>
      <p:sp>
        <p:nvSpPr>
          <p:cNvPr id="114" name="Right Arrow 113"/>
          <p:cNvSpPr/>
          <p:nvPr/>
        </p:nvSpPr>
        <p:spPr>
          <a:xfrm>
            <a:off x="7201816" y="4910478"/>
            <a:ext cx="179502" cy="166885"/>
          </a:xfrm>
          <a:prstGeom prst="righ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7538533" y="4828032"/>
            <a:ext cx="476894" cy="339654"/>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pPr algn="ctr"/>
            <a:r>
              <a:rPr lang="en-US" sz="800" dirty="0" smtClean="0">
                <a:solidFill>
                  <a:schemeClr val="tx1"/>
                </a:solidFill>
                <a:cs typeface="Times New Roman"/>
              </a:rPr>
              <a:t>Sheen is nuts</a:t>
            </a:r>
            <a:endParaRPr lang="en-US" sz="800" dirty="0">
              <a:solidFill>
                <a:schemeClr val="tx1"/>
              </a:solidFill>
              <a:cs typeface="Times New Roman"/>
            </a:endParaRPr>
          </a:p>
        </p:txBody>
      </p:sp>
      <p:sp>
        <p:nvSpPr>
          <p:cNvPr id="116" name="Rectangle 115"/>
          <p:cNvSpPr/>
          <p:nvPr/>
        </p:nvSpPr>
        <p:spPr>
          <a:xfrm>
            <a:off x="6071685" y="3191522"/>
            <a:ext cx="1632982"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Q. What currency is used in China?</a:t>
            </a:r>
            <a:endParaRPr lang="en-US" sz="800" dirty="0">
              <a:solidFill>
                <a:schemeClr val="tx1"/>
              </a:solidFill>
              <a:cs typeface="Times New Roman"/>
            </a:endParaRPr>
          </a:p>
        </p:txBody>
      </p:sp>
      <p:sp>
        <p:nvSpPr>
          <p:cNvPr id="117" name="Rectangle 116"/>
          <p:cNvSpPr/>
          <p:nvPr/>
        </p:nvSpPr>
        <p:spPr>
          <a:xfrm>
            <a:off x="6071685" y="3408314"/>
            <a:ext cx="1632982"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A. The </a:t>
            </a:r>
            <a:r>
              <a:rPr lang="en-US" sz="800" dirty="0" err="1" smtClean="0">
                <a:solidFill>
                  <a:schemeClr val="tx1"/>
                </a:solidFill>
                <a:cs typeface="Times New Roman"/>
              </a:rPr>
              <a:t>yuan</a:t>
            </a:r>
            <a:endParaRPr lang="en-US" sz="800" dirty="0">
              <a:solidFill>
                <a:schemeClr val="tx1"/>
              </a:solidFill>
              <a:cs typeface="Times New Roman"/>
            </a:endParaRPr>
          </a:p>
        </p:txBody>
      </p:sp>
      <p:pic>
        <p:nvPicPr>
          <p:cNvPr id="118" name="Picture 117"/>
          <p:cNvPicPr>
            <a:picLocks noChangeAspect="1"/>
          </p:cNvPicPr>
          <p:nvPr/>
        </p:nvPicPr>
        <p:blipFill>
          <a:blip r:embed="rId7"/>
          <a:stretch>
            <a:fillRect/>
          </a:stretch>
        </p:blipFill>
        <p:spPr>
          <a:xfrm>
            <a:off x="7795902" y="3131124"/>
            <a:ext cx="457200" cy="457200"/>
          </a:xfrm>
          <a:prstGeom prst="rect">
            <a:avLst/>
          </a:prstGeom>
        </p:spPr>
      </p:pic>
      <p:sp>
        <p:nvSpPr>
          <p:cNvPr id="119" name="Rectangle 118"/>
          <p:cNvSpPr/>
          <p:nvPr/>
        </p:nvSpPr>
        <p:spPr>
          <a:xfrm>
            <a:off x="4098926" y="5021135"/>
            <a:ext cx="1503476"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I can see Russia from my house!</a:t>
            </a:r>
            <a:endParaRPr lang="en-US" sz="800" dirty="0">
              <a:solidFill>
                <a:schemeClr val="tx1"/>
              </a:solidFill>
              <a:cs typeface="Times New Roman"/>
            </a:endParaRPr>
          </a:p>
        </p:txBody>
      </p:sp>
      <p:cxnSp>
        <p:nvCxnSpPr>
          <p:cNvPr id="121" name="Straight Connector 120"/>
          <p:cNvCxnSpPr/>
          <p:nvPr/>
        </p:nvCxnSpPr>
        <p:spPr>
          <a:xfrm rot="10800000">
            <a:off x="5257799" y="4942100"/>
            <a:ext cx="93038" cy="79035"/>
          </a:xfrm>
          <a:prstGeom prst="line">
            <a:avLst/>
          </a:prstGeom>
          <a:ln w="635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V="1">
            <a:off x="5166127" y="4942101"/>
            <a:ext cx="94958" cy="79035"/>
          </a:xfrm>
          <a:prstGeom prst="line">
            <a:avLst/>
          </a:prstGeom>
          <a:ln w="635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10800000">
            <a:off x="5111863" y="4863064"/>
            <a:ext cx="149221" cy="79036"/>
          </a:xfrm>
          <a:prstGeom prst="line">
            <a:avLst/>
          </a:prstGeom>
          <a:ln w="635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rot="5400000" flipH="1" flipV="1">
            <a:off x="4967608" y="4876880"/>
            <a:ext cx="158071" cy="130442"/>
          </a:xfrm>
          <a:prstGeom prst="line">
            <a:avLst/>
          </a:prstGeom>
          <a:ln w="635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rot="10800000">
            <a:off x="4962642" y="4784027"/>
            <a:ext cx="149220" cy="79036"/>
          </a:xfrm>
          <a:prstGeom prst="line">
            <a:avLst/>
          </a:prstGeom>
          <a:ln w="635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4720092" y="4784029"/>
            <a:ext cx="242551" cy="237108"/>
          </a:xfrm>
          <a:prstGeom prst="line">
            <a:avLst/>
          </a:prstGeom>
          <a:ln w="635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V="1">
            <a:off x="4477541" y="4784029"/>
            <a:ext cx="485100" cy="237106"/>
          </a:xfrm>
          <a:prstGeom prst="line">
            <a:avLst/>
          </a:prstGeom>
          <a:ln w="635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rot="10800000">
            <a:off x="4810577" y="4704991"/>
            <a:ext cx="149221" cy="79036"/>
          </a:xfrm>
          <a:prstGeom prst="line">
            <a:avLst/>
          </a:prstGeom>
          <a:ln w="635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rot="10800000">
            <a:off x="4661356" y="4625954"/>
            <a:ext cx="149220" cy="79036"/>
          </a:xfrm>
          <a:prstGeom prst="line">
            <a:avLst/>
          </a:prstGeom>
          <a:ln w="635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4325476" y="4708483"/>
            <a:ext cx="485100" cy="312654"/>
          </a:xfrm>
          <a:prstGeom prst="line">
            <a:avLst/>
          </a:prstGeom>
          <a:ln w="635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4213225" y="4632937"/>
            <a:ext cx="445286" cy="388198"/>
          </a:xfrm>
          <a:prstGeom prst="line">
            <a:avLst/>
          </a:prstGeom>
          <a:ln w="635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8" name="Rectangle 147"/>
          <p:cNvSpPr/>
          <p:nvPr/>
        </p:nvSpPr>
        <p:spPr>
          <a:xfrm>
            <a:off x="6071684" y="3993301"/>
            <a:ext cx="1714077"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a:solidFill>
                  <a:schemeClr val="tx1"/>
                </a:solidFill>
                <a:cs typeface="Times New Roman"/>
              </a:rPr>
              <a:t>T</a:t>
            </a:r>
            <a:r>
              <a:rPr lang="en-US" sz="800" dirty="0" smtClean="0">
                <a:solidFill>
                  <a:schemeClr val="tx1"/>
                </a:solidFill>
                <a:cs typeface="Times New Roman"/>
              </a:rPr>
              <a:t>. Thirteen soldiers lost their lives …</a:t>
            </a:r>
            <a:endParaRPr lang="en-US" sz="800" dirty="0">
              <a:solidFill>
                <a:schemeClr val="tx1"/>
              </a:solidFill>
              <a:cs typeface="Times New Roman"/>
            </a:endParaRPr>
          </a:p>
        </p:txBody>
      </p:sp>
      <p:sp>
        <p:nvSpPr>
          <p:cNvPr id="149" name="Rectangle 148"/>
          <p:cNvSpPr/>
          <p:nvPr/>
        </p:nvSpPr>
        <p:spPr>
          <a:xfrm>
            <a:off x="6071684" y="4210093"/>
            <a:ext cx="1714077"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H. Several troops were killed in the …</a:t>
            </a:r>
            <a:endParaRPr lang="en-US" sz="800" dirty="0">
              <a:solidFill>
                <a:schemeClr val="tx1"/>
              </a:solidFill>
              <a:cs typeface="Times New Roman"/>
            </a:endParaRPr>
          </a:p>
        </p:txBody>
      </p:sp>
      <p:sp>
        <p:nvSpPr>
          <p:cNvPr id="150" name="TextBox 149"/>
          <p:cNvSpPr txBox="1"/>
          <p:nvPr/>
        </p:nvSpPr>
        <p:spPr>
          <a:xfrm>
            <a:off x="7864712" y="4170371"/>
            <a:ext cx="351378" cy="230832"/>
          </a:xfrm>
          <a:prstGeom prst="rect">
            <a:avLst/>
          </a:prstGeom>
          <a:noFill/>
        </p:spPr>
        <p:txBody>
          <a:bodyPr wrap="none" rtlCol="0">
            <a:spAutoFit/>
          </a:bodyPr>
          <a:lstStyle/>
          <a:p>
            <a:r>
              <a:rPr lang="en-US" sz="900" dirty="0" smtClean="0">
                <a:solidFill>
                  <a:srgbClr val="008000"/>
                </a:solidFill>
                <a:latin typeface="+mn-lt"/>
              </a:rPr>
              <a:t>YES</a:t>
            </a:r>
            <a:endParaRPr lang="en-US" sz="900" dirty="0">
              <a:solidFill>
                <a:srgbClr val="008000"/>
              </a:solidFill>
              <a:latin typeface="+mn-lt"/>
            </a:endParaRPr>
          </a:p>
        </p:txBody>
      </p:sp>
      <p:sp>
        <p:nvSpPr>
          <p:cNvPr id="151" name="Rectangular Callout 150"/>
          <p:cNvSpPr/>
          <p:nvPr/>
        </p:nvSpPr>
        <p:spPr>
          <a:xfrm>
            <a:off x="6298175" y="5654102"/>
            <a:ext cx="1371599" cy="164592"/>
          </a:xfrm>
          <a:prstGeom prst="wedgeRectCallout">
            <a:avLst>
              <a:gd name="adj1" fmla="val -57679"/>
              <a:gd name="adj2" fmla="val -5012"/>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Where is Thor playing in SF? </a:t>
            </a:r>
            <a:endParaRPr lang="en-US" sz="800" dirty="0">
              <a:solidFill>
                <a:srgbClr val="000000"/>
              </a:solidFill>
            </a:endParaRPr>
          </a:p>
        </p:txBody>
      </p:sp>
      <p:sp>
        <p:nvSpPr>
          <p:cNvPr id="152" name="Rectangular Callout 151"/>
          <p:cNvSpPr/>
          <p:nvPr/>
        </p:nvSpPr>
        <p:spPr>
          <a:xfrm>
            <a:off x="6450575" y="5870172"/>
            <a:ext cx="1254091" cy="164592"/>
          </a:xfrm>
          <a:prstGeom prst="wedgeRectCallout">
            <a:avLst>
              <a:gd name="adj1" fmla="val 63386"/>
              <a:gd name="adj2" fmla="val -39734"/>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err="1" smtClean="0">
                <a:solidFill>
                  <a:srgbClr val="000000"/>
                </a:solidFill>
              </a:rPr>
              <a:t>Metreon</a:t>
            </a:r>
            <a:r>
              <a:rPr lang="en-US" sz="800" dirty="0" smtClean="0">
                <a:solidFill>
                  <a:srgbClr val="000000"/>
                </a:solidFill>
              </a:rPr>
              <a:t> at 4:30 and 7:30</a:t>
            </a:r>
            <a:endParaRPr lang="en-US" sz="800" dirty="0">
              <a:solidFill>
                <a:srgbClr val="000000"/>
              </a:solidFill>
            </a:endParaRPr>
          </a:p>
        </p:txBody>
      </p:sp>
      <p:pic>
        <p:nvPicPr>
          <p:cNvPr id="153" name="Picture 152"/>
          <p:cNvPicPr>
            <a:picLocks noChangeAspect="1"/>
          </p:cNvPicPr>
          <p:nvPr/>
        </p:nvPicPr>
        <p:blipFill>
          <a:blip r:embed="rId8"/>
          <a:stretch>
            <a:fillRect/>
          </a:stretch>
        </p:blipFill>
        <p:spPr>
          <a:xfrm>
            <a:off x="5978566" y="5818694"/>
            <a:ext cx="203200" cy="203200"/>
          </a:xfrm>
          <a:prstGeom prst="rect">
            <a:avLst/>
          </a:prstGeom>
        </p:spPr>
      </p:pic>
      <p:pic>
        <p:nvPicPr>
          <p:cNvPr id="154" name="Picture 153"/>
          <p:cNvPicPr>
            <a:picLocks noChangeAspect="1"/>
          </p:cNvPicPr>
          <p:nvPr/>
        </p:nvPicPr>
        <p:blipFill>
          <a:blip r:embed="rId9"/>
          <a:stretch>
            <a:fillRect/>
          </a:stretch>
        </p:blipFill>
        <p:spPr>
          <a:xfrm>
            <a:off x="7913827" y="5640897"/>
            <a:ext cx="203200" cy="203200"/>
          </a:xfrm>
          <a:prstGeom prst="rect">
            <a:avLst/>
          </a:prstGeom>
        </p:spPr>
      </p:pic>
      <p:sp>
        <p:nvSpPr>
          <p:cNvPr id="98" name="TextBox 97"/>
          <p:cNvSpPr txBox="1"/>
          <p:nvPr/>
        </p:nvSpPr>
        <p:spPr>
          <a:xfrm>
            <a:off x="5829300" y="2029035"/>
            <a:ext cx="1372516" cy="307777"/>
          </a:xfrm>
          <a:prstGeom prst="rect">
            <a:avLst/>
          </a:prstGeom>
          <a:noFill/>
        </p:spPr>
        <p:txBody>
          <a:bodyPr wrap="none" rtlCol="0">
            <a:spAutoFit/>
          </a:bodyPr>
          <a:lstStyle/>
          <a:p>
            <a:r>
              <a:rPr lang="en-US" sz="1400" dirty="0" smtClean="0">
                <a:latin typeface="+mn-lt"/>
              </a:rPr>
              <a:t>Semantic search</a:t>
            </a:r>
            <a:endParaRPr lang="en-US" sz="1400" dirty="0">
              <a:latin typeface="+mn-lt"/>
            </a:endParaRPr>
          </a:p>
        </p:txBody>
      </p:sp>
      <p:grpSp>
        <p:nvGrpSpPr>
          <p:cNvPr id="106" name="Group 105"/>
          <p:cNvGrpSpPr/>
          <p:nvPr/>
        </p:nvGrpSpPr>
        <p:grpSpPr>
          <a:xfrm>
            <a:off x="6071684" y="2370855"/>
            <a:ext cx="2007104" cy="164592"/>
            <a:chOff x="6071684" y="2360534"/>
            <a:chExt cx="2007104" cy="164592"/>
          </a:xfrm>
          <a:effectLst>
            <a:outerShdw blurRad="25400" dist="12700" dir="2700000">
              <a:srgbClr val="000000">
                <a:alpha val="43000"/>
              </a:srgbClr>
            </a:outerShdw>
          </a:effectLst>
        </p:grpSpPr>
        <p:sp>
          <p:nvSpPr>
            <p:cNvPr id="99" name="TextBox 11"/>
            <p:cNvSpPr txBox="1">
              <a:spLocks noChangeArrowheads="1"/>
            </p:cNvSpPr>
            <p:nvPr/>
          </p:nvSpPr>
          <p:spPr bwMode="auto">
            <a:xfrm>
              <a:off x="6071684" y="2360534"/>
              <a:ext cx="2007104" cy="164592"/>
            </a:xfrm>
            <a:prstGeom prst="rect">
              <a:avLst/>
            </a:prstGeom>
            <a:solidFill>
              <a:srgbClr val="FFFFFF"/>
            </a:solidFill>
            <a:ln w="3175" cap="flat" cmpd="sng" algn="ctr">
              <a:solidFill>
                <a:schemeClr val="bg1">
                  <a:lumMod val="50000"/>
                </a:schemeClr>
              </a:solidFill>
              <a:prstDash val="solid"/>
              <a:miter lim="800000"/>
              <a:headEnd type="none" w="med" len="med"/>
              <a:tailEnd type="none" w="med" len="med"/>
            </a:ln>
          </p:spPr>
          <p:txBody>
            <a:bodyPr wrap="square" anchor="ctr">
              <a:prstTxWarp prst="textNoShape">
                <a:avLst/>
              </a:prstTxWarp>
              <a:noAutofit/>
            </a:bodyPr>
            <a:lstStyle/>
            <a:p>
              <a:r>
                <a:rPr lang="en-US" sz="800" dirty="0" smtClean="0">
                  <a:latin typeface="Calibri" pitchFamily="-106" charset="0"/>
                </a:rPr>
                <a:t>people protesting globalization</a:t>
              </a:r>
              <a:endParaRPr lang="en-US" sz="800" dirty="0">
                <a:latin typeface="Calibri" pitchFamily="-106" charset="0"/>
              </a:endParaRPr>
            </a:p>
          </p:txBody>
        </p:sp>
        <p:sp>
          <p:nvSpPr>
            <p:cNvPr id="105" name="Rectangle 104"/>
            <p:cNvSpPr/>
            <p:nvPr/>
          </p:nvSpPr>
          <p:spPr>
            <a:xfrm>
              <a:off x="7615767" y="2360534"/>
              <a:ext cx="463021" cy="164592"/>
            </a:xfrm>
            <a:prstGeom prst="rect">
              <a:avLst/>
            </a:prstGeom>
            <a:gradFill flip="none" rotWithShape="1">
              <a:gsLst>
                <a:gs pos="0">
                  <a:schemeClr val="bg1">
                    <a:lumMod val="95000"/>
                  </a:schemeClr>
                </a:gs>
                <a:gs pos="100000">
                  <a:schemeClr val="bg1">
                    <a:lumMod val="85000"/>
                  </a:schemeClr>
                </a:gs>
              </a:gsLst>
              <a:lin ang="5400000" scaled="0"/>
              <a:tileRect/>
            </a:gradFill>
            <a:ln w="3175" cap="flat" cmpd="sng" algn="ctr">
              <a:solidFill>
                <a:schemeClr val="bg1">
                  <a:lumMod val="50000"/>
                </a:schemeClr>
              </a:solidFill>
              <a:prstDash val="soli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800" dirty="0">
                  <a:solidFill>
                    <a:schemeClr val="tx1"/>
                  </a:solidFill>
                </a:rPr>
                <a:t>Search</a:t>
              </a:r>
            </a:p>
          </p:txBody>
        </p:sp>
      </p:grpSp>
      <p:sp>
        <p:nvSpPr>
          <p:cNvPr id="107" name="Rectangle 106"/>
          <p:cNvSpPr/>
          <p:nvPr/>
        </p:nvSpPr>
        <p:spPr>
          <a:xfrm>
            <a:off x="6298175" y="2585354"/>
            <a:ext cx="1780612" cy="166885"/>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…demonstrators stormed IMF offices…</a:t>
            </a:r>
            <a:endParaRPr lang="en-US" sz="800" dirty="0">
              <a:solidFill>
                <a:schemeClr val="tx1"/>
              </a:solidFill>
              <a:cs typeface="Times New Roman"/>
            </a:endParaRPr>
          </a:p>
        </p:txBody>
      </p:sp>
      <p:sp>
        <p:nvSpPr>
          <p:cNvPr id="120" name="Right Arrow 119"/>
          <p:cNvSpPr/>
          <p:nvPr/>
        </p:nvSpPr>
        <p:spPr>
          <a:xfrm>
            <a:off x="6071684" y="2585354"/>
            <a:ext cx="179502" cy="166885"/>
          </a:xfrm>
          <a:prstGeom prst="righ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NLP hard?</a:t>
            </a:r>
            <a:endParaRPr lang="en-US" dirty="0"/>
          </a:p>
        </p:txBody>
      </p:sp>
      <p:sp>
        <p:nvSpPr>
          <p:cNvPr id="3" name="Content Placeholder 2"/>
          <p:cNvSpPr>
            <a:spLocks noGrp="1"/>
          </p:cNvSpPr>
          <p:nvPr>
            <p:ph idx="1"/>
          </p:nvPr>
        </p:nvSpPr>
        <p:spPr>
          <a:xfrm>
            <a:off x="766332" y="1600200"/>
            <a:ext cx="7920467" cy="4525963"/>
          </a:xfrm>
        </p:spPr>
        <p:txBody>
          <a:bodyPr/>
          <a:lstStyle/>
          <a:p>
            <a:pPr eaLnBrk="1" hangingPunct="1">
              <a:buNone/>
            </a:pPr>
            <a:r>
              <a:rPr lang="en-US" sz="2800" dirty="0" smtClean="0">
                <a:ea typeface="ＭＳ Ｐゴシック" charset="-128"/>
                <a:cs typeface="ＭＳ Ｐゴシック" charset="-128"/>
              </a:rPr>
              <a:t>Natural language is:</a:t>
            </a:r>
          </a:p>
          <a:p>
            <a:pPr lvl="1">
              <a:spcBef>
                <a:spcPts val="1200"/>
              </a:spcBef>
            </a:pPr>
            <a:r>
              <a:rPr lang="en-US" sz="2000" dirty="0" smtClean="0"/>
              <a:t>highly ambiguous at all levels</a:t>
            </a:r>
          </a:p>
          <a:p>
            <a:pPr lvl="1"/>
            <a:r>
              <a:rPr lang="en-US" sz="2000" dirty="0" smtClean="0"/>
              <a:t>complex, with recursive structures and </a:t>
            </a:r>
            <a:r>
              <a:rPr lang="en-US" sz="2000" dirty="0" err="1" smtClean="0"/>
              <a:t>coreference</a:t>
            </a:r>
            <a:endParaRPr lang="en-US" sz="2000" dirty="0" smtClean="0"/>
          </a:p>
          <a:p>
            <a:pPr lvl="1"/>
            <a:r>
              <a:rPr lang="en-US" sz="2000" dirty="0" smtClean="0"/>
              <a:t>subtle, exploiting context to convey meaning</a:t>
            </a:r>
          </a:p>
          <a:p>
            <a:pPr lvl="1"/>
            <a:r>
              <a:rPr lang="en-US" sz="2000" dirty="0" smtClean="0"/>
              <a:t>fuzzy and vague</a:t>
            </a:r>
          </a:p>
          <a:p>
            <a:pPr lvl="1"/>
            <a:r>
              <a:rPr lang="en-US" sz="2000" dirty="0" smtClean="0"/>
              <a:t>involves reasoning about the world</a:t>
            </a:r>
          </a:p>
          <a:p>
            <a:pPr lvl="1"/>
            <a:r>
              <a:rPr lang="en-US" sz="2000" dirty="0" smtClean="0"/>
              <a:t>part of a social system: persuading, insulting, amusing, …</a:t>
            </a:r>
          </a:p>
          <a:p>
            <a:pPr eaLnBrk="1" hangingPunct="1">
              <a:spcBef>
                <a:spcPts val="3600"/>
              </a:spcBef>
              <a:buNone/>
            </a:pPr>
            <a:r>
              <a:rPr lang="en-US" sz="2800" dirty="0" smtClean="0">
                <a:ea typeface="ＭＳ Ｐゴシック" charset="-128"/>
                <a:cs typeface="ＭＳ Ｐゴシック" charset="-128"/>
              </a:rPr>
              <a:t>(Nevertheless, simple features often do half the job!)</a:t>
            </a:r>
            <a:endParaRPr lang="en-US"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Meanings and expressions</a:t>
            </a:r>
          </a:p>
        </p:txBody>
      </p:sp>
      <p:grpSp>
        <p:nvGrpSpPr>
          <p:cNvPr id="20485" name="Group 73"/>
          <p:cNvGrpSpPr>
            <a:grpSpLocks/>
          </p:cNvGrpSpPr>
          <p:nvPr/>
        </p:nvGrpSpPr>
        <p:grpSpPr bwMode="auto">
          <a:xfrm>
            <a:off x="5421313" y="2431344"/>
            <a:ext cx="2135187" cy="3108325"/>
            <a:chOff x="5422083" y="2652251"/>
            <a:chExt cx="2134324" cy="3108960"/>
          </a:xfrm>
        </p:grpSpPr>
        <p:sp>
          <p:nvSpPr>
            <p:cNvPr id="16" name="Rounded Rectangle 15"/>
            <p:cNvSpPr>
              <a:spLocks/>
            </p:cNvSpPr>
            <p:nvPr/>
          </p:nvSpPr>
          <p:spPr>
            <a:xfrm>
              <a:off x="5498252" y="2652251"/>
              <a:ext cx="906096" cy="457293"/>
            </a:xfrm>
            <a:prstGeom prst="roundRect">
              <a:avLst/>
            </a:prstGeom>
            <a:noFill/>
            <a:ln w="190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6" name="Rounded Rectangle 25"/>
            <p:cNvSpPr>
              <a:spLocks/>
            </p:cNvSpPr>
            <p:nvPr/>
          </p:nvSpPr>
          <p:spPr>
            <a:xfrm>
              <a:off x="6375784" y="3333427"/>
              <a:ext cx="1180623" cy="457293"/>
            </a:xfrm>
            <a:prstGeom prst="roundRect">
              <a:avLst/>
            </a:prstGeom>
            <a:noFill/>
            <a:ln w="190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7" name="Rounded Rectangle 26"/>
            <p:cNvSpPr>
              <a:spLocks/>
            </p:cNvSpPr>
            <p:nvPr/>
          </p:nvSpPr>
          <p:spPr>
            <a:xfrm>
              <a:off x="5422083" y="3795485"/>
              <a:ext cx="799777" cy="457293"/>
            </a:xfrm>
            <a:prstGeom prst="roundRect">
              <a:avLst/>
            </a:prstGeom>
            <a:solidFill>
              <a:schemeClr val="bg1"/>
            </a:solidFill>
            <a:ln w="190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8" name="Rounded Rectangle 27"/>
            <p:cNvSpPr>
              <a:spLocks/>
            </p:cNvSpPr>
            <p:nvPr/>
          </p:nvSpPr>
          <p:spPr>
            <a:xfrm>
              <a:off x="6404348" y="4603687"/>
              <a:ext cx="1152059" cy="455706"/>
            </a:xfrm>
            <a:prstGeom prst="roundRect">
              <a:avLst/>
            </a:prstGeom>
            <a:noFill/>
            <a:ln w="190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9" name="Rounded Rectangle 28"/>
            <p:cNvSpPr>
              <a:spLocks/>
            </p:cNvSpPr>
            <p:nvPr/>
          </p:nvSpPr>
          <p:spPr>
            <a:xfrm>
              <a:off x="5690262" y="5303918"/>
              <a:ext cx="906097" cy="457293"/>
            </a:xfrm>
            <a:prstGeom prst="roundRect">
              <a:avLst/>
            </a:prstGeom>
            <a:noFill/>
            <a:ln w="190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grpSp>
        <p:nvGrpSpPr>
          <p:cNvPr id="20486" name="Group 41"/>
          <p:cNvGrpSpPr>
            <a:grpSpLocks/>
          </p:cNvGrpSpPr>
          <p:nvPr/>
        </p:nvGrpSpPr>
        <p:grpSpPr bwMode="auto">
          <a:xfrm>
            <a:off x="1852613" y="2197981"/>
            <a:ext cx="919162" cy="914400"/>
            <a:chOff x="1483533" y="2499851"/>
            <a:chExt cx="918594" cy="914400"/>
          </a:xfrm>
        </p:grpSpPr>
        <p:pic>
          <p:nvPicPr>
            <p:cNvPr id="20511" name="Picture 35"/>
            <p:cNvPicPr>
              <a:picLocks noChangeAspect="1"/>
            </p:cNvPicPr>
            <p:nvPr/>
          </p:nvPicPr>
          <p:blipFill>
            <a:blip r:embed="rId3"/>
            <a:srcRect/>
            <a:stretch>
              <a:fillRect/>
            </a:stretch>
          </p:blipFill>
          <p:spPr bwMode="auto">
            <a:xfrm>
              <a:off x="1483533" y="2499851"/>
              <a:ext cx="918594" cy="914400"/>
            </a:xfrm>
            <a:prstGeom prst="rect">
              <a:avLst/>
            </a:prstGeom>
            <a:noFill/>
            <a:ln w="9525">
              <a:noFill/>
              <a:miter lim="800000"/>
              <a:headEnd/>
              <a:tailEnd/>
            </a:ln>
          </p:spPr>
        </p:pic>
        <p:sp>
          <p:nvSpPr>
            <p:cNvPr id="20" name="Oval 19"/>
            <p:cNvSpPr>
              <a:spLocks/>
            </p:cNvSpPr>
            <p:nvPr/>
          </p:nvSpPr>
          <p:spPr>
            <a:xfrm>
              <a:off x="1483533" y="2499851"/>
              <a:ext cx="913835" cy="914400"/>
            </a:xfrm>
            <a:prstGeom prst="ellipse">
              <a:avLst/>
            </a:prstGeom>
            <a:noFill/>
            <a:ln w="190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487" name="Group 40"/>
          <p:cNvGrpSpPr>
            <a:grpSpLocks/>
          </p:cNvGrpSpPr>
          <p:nvPr/>
        </p:nvGrpSpPr>
        <p:grpSpPr bwMode="auto">
          <a:xfrm>
            <a:off x="2549525" y="3101269"/>
            <a:ext cx="914400" cy="914400"/>
            <a:chOff x="3245520" y="2499851"/>
            <a:chExt cx="914400" cy="914400"/>
          </a:xfrm>
        </p:grpSpPr>
        <p:pic>
          <p:nvPicPr>
            <p:cNvPr id="20509" name="Picture 30"/>
            <p:cNvPicPr>
              <a:picLocks noChangeAspect="1"/>
            </p:cNvPicPr>
            <p:nvPr/>
          </p:nvPicPr>
          <p:blipFill>
            <a:blip r:embed="rId4"/>
            <a:srcRect/>
            <a:stretch>
              <a:fillRect/>
            </a:stretch>
          </p:blipFill>
          <p:spPr bwMode="auto">
            <a:xfrm>
              <a:off x="3417427" y="2545571"/>
              <a:ext cx="570586" cy="822960"/>
            </a:xfrm>
            <a:prstGeom prst="rect">
              <a:avLst/>
            </a:prstGeom>
            <a:noFill/>
            <a:ln w="9525">
              <a:noFill/>
              <a:miter lim="800000"/>
              <a:headEnd/>
              <a:tailEnd/>
            </a:ln>
          </p:spPr>
        </p:pic>
        <p:sp>
          <p:nvSpPr>
            <p:cNvPr id="21" name="Oval 20"/>
            <p:cNvSpPr>
              <a:spLocks/>
            </p:cNvSpPr>
            <p:nvPr/>
          </p:nvSpPr>
          <p:spPr>
            <a:xfrm>
              <a:off x="3245520" y="2499851"/>
              <a:ext cx="914400" cy="914400"/>
            </a:xfrm>
            <a:prstGeom prst="ellipse">
              <a:avLst/>
            </a:prstGeom>
            <a:noFill/>
            <a:ln w="190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488" name="Group 42"/>
          <p:cNvGrpSpPr>
            <a:grpSpLocks/>
          </p:cNvGrpSpPr>
          <p:nvPr/>
        </p:nvGrpSpPr>
        <p:grpSpPr bwMode="auto">
          <a:xfrm>
            <a:off x="1481138" y="3802944"/>
            <a:ext cx="914400" cy="923925"/>
            <a:chOff x="2093133" y="3726671"/>
            <a:chExt cx="914400" cy="924568"/>
          </a:xfrm>
        </p:grpSpPr>
        <p:pic>
          <p:nvPicPr>
            <p:cNvPr id="20507" name="Picture 32"/>
            <p:cNvPicPr>
              <a:picLocks noChangeAspect="1"/>
            </p:cNvPicPr>
            <p:nvPr/>
          </p:nvPicPr>
          <p:blipFill>
            <a:blip r:embed="rId5"/>
            <a:srcRect/>
            <a:stretch>
              <a:fillRect/>
            </a:stretch>
          </p:blipFill>
          <p:spPr bwMode="auto">
            <a:xfrm>
              <a:off x="2178223" y="3726671"/>
              <a:ext cx="822960" cy="822960"/>
            </a:xfrm>
            <a:prstGeom prst="rect">
              <a:avLst/>
            </a:prstGeom>
            <a:noFill/>
            <a:ln w="9525">
              <a:noFill/>
              <a:miter lim="800000"/>
              <a:headEnd/>
              <a:tailEnd/>
            </a:ln>
          </p:spPr>
        </p:pic>
        <p:sp>
          <p:nvSpPr>
            <p:cNvPr id="23" name="Oval 22"/>
            <p:cNvSpPr>
              <a:spLocks/>
            </p:cNvSpPr>
            <p:nvPr/>
          </p:nvSpPr>
          <p:spPr>
            <a:xfrm>
              <a:off x="2093133" y="3736203"/>
              <a:ext cx="914400" cy="915036"/>
            </a:xfrm>
            <a:prstGeom prst="ellipse">
              <a:avLst/>
            </a:prstGeom>
            <a:noFill/>
            <a:ln w="190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489" name="Group 38"/>
          <p:cNvGrpSpPr>
            <a:grpSpLocks/>
          </p:cNvGrpSpPr>
          <p:nvPr/>
        </p:nvGrpSpPr>
        <p:grpSpPr bwMode="auto">
          <a:xfrm>
            <a:off x="2051050" y="5082469"/>
            <a:ext cx="914400" cy="914400"/>
            <a:chOff x="3007533" y="5239495"/>
            <a:chExt cx="914400" cy="914400"/>
          </a:xfrm>
        </p:grpSpPr>
        <p:pic>
          <p:nvPicPr>
            <p:cNvPr id="20505" name="Picture 37"/>
            <p:cNvPicPr>
              <a:picLocks noChangeAspect="1"/>
            </p:cNvPicPr>
            <p:nvPr/>
          </p:nvPicPr>
          <p:blipFill>
            <a:blip r:embed="rId6"/>
            <a:srcRect/>
            <a:stretch>
              <a:fillRect/>
            </a:stretch>
          </p:blipFill>
          <p:spPr bwMode="auto">
            <a:xfrm>
              <a:off x="3072219" y="5288247"/>
              <a:ext cx="822960" cy="822960"/>
            </a:xfrm>
            <a:prstGeom prst="rect">
              <a:avLst/>
            </a:prstGeom>
            <a:noFill/>
            <a:ln w="9525">
              <a:noFill/>
              <a:miter lim="800000"/>
              <a:headEnd/>
              <a:tailEnd/>
            </a:ln>
          </p:spPr>
        </p:pic>
        <p:sp>
          <p:nvSpPr>
            <p:cNvPr id="25" name="Oval 24"/>
            <p:cNvSpPr>
              <a:spLocks/>
            </p:cNvSpPr>
            <p:nvPr/>
          </p:nvSpPr>
          <p:spPr>
            <a:xfrm>
              <a:off x="3007533" y="5239495"/>
              <a:ext cx="914400" cy="914400"/>
            </a:xfrm>
            <a:prstGeom prst="ellipse">
              <a:avLst/>
            </a:prstGeom>
            <a:noFill/>
            <a:ln w="190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490" name="Group 39"/>
          <p:cNvGrpSpPr>
            <a:grpSpLocks/>
          </p:cNvGrpSpPr>
          <p:nvPr/>
        </p:nvGrpSpPr>
        <p:grpSpPr bwMode="auto">
          <a:xfrm>
            <a:off x="2835275" y="4214106"/>
            <a:ext cx="914400" cy="914400"/>
            <a:chOff x="3441007" y="4023851"/>
            <a:chExt cx="914400" cy="914400"/>
          </a:xfrm>
        </p:grpSpPr>
        <p:pic>
          <p:nvPicPr>
            <p:cNvPr id="20503" name="Picture 31"/>
            <p:cNvPicPr>
              <a:picLocks noChangeAspect="1"/>
            </p:cNvPicPr>
            <p:nvPr/>
          </p:nvPicPr>
          <p:blipFill>
            <a:blip r:embed="rId7"/>
            <a:srcRect/>
            <a:stretch>
              <a:fillRect/>
            </a:stretch>
          </p:blipFill>
          <p:spPr bwMode="auto">
            <a:xfrm>
              <a:off x="3570632" y="4069571"/>
              <a:ext cx="655150" cy="822960"/>
            </a:xfrm>
            <a:prstGeom prst="rect">
              <a:avLst/>
            </a:prstGeom>
            <a:noFill/>
            <a:ln w="9525">
              <a:noFill/>
              <a:miter lim="800000"/>
              <a:headEnd/>
              <a:tailEnd/>
            </a:ln>
          </p:spPr>
        </p:pic>
        <p:sp>
          <p:nvSpPr>
            <p:cNvPr id="22" name="Oval 21"/>
            <p:cNvSpPr>
              <a:spLocks/>
            </p:cNvSpPr>
            <p:nvPr/>
          </p:nvSpPr>
          <p:spPr>
            <a:xfrm>
              <a:off x="3441007" y="4023851"/>
              <a:ext cx="914400" cy="914400"/>
            </a:xfrm>
            <a:prstGeom prst="ellipse">
              <a:avLst/>
            </a:prstGeom>
            <a:noFill/>
            <a:ln w="1905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 name="Group 80"/>
          <p:cNvGrpSpPr>
            <a:grpSpLocks/>
          </p:cNvGrpSpPr>
          <p:nvPr/>
        </p:nvGrpSpPr>
        <p:grpSpPr bwMode="auto">
          <a:xfrm>
            <a:off x="3463925" y="2648293"/>
            <a:ext cx="2940050" cy="2651125"/>
            <a:chOff x="3463411" y="2869197"/>
            <a:chExt cx="2940667" cy="2651760"/>
          </a:xfrm>
        </p:grpSpPr>
        <p:cxnSp>
          <p:nvCxnSpPr>
            <p:cNvPr id="49" name="Straight Connector 48"/>
            <p:cNvCxnSpPr>
              <a:stCxn id="21" idx="6"/>
              <a:endCxn id="28" idx="1"/>
            </p:cNvCxnSpPr>
            <p:nvPr/>
          </p:nvCxnSpPr>
          <p:spPr>
            <a:xfrm>
              <a:off x="3463411" y="3767937"/>
              <a:ext cx="2940667" cy="1051971"/>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1" idx="6"/>
              <a:endCxn id="16" idx="1"/>
            </p:cNvCxnSpPr>
            <p:nvPr/>
          </p:nvCxnSpPr>
          <p:spPr>
            <a:xfrm flipV="1">
              <a:off x="3463411" y="2869197"/>
              <a:ext cx="2034015" cy="898740"/>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1" idx="6"/>
              <a:endCxn id="27" idx="1"/>
            </p:cNvCxnSpPr>
            <p:nvPr/>
          </p:nvCxnSpPr>
          <p:spPr>
            <a:xfrm>
              <a:off x="3463411" y="3767937"/>
              <a:ext cx="1957799" cy="244534"/>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1" idx="6"/>
              <a:endCxn id="26" idx="1"/>
            </p:cNvCxnSpPr>
            <p:nvPr/>
          </p:nvCxnSpPr>
          <p:spPr>
            <a:xfrm flipV="1">
              <a:off x="3463411" y="3550397"/>
              <a:ext cx="2912086" cy="217540"/>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21" idx="6"/>
              <a:endCxn id="29" idx="1"/>
            </p:cNvCxnSpPr>
            <p:nvPr/>
          </p:nvCxnSpPr>
          <p:spPr>
            <a:xfrm>
              <a:off x="3463411" y="3767937"/>
              <a:ext cx="2226142" cy="1753020"/>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72"/>
          <p:cNvGrpSpPr>
            <a:grpSpLocks/>
          </p:cNvGrpSpPr>
          <p:nvPr/>
        </p:nvGrpSpPr>
        <p:grpSpPr bwMode="auto">
          <a:xfrm>
            <a:off x="2395538" y="2643530"/>
            <a:ext cx="3025775" cy="2884488"/>
            <a:chOff x="2395777" y="2864124"/>
            <a:chExt cx="3026306" cy="2885432"/>
          </a:xfrm>
        </p:grpSpPr>
        <p:cxnSp>
          <p:nvCxnSpPr>
            <p:cNvPr id="61" name="Straight Connector 60"/>
            <p:cNvCxnSpPr>
              <a:stCxn id="22" idx="6"/>
              <a:endCxn id="27" idx="1"/>
            </p:cNvCxnSpPr>
            <p:nvPr/>
          </p:nvCxnSpPr>
          <p:spPr>
            <a:xfrm flipV="1">
              <a:off x="3750152" y="4012263"/>
              <a:ext cx="1671931" cy="868646"/>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20" idx="6"/>
              <a:endCxn id="27" idx="1"/>
            </p:cNvCxnSpPr>
            <p:nvPr/>
          </p:nvCxnSpPr>
          <p:spPr>
            <a:xfrm>
              <a:off x="2767317" y="2864124"/>
              <a:ext cx="2654766" cy="1148139"/>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25" idx="6"/>
              <a:endCxn id="27" idx="1"/>
            </p:cNvCxnSpPr>
            <p:nvPr/>
          </p:nvCxnSpPr>
          <p:spPr>
            <a:xfrm flipV="1">
              <a:off x="2965789" y="4012263"/>
              <a:ext cx="2456294" cy="1737293"/>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23" idx="6"/>
              <a:endCxn id="27" idx="1"/>
            </p:cNvCxnSpPr>
            <p:nvPr/>
          </p:nvCxnSpPr>
          <p:spPr>
            <a:xfrm flipV="1">
              <a:off x="2395777" y="4012263"/>
              <a:ext cx="3026306" cy="46687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74"/>
          <p:cNvGrpSpPr/>
          <p:nvPr/>
        </p:nvGrpSpPr>
        <p:grpSpPr>
          <a:xfrm>
            <a:off x="5424809" y="2426314"/>
            <a:ext cx="2134324" cy="3108960"/>
            <a:chOff x="5422083" y="2652251"/>
            <a:chExt cx="2134324" cy="3108960"/>
          </a:xfrm>
          <a:noFill/>
        </p:grpSpPr>
        <p:sp>
          <p:nvSpPr>
            <p:cNvPr id="76" name="Rounded Rectangle 75"/>
            <p:cNvSpPr>
              <a:spLocks/>
            </p:cNvSpPr>
            <p:nvPr/>
          </p:nvSpPr>
          <p:spPr>
            <a:xfrm>
              <a:off x="5499007" y="2652251"/>
              <a:ext cx="905071" cy="457200"/>
            </a:xfrm>
            <a:prstGeom prst="roundRect">
              <a:avLst/>
            </a:prstGeom>
            <a:grpFill/>
            <a:ln w="190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soda</a:t>
              </a:r>
            </a:p>
          </p:txBody>
        </p:sp>
        <p:sp>
          <p:nvSpPr>
            <p:cNvPr id="77" name="Rounded Rectangle 76"/>
            <p:cNvSpPr>
              <a:spLocks/>
            </p:cNvSpPr>
            <p:nvPr/>
          </p:nvSpPr>
          <p:spPr>
            <a:xfrm>
              <a:off x="6376576" y="3332979"/>
              <a:ext cx="1179831" cy="457200"/>
            </a:xfrm>
            <a:prstGeom prst="roundRect">
              <a:avLst/>
            </a:prstGeom>
            <a:grpFill/>
            <a:ln w="190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soft drink</a:t>
              </a:r>
            </a:p>
          </p:txBody>
        </p:sp>
        <p:sp>
          <p:nvSpPr>
            <p:cNvPr id="78" name="Rounded Rectangle 77"/>
            <p:cNvSpPr>
              <a:spLocks/>
            </p:cNvSpPr>
            <p:nvPr/>
          </p:nvSpPr>
          <p:spPr>
            <a:xfrm>
              <a:off x="5422083" y="3795251"/>
              <a:ext cx="800214" cy="457200"/>
            </a:xfrm>
            <a:prstGeom prst="roundRect">
              <a:avLst/>
            </a:prstGeom>
            <a:grpFill/>
            <a:ln w="190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pop</a:t>
              </a:r>
            </a:p>
          </p:txBody>
        </p:sp>
        <p:sp>
          <p:nvSpPr>
            <p:cNvPr id="79" name="Rounded Rectangle 78"/>
            <p:cNvSpPr>
              <a:spLocks/>
            </p:cNvSpPr>
            <p:nvPr/>
          </p:nvSpPr>
          <p:spPr>
            <a:xfrm>
              <a:off x="6404078" y="4602971"/>
              <a:ext cx="1152329" cy="457200"/>
            </a:xfrm>
            <a:prstGeom prst="roundRect">
              <a:avLst/>
            </a:prstGeom>
            <a:grpFill/>
            <a:ln w="190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beverage</a:t>
              </a:r>
            </a:p>
          </p:txBody>
        </p:sp>
        <p:sp>
          <p:nvSpPr>
            <p:cNvPr id="80" name="Rounded Rectangle 79"/>
            <p:cNvSpPr>
              <a:spLocks/>
            </p:cNvSpPr>
            <p:nvPr/>
          </p:nvSpPr>
          <p:spPr>
            <a:xfrm>
              <a:off x="5690775" y="5304011"/>
              <a:ext cx="905071" cy="457200"/>
            </a:xfrm>
            <a:prstGeom prst="roundRect">
              <a:avLst/>
            </a:prstGeom>
            <a:grpFill/>
            <a:ln w="190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Coke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One meaning, many expressions</a:t>
            </a:r>
          </a:p>
        </p:txBody>
      </p:sp>
      <p:sp>
        <p:nvSpPr>
          <p:cNvPr id="6" name="Rectangle 5"/>
          <p:cNvSpPr/>
          <p:nvPr/>
        </p:nvSpPr>
        <p:spPr>
          <a:xfrm>
            <a:off x="1068388" y="2734056"/>
            <a:ext cx="6858000" cy="411480"/>
          </a:xfrm>
          <a:prstGeom prst="rect">
            <a:avLst/>
          </a:prstGeom>
          <a:solidFill>
            <a:srgbClr val="C6D9F1"/>
          </a:solidFill>
          <a:ln>
            <a:solidFill>
              <a:schemeClr val="tx1"/>
            </a:solidFill>
          </a:ln>
        </p:spPr>
        <p:style>
          <a:lnRef idx="1">
            <a:schemeClr val="accent2"/>
          </a:lnRef>
          <a:fillRef idx="2">
            <a:schemeClr val="accent2"/>
          </a:fillRef>
          <a:effectRef idx="1">
            <a:schemeClr val="accent2"/>
          </a:effectRef>
          <a:fontRef idx="minor">
            <a:schemeClr val="dk1"/>
          </a:fontRef>
        </p:style>
        <p:txBody>
          <a:bodyPr tIns="91440" bIns="91440" anchor="ctr"/>
          <a:lstStyle/>
          <a:p>
            <a:pPr marL="342900" indent="-342900" defTabSz="914400">
              <a:spcBef>
                <a:spcPct val="20000"/>
              </a:spcBef>
              <a:buClr>
                <a:srgbClr val="CC0000"/>
              </a:buClr>
              <a:defRPr/>
            </a:pPr>
            <a:r>
              <a:rPr lang="en-US" sz="1400" kern="0" dirty="0">
                <a:solidFill>
                  <a:schemeClr val="tx1"/>
                </a:solidFill>
                <a:ea typeface="ＭＳ Ｐゴシック" charset="-128"/>
                <a:cs typeface="ＭＳ Ｐゴシック" charset="-128"/>
              </a:rPr>
              <a:t>Image Capture Device: 1.68 million pixel 1/2-inch CCD sensor</a:t>
            </a:r>
          </a:p>
        </p:txBody>
      </p:sp>
      <p:sp>
        <p:nvSpPr>
          <p:cNvPr id="7" name="Rectangle 6"/>
          <p:cNvSpPr/>
          <p:nvPr/>
        </p:nvSpPr>
        <p:spPr>
          <a:xfrm>
            <a:off x="1068388" y="3229658"/>
            <a:ext cx="6858000" cy="411480"/>
          </a:xfrm>
          <a:prstGeom prst="rect">
            <a:avLst/>
          </a:prstGeom>
          <a:solidFill>
            <a:srgbClr val="C6D9F1"/>
          </a:solidFill>
          <a:ln>
            <a:solidFill>
              <a:schemeClr val="tx1"/>
            </a:solidFill>
          </a:ln>
        </p:spPr>
        <p:style>
          <a:lnRef idx="1">
            <a:schemeClr val="accent2"/>
          </a:lnRef>
          <a:fillRef idx="2">
            <a:schemeClr val="accent2"/>
          </a:fillRef>
          <a:effectRef idx="1">
            <a:schemeClr val="accent2"/>
          </a:effectRef>
          <a:fontRef idx="minor">
            <a:schemeClr val="dk1"/>
          </a:fontRef>
        </p:style>
        <p:txBody>
          <a:bodyPr tIns="91440" bIns="91440" anchor="ctr">
            <a:prstTxWarp prst="textNoShape">
              <a:avLst/>
            </a:prstTxWarp>
          </a:bodyPr>
          <a:lstStyle/>
          <a:p>
            <a:pPr marL="342900" indent="-342900" defTabSz="914400">
              <a:spcBef>
                <a:spcPct val="20000"/>
              </a:spcBef>
              <a:buClr>
                <a:srgbClr val="CC0000"/>
              </a:buClr>
            </a:pPr>
            <a:r>
              <a:rPr lang="en-US" sz="1400" dirty="0">
                <a:solidFill>
                  <a:schemeClr val="tx1"/>
                </a:solidFill>
                <a:ea typeface="ＭＳ Ｐゴシック" pitchFamily="-106" charset="-128"/>
                <a:cs typeface="ＭＳ Ｐゴシック" pitchFamily="-106" charset="-128"/>
              </a:rPr>
              <a:t>Image Capture Device Total Pixels Approx. 3.34 million Effective Pixels Approx. 3.24 million</a:t>
            </a:r>
          </a:p>
        </p:txBody>
      </p:sp>
      <p:sp>
        <p:nvSpPr>
          <p:cNvPr id="8" name="Rectangle 7"/>
          <p:cNvSpPr/>
          <p:nvPr/>
        </p:nvSpPr>
        <p:spPr>
          <a:xfrm>
            <a:off x="1068388" y="3725260"/>
            <a:ext cx="6858000" cy="411480"/>
          </a:xfrm>
          <a:prstGeom prst="rect">
            <a:avLst/>
          </a:prstGeom>
          <a:solidFill>
            <a:srgbClr val="C6D9F1"/>
          </a:solidFill>
          <a:ln>
            <a:solidFill>
              <a:schemeClr val="tx1"/>
            </a:solidFill>
          </a:ln>
        </p:spPr>
        <p:style>
          <a:lnRef idx="1">
            <a:schemeClr val="accent2"/>
          </a:lnRef>
          <a:fillRef idx="2">
            <a:schemeClr val="accent2"/>
          </a:fillRef>
          <a:effectRef idx="1">
            <a:schemeClr val="accent2"/>
          </a:effectRef>
          <a:fontRef idx="minor">
            <a:schemeClr val="dk1"/>
          </a:fontRef>
        </p:style>
        <p:txBody>
          <a:bodyPr tIns="91440" bIns="91440" anchor="ctr"/>
          <a:lstStyle/>
          <a:p>
            <a:pPr marL="342900" indent="-342900" defTabSz="914400">
              <a:spcBef>
                <a:spcPct val="20000"/>
              </a:spcBef>
              <a:buClr>
                <a:srgbClr val="CC0000"/>
              </a:buClr>
              <a:defRPr/>
            </a:pPr>
            <a:r>
              <a:rPr lang="en-US" sz="1400" kern="0" dirty="0">
                <a:solidFill>
                  <a:schemeClr val="tx1"/>
                </a:solidFill>
                <a:ea typeface="ＭＳ Ｐゴシック" charset="-128"/>
                <a:cs typeface="ＭＳ Ｐゴシック" charset="-128"/>
              </a:rPr>
              <a:t>Image sensor   Total Pixels: Approx. 2.11 million-pixel</a:t>
            </a:r>
          </a:p>
        </p:txBody>
      </p:sp>
      <p:sp>
        <p:nvSpPr>
          <p:cNvPr id="9" name="Rectangle 8"/>
          <p:cNvSpPr/>
          <p:nvPr/>
        </p:nvSpPr>
        <p:spPr>
          <a:xfrm>
            <a:off x="1068388" y="4220862"/>
            <a:ext cx="6858000" cy="411480"/>
          </a:xfrm>
          <a:prstGeom prst="rect">
            <a:avLst/>
          </a:prstGeom>
          <a:solidFill>
            <a:srgbClr val="C6D9F1"/>
          </a:solidFill>
          <a:ln>
            <a:solidFill>
              <a:schemeClr val="tx1"/>
            </a:solidFill>
          </a:ln>
        </p:spPr>
        <p:style>
          <a:lnRef idx="1">
            <a:schemeClr val="accent2"/>
          </a:lnRef>
          <a:fillRef idx="2">
            <a:schemeClr val="accent2"/>
          </a:fillRef>
          <a:effectRef idx="1">
            <a:schemeClr val="accent2"/>
          </a:effectRef>
          <a:fontRef idx="minor">
            <a:schemeClr val="dk1"/>
          </a:fontRef>
        </p:style>
        <p:txBody>
          <a:bodyPr tIns="91440" bIns="91440" anchor="ctr"/>
          <a:lstStyle/>
          <a:p>
            <a:pPr marL="342900" indent="-342900" defTabSz="914400">
              <a:spcBef>
                <a:spcPct val="20000"/>
              </a:spcBef>
              <a:buClr>
                <a:srgbClr val="CC0000"/>
              </a:buClr>
              <a:defRPr/>
            </a:pPr>
            <a:r>
              <a:rPr lang="en-US" sz="1400" kern="0" dirty="0">
                <a:solidFill>
                  <a:schemeClr val="tx1"/>
                </a:solidFill>
                <a:ea typeface="ＭＳ Ｐゴシック" charset="-128"/>
                <a:cs typeface="ＭＳ Ｐゴシック" charset="-128"/>
              </a:rPr>
              <a:t>Imaging sensor   Total Pixels: Approx. 2.11 million   1,688 (H) </a:t>
            </a:r>
            <a:r>
              <a:rPr lang="en-US" sz="1400" kern="0" dirty="0" err="1">
                <a:solidFill>
                  <a:schemeClr val="tx1"/>
                </a:solidFill>
                <a:ea typeface="ＭＳ Ｐゴシック" charset="-128"/>
                <a:cs typeface="ＭＳ Ｐゴシック" charset="-128"/>
              </a:rPr>
              <a:t>x</a:t>
            </a:r>
            <a:r>
              <a:rPr lang="en-US" sz="1400" kern="0" dirty="0">
                <a:solidFill>
                  <a:schemeClr val="tx1"/>
                </a:solidFill>
                <a:ea typeface="ＭＳ Ｐゴシック" charset="-128"/>
                <a:cs typeface="ＭＳ Ｐゴシック" charset="-128"/>
              </a:rPr>
              <a:t> 1,248 (V)</a:t>
            </a:r>
          </a:p>
        </p:txBody>
      </p:sp>
      <p:sp>
        <p:nvSpPr>
          <p:cNvPr id="10" name="Rectangle 9"/>
          <p:cNvSpPr/>
          <p:nvPr/>
        </p:nvSpPr>
        <p:spPr>
          <a:xfrm>
            <a:off x="1068388" y="4716463"/>
            <a:ext cx="6858000" cy="822960"/>
          </a:xfrm>
          <a:prstGeom prst="rect">
            <a:avLst/>
          </a:prstGeom>
          <a:solidFill>
            <a:srgbClr val="C6D9F1"/>
          </a:solidFill>
          <a:ln>
            <a:solidFill>
              <a:schemeClr val="tx1"/>
            </a:solidFill>
          </a:ln>
        </p:spPr>
        <p:style>
          <a:lnRef idx="1">
            <a:schemeClr val="accent2"/>
          </a:lnRef>
          <a:fillRef idx="2">
            <a:schemeClr val="accent2"/>
          </a:fillRef>
          <a:effectRef idx="1">
            <a:schemeClr val="accent2"/>
          </a:effectRef>
          <a:fontRef idx="minor">
            <a:schemeClr val="dk1"/>
          </a:fontRef>
        </p:style>
        <p:txBody>
          <a:bodyPr tIns="91440" bIns="91440" anchor="ctr"/>
          <a:lstStyle/>
          <a:p>
            <a:pPr marL="342900" indent="-342900" defTabSz="914400">
              <a:spcBef>
                <a:spcPct val="20000"/>
              </a:spcBef>
              <a:buClr>
                <a:srgbClr val="CC0000"/>
              </a:buClr>
              <a:defRPr/>
            </a:pPr>
            <a:r>
              <a:rPr lang="en-US" sz="1400" kern="0" dirty="0">
                <a:solidFill>
                  <a:schemeClr val="tx1"/>
                </a:solidFill>
                <a:ea typeface="ＭＳ Ｐゴシック" charset="-128"/>
                <a:cs typeface="ＭＳ Ｐゴシック" charset="-128"/>
              </a:rPr>
              <a:t>CCD   Total Pixels: Approx. 3,340,000 (2,140[H] </a:t>
            </a:r>
            <a:r>
              <a:rPr lang="en-US" sz="1400" kern="0" dirty="0" err="1">
                <a:solidFill>
                  <a:schemeClr val="tx1"/>
                </a:solidFill>
                <a:ea typeface="ＭＳ Ｐゴシック" charset="-128"/>
                <a:cs typeface="ＭＳ Ｐゴシック" charset="-128"/>
              </a:rPr>
              <a:t>x</a:t>
            </a:r>
            <a:r>
              <a:rPr lang="en-US" sz="1400" kern="0" dirty="0">
                <a:solidFill>
                  <a:schemeClr val="tx1"/>
                </a:solidFill>
                <a:ea typeface="ＭＳ Ｐゴシック" charset="-128"/>
                <a:cs typeface="ＭＳ Ｐゴシック" charset="-128"/>
              </a:rPr>
              <a:t> 1,560 [V] )</a:t>
            </a:r>
          </a:p>
          <a:p>
            <a:pPr marL="685800" lvl="1" indent="-228600" defTabSz="914400">
              <a:spcBef>
                <a:spcPct val="20000"/>
              </a:spcBef>
              <a:buClr>
                <a:schemeClr val="tx1"/>
              </a:buClr>
              <a:defRPr/>
            </a:pPr>
            <a:r>
              <a:rPr lang="en-US" sz="1200" kern="0" dirty="0">
                <a:solidFill>
                  <a:schemeClr val="tx1"/>
                </a:solidFill>
                <a:ea typeface="ＭＳ Ｐゴシック" pitchFamily="-65" charset="-128"/>
              </a:rPr>
              <a:t>Effective Pixels: Approx. 3,240,000 (2,088 [H] </a:t>
            </a:r>
            <a:r>
              <a:rPr lang="en-US" sz="1200" kern="0" dirty="0" err="1">
                <a:solidFill>
                  <a:schemeClr val="tx1"/>
                </a:solidFill>
                <a:ea typeface="ＭＳ Ｐゴシック" pitchFamily="-65" charset="-128"/>
              </a:rPr>
              <a:t>x</a:t>
            </a:r>
            <a:r>
              <a:rPr lang="en-US" sz="1200" kern="0" dirty="0">
                <a:solidFill>
                  <a:schemeClr val="tx1"/>
                </a:solidFill>
                <a:ea typeface="ＭＳ Ｐゴシック" pitchFamily="-65" charset="-128"/>
              </a:rPr>
              <a:t> 1,550 [V] )</a:t>
            </a:r>
          </a:p>
          <a:p>
            <a:pPr marL="685800" lvl="1" indent="-228600" defTabSz="914400">
              <a:spcBef>
                <a:spcPct val="20000"/>
              </a:spcBef>
              <a:buClr>
                <a:schemeClr val="tx1"/>
              </a:buClr>
              <a:defRPr/>
            </a:pPr>
            <a:r>
              <a:rPr lang="en-US" sz="1200" kern="0" dirty="0">
                <a:solidFill>
                  <a:schemeClr val="tx1"/>
                </a:solidFill>
                <a:ea typeface="ＭＳ Ｐゴシック" pitchFamily="-65" charset="-128"/>
              </a:rPr>
              <a:t>Recording Pixels: Approx. 3,145,000 (2,048 [H] </a:t>
            </a:r>
            <a:r>
              <a:rPr lang="en-US" sz="1200" kern="0" dirty="0" err="1">
                <a:solidFill>
                  <a:schemeClr val="tx1"/>
                </a:solidFill>
                <a:ea typeface="ＭＳ Ｐゴシック" pitchFamily="-65" charset="-128"/>
              </a:rPr>
              <a:t>x</a:t>
            </a:r>
            <a:r>
              <a:rPr lang="en-US" sz="1200" kern="0" dirty="0">
                <a:solidFill>
                  <a:schemeClr val="tx1"/>
                </a:solidFill>
                <a:ea typeface="ＭＳ Ｐゴシック" pitchFamily="-65" charset="-128"/>
              </a:rPr>
              <a:t> 1,536 [V] )</a:t>
            </a:r>
          </a:p>
        </p:txBody>
      </p:sp>
      <p:sp>
        <p:nvSpPr>
          <p:cNvPr id="21512" name="TextBox 11"/>
          <p:cNvSpPr txBox="1">
            <a:spLocks noChangeArrowheads="1"/>
          </p:cNvSpPr>
          <p:nvPr/>
        </p:nvSpPr>
        <p:spPr bwMode="auto">
          <a:xfrm>
            <a:off x="1068388" y="5795098"/>
            <a:ext cx="6858000" cy="461665"/>
          </a:xfrm>
          <a:prstGeom prst="rect">
            <a:avLst/>
          </a:prstGeom>
          <a:noFill/>
          <a:ln w="9525">
            <a:noFill/>
            <a:miter lim="800000"/>
            <a:headEnd/>
            <a:tailEnd/>
          </a:ln>
        </p:spPr>
        <p:txBody>
          <a:bodyPr wrap="square">
            <a:prstTxWarp prst="textNoShape">
              <a:avLst/>
            </a:prstTxWarp>
            <a:spAutoFit/>
          </a:bodyPr>
          <a:lstStyle/>
          <a:p>
            <a:pPr algn="ctr"/>
            <a:r>
              <a:rPr lang="en-US" sz="2400" dirty="0">
                <a:latin typeface="Calibri" pitchFamily="-106" charset="0"/>
              </a:rPr>
              <a:t>These all came from the same</a:t>
            </a:r>
            <a:r>
              <a:rPr lang="en-US" sz="2400" dirty="0" smtClean="0">
                <a:latin typeface="Calibri" pitchFamily="-106" charset="0"/>
              </a:rPr>
              <a:t> vendor’s website</a:t>
            </a:r>
            <a:r>
              <a:rPr lang="en-US" sz="2400" dirty="0">
                <a:latin typeface="Calibri" pitchFamily="-106" charset="0"/>
              </a:rPr>
              <a:t>!</a:t>
            </a:r>
          </a:p>
        </p:txBody>
      </p:sp>
      <p:sp>
        <p:nvSpPr>
          <p:cNvPr id="11" name="TextBox 11"/>
          <p:cNvSpPr txBox="1">
            <a:spLocks noChangeArrowheads="1"/>
          </p:cNvSpPr>
          <p:nvPr/>
        </p:nvSpPr>
        <p:spPr bwMode="auto">
          <a:xfrm>
            <a:off x="1068388" y="1656438"/>
            <a:ext cx="6858000" cy="830997"/>
          </a:xfrm>
          <a:prstGeom prst="rect">
            <a:avLst/>
          </a:prstGeom>
          <a:noFill/>
          <a:ln w="9525">
            <a:noFill/>
            <a:miter lim="800000"/>
            <a:headEnd/>
            <a:tailEnd/>
          </a:ln>
        </p:spPr>
        <p:txBody>
          <a:bodyPr wrap="square">
            <a:prstTxWarp prst="textNoShape">
              <a:avLst/>
            </a:prstTxWarp>
            <a:spAutoFit/>
          </a:bodyPr>
          <a:lstStyle/>
          <a:p>
            <a:r>
              <a:rPr lang="en-US" sz="2400" dirty="0" smtClean="0">
                <a:latin typeface="Calibri" pitchFamily="-106" charset="0"/>
              </a:rPr>
              <a:t>To build a shopping search engine, you need to extract product information from vendors’ websites:</a:t>
            </a:r>
            <a:endParaRPr lang="en-US" sz="2400" dirty="0">
              <a:latin typeface="Calibri" pitchFamily="-10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One meaning, many expressions</a:t>
            </a:r>
          </a:p>
        </p:txBody>
      </p:sp>
      <p:sp>
        <p:nvSpPr>
          <p:cNvPr id="6" name="Rectangle 5"/>
          <p:cNvSpPr/>
          <p:nvPr/>
        </p:nvSpPr>
        <p:spPr>
          <a:xfrm>
            <a:off x="1828800" y="4625958"/>
            <a:ext cx="5486400" cy="411480"/>
          </a:xfrm>
          <a:prstGeom prst="rect">
            <a:avLst/>
          </a:prstGeom>
          <a:solidFill>
            <a:srgbClr val="C6D9F1"/>
          </a:solidFill>
          <a:ln>
            <a:solidFill>
              <a:schemeClr val="tx1"/>
            </a:solidFill>
          </a:ln>
        </p:spPr>
        <p:style>
          <a:lnRef idx="1">
            <a:schemeClr val="accent2"/>
          </a:lnRef>
          <a:fillRef idx="2">
            <a:schemeClr val="accent2"/>
          </a:fillRef>
          <a:effectRef idx="1">
            <a:schemeClr val="accent2"/>
          </a:effectRef>
          <a:fontRef idx="minor">
            <a:schemeClr val="dk1"/>
          </a:fontRef>
        </p:style>
        <p:txBody>
          <a:bodyPr tIns="91440" bIns="91440" anchor="ctr"/>
          <a:lstStyle/>
          <a:p>
            <a:pPr marL="342900" indent="-342900" defTabSz="914400">
              <a:spcBef>
                <a:spcPct val="20000"/>
              </a:spcBef>
              <a:buClr>
                <a:srgbClr val="CC0000"/>
              </a:buClr>
              <a:defRPr/>
            </a:pPr>
            <a:r>
              <a:rPr lang="en-US" sz="1400" kern="0" dirty="0" err="1">
                <a:solidFill>
                  <a:schemeClr val="tx1"/>
                </a:solidFill>
                <a:ea typeface="ＭＳ Ｐゴシック" charset="-128"/>
                <a:cs typeface="ＭＳ Ｐゴシック" charset="-128"/>
              </a:rPr>
              <a:t>Gazprom</a:t>
            </a:r>
            <a:r>
              <a:rPr lang="en-US" sz="1400" kern="0" dirty="0">
                <a:solidFill>
                  <a:schemeClr val="tx1"/>
                </a:solidFill>
                <a:ea typeface="ＭＳ Ｐゴシック" charset="-128"/>
                <a:cs typeface="ＭＳ Ｐゴシック" charset="-128"/>
              </a:rPr>
              <a:t> confirms two-fold increase in gas price for Georgia</a:t>
            </a:r>
          </a:p>
        </p:txBody>
      </p:sp>
      <p:sp>
        <p:nvSpPr>
          <p:cNvPr id="7" name="Rectangle 6"/>
          <p:cNvSpPr/>
          <p:nvPr/>
        </p:nvSpPr>
        <p:spPr>
          <a:xfrm>
            <a:off x="1828800" y="5618115"/>
            <a:ext cx="5486400" cy="411480"/>
          </a:xfrm>
          <a:prstGeom prst="rect">
            <a:avLst/>
          </a:prstGeom>
          <a:solidFill>
            <a:srgbClr val="C6D9F1"/>
          </a:solidFill>
          <a:ln>
            <a:solidFill>
              <a:schemeClr val="tx1"/>
            </a:solidFill>
          </a:ln>
        </p:spPr>
        <p:style>
          <a:lnRef idx="1">
            <a:schemeClr val="accent2"/>
          </a:lnRef>
          <a:fillRef idx="2">
            <a:schemeClr val="accent2"/>
          </a:fillRef>
          <a:effectRef idx="1">
            <a:schemeClr val="accent2"/>
          </a:effectRef>
          <a:fontRef idx="minor">
            <a:schemeClr val="dk1"/>
          </a:fontRef>
        </p:style>
        <p:txBody>
          <a:bodyPr tIns="91440" bIns="91440" anchor="ctr"/>
          <a:lstStyle/>
          <a:p>
            <a:pPr marL="342900" indent="-342900" defTabSz="914400">
              <a:spcBef>
                <a:spcPct val="20000"/>
              </a:spcBef>
              <a:buClr>
                <a:srgbClr val="CC0000"/>
              </a:buClr>
              <a:defRPr/>
            </a:pPr>
            <a:r>
              <a:rPr lang="en-US" sz="1400" kern="0" dirty="0" err="1">
                <a:solidFill>
                  <a:schemeClr val="tx1"/>
                </a:solidFill>
                <a:ea typeface="ＭＳ Ｐゴシック" charset="-128"/>
                <a:cs typeface="ＭＳ Ｐゴシック" charset="-128"/>
              </a:rPr>
              <a:t>Gazprom</a:t>
            </a:r>
            <a:r>
              <a:rPr lang="en-US" sz="1400" kern="0" dirty="0">
                <a:solidFill>
                  <a:schemeClr val="tx1"/>
                </a:solidFill>
                <a:ea typeface="ＭＳ Ｐゴシック" charset="-128"/>
                <a:cs typeface="ＭＳ Ｐゴシック" charset="-128"/>
              </a:rPr>
              <a:t> doubles Georgia's gas bill</a:t>
            </a:r>
          </a:p>
        </p:txBody>
      </p:sp>
      <p:sp>
        <p:nvSpPr>
          <p:cNvPr id="8" name="Rectangle 7"/>
          <p:cNvSpPr/>
          <p:nvPr/>
        </p:nvSpPr>
        <p:spPr>
          <a:xfrm>
            <a:off x="1828800" y="4129879"/>
            <a:ext cx="5486400" cy="411480"/>
          </a:xfrm>
          <a:prstGeom prst="rect">
            <a:avLst/>
          </a:prstGeom>
          <a:solidFill>
            <a:srgbClr val="C6D9F1"/>
          </a:solidFill>
          <a:ln>
            <a:solidFill>
              <a:schemeClr val="tx1"/>
            </a:solidFill>
          </a:ln>
        </p:spPr>
        <p:style>
          <a:lnRef idx="1">
            <a:schemeClr val="accent2"/>
          </a:lnRef>
          <a:fillRef idx="2">
            <a:schemeClr val="accent2"/>
          </a:fillRef>
          <a:effectRef idx="1">
            <a:schemeClr val="accent2"/>
          </a:effectRef>
          <a:fontRef idx="minor">
            <a:schemeClr val="dk1"/>
          </a:fontRef>
        </p:style>
        <p:txBody>
          <a:bodyPr tIns="91440" bIns="91440" anchor="ctr"/>
          <a:lstStyle/>
          <a:p>
            <a:pPr marL="342900" indent="-342900" defTabSz="914400">
              <a:spcBef>
                <a:spcPct val="20000"/>
              </a:spcBef>
              <a:buClr>
                <a:srgbClr val="CC0000"/>
              </a:buClr>
              <a:defRPr/>
            </a:pPr>
            <a:r>
              <a:rPr lang="en-US" sz="1400" kern="0" dirty="0">
                <a:solidFill>
                  <a:schemeClr val="tx1"/>
                </a:solidFill>
                <a:ea typeface="ＭＳ Ｐゴシック" charset="-128"/>
                <a:cs typeface="ＭＳ Ｐゴシック" charset="-128"/>
              </a:rPr>
              <a:t>Russia gas monopoly to double price of gas</a:t>
            </a:r>
          </a:p>
        </p:txBody>
      </p:sp>
      <p:sp>
        <p:nvSpPr>
          <p:cNvPr id="9" name="Rectangle 8"/>
          <p:cNvSpPr/>
          <p:nvPr/>
        </p:nvSpPr>
        <p:spPr>
          <a:xfrm>
            <a:off x="1828800" y="3137721"/>
            <a:ext cx="5486400" cy="411480"/>
          </a:xfrm>
          <a:prstGeom prst="rect">
            <a:avLst/>
          </a:prstGeom>
          <a:solidFill>
            <a:srgbClr val="C6D9F1"/>
          </a:solidFill>
          <a:ln>
            <a:solidFill>
              <a:schemeClr val="tx1"/>
            </a:solidFill>
          </a:ln>
        </p:spPr>
        <p:style>
          <a:lnRef idx="1">
            <a:schemeClr val="accent2"/>
          </a:lnRef>
          <a:fillRef idx="2">
            <a:schemeClr val="accent2"/>
          </a:fillRef>
          <a:effectRef idx="1">
            <a:schemeClr val="accent2"/>
          </a:effectRef>
          <a:fontRef idx="minor">
            <a:schemeClr val="dk1"/>
          </a:fontRef>
        </p:style>
        <p:txBody>
          <a:bodyPr tIns="91440" bIns="91440" anchor="ctr"/>
          <a:lstStyle/>
          <a:p>
            <a:pPr marL="342900" indent="-342900" defTabSz="914400">
              <a:spcBef>
                <a:spcPct val="20000"/>
              </a:spcBef>
              <a:buClr>
                <a:srgbClr val="CC0000"/>
              </a:buClr>
              <a:defRPr/>
            </a:pPr>
            <a:r>
              <a:rPr lang="en-US" sz="1400" kern="0" dirty="0">
                <a:solidFill>
                  <a:schemeClr val="tx1"/>
                </a:solidFill>
                <a:ea typeface="ＭＳ Ｐゴシック" charset="-128"/>
                <a:cs typeface="ＭＳ Ｐゴシック" charset="-128"/>
              </a:rPr>
              <a:t>Russia hits Georgia with huge rise in its gas bill</a:t>
            </a:r>
          </a:p>
        </p:txBody>
      </p:sp>
      <p:sp>
        <p:nvSpPr>
          <p:cNvPr id="10" name="Rectangle 9"/>
          <p:cNvSpPr/>
          <p:nvPr/>
        </p:nvSpPr>
        <p:spPr>
          <a:xfrm>
            <a:off x="1828800" y="3633800"/>
            <a:ext cx="5486400" cy="411480"/>
          </a:xfrm>
          <a:prstGeom prst="rect">
            <a:avLst/>
          </a:prstGeom>
          <a:solidFill>
            <a:srgbClr val="C6D9F1"/>
          </a:solidFill>
          <a:ln>
            <a:solidFill>
              <a:schemeClr val="tx1"/>
            </a:solidFill>
          </a:ln>
        </p:spPr>
        <p:style>
          <a:lnRef idx="1">
            <a:schemeClr val="accent2"/>
          </a:lnRef>
          <a:fillRef idx="2">
            <a:schemeClr val="accent2"/>
          </a:fillRef>
          <a:effectRef idx="1">
            <a:schemeClr val="accent2"/>
          </a:effectRef>
          <a:fontRef idx="minor">
            <a:schemeClr val="dk1"/>
          </a:fontRef>
        </p:style>
        <p:txBody>
          <a:bodyPr tIns="91440" bIns="91440" anchor="ctr"/>
          <a:lstStyle/>
          <a:p>
            <a:pPr marL="342900" indent="-342900" defTabSz="914400">
              <a:spcBef>
                <a:spcPct val="20000"/>
              </a:spcBef>
              <a:buClr>
                <a:srgbClr val="CC0000"/>
              </a:buClr>
              <a:defRPr/>
            </a:pPr>
            <a:r>
              <a:rPr lang="en-US" sz="1400" kern="0" dirty="0">
                <a:solidFill>
                  <a:schemeClr val="tx1"/>
                </a:solidFill>
                <a:ea typeface="ＭＳ Ｐゴシック" charset="-128"/>
                <a:cs typeface="ＭＳ Ｐゴシック" charset="-128"/>
              </a:rPr>
              <a:t>Russia plans to double Georgian gas price</a:t>
            </a:r>
            <a:endParaRPr lang="en-US" sz="1200" kern="0" dirty="0">
              <a:solidFill>
                <a:schemeClr val="tx1"/>
              </a:solidFill>
              <a:ea typeface="ＭＳ Ｐゴシック" pitchFamily="-65" charset="-128"/>
            </a:endParaRPr>
          </a:p>
        </p:txBody>
      </p:sp>
      <p:sp>
        <p:nvSpPr>
          <p:cNvPr id="22536" name="TextBox 11"/>
          <p:cNvSpPr txBox="1">
            <a:spLocks noChangeArrowheads="1"/>
          </p:cNvSpPr>
          <p:nvPr/>
        </p:nvSpPr>
        <p:spPr bwMode="auto">
          <a:xfrm>
            <a:off x="1828800" y="2399641"/>
            <a:ext cx="5486400" cy="369332"/>
          </a:xfrm>
          <a:prstGeom prst="rect">
            <a:avLst/>
          </a:prstGeom>
          <a:noFill/>
          <a:ln w="9525">
            <a:solidFill>
              <a:schemeClr val="tx1"/>
            </a:solidFill>
            <a:miter lim="800000"/>
            <a:headEnd/>
            <a:tailEnd/>
          </a:ln>
        </p:spPr>
        <p:txBody>
          <a:bodyPr wrap="square">
            <a:prstTxWarp prst="textNoShape">
              <a:avLst/>
            </a:prstTxWarp>
            <a:spAutoFit/>
          </a:bodyPr>
          <a:lstStyle/>
          <a:p>
            <a:r>
              <a:rPr lang="en-US" dirty="0">
                <a:latin typeface="Calibri" pitchFamily="-106" charset="0"/>
              </a:rPr>
              <a:t>Russia increasing price of gas for Georgia</a:t>
            </a:r>
          </a:p>
        </p:txBody>
      </p:sp>
      <p:sp>
        <p:nvSpPr>
          <p:cNvPr id="11" name="Rectangle 10"/>
          <p:cNvSpPr/>
          <p:nvPr/>
        </p:nvSpPr>
        <p:spPr>
          <a:xfrm>
            <a:off x="6262687" y="2399641"/>
            <a:ext cx="1052513" cy="369332"/>
          </a:xfrm>
          <a:prstGeom prst="rect">
            <a:avLst/>
          </a:prstGeom>
          <a:gradFill flip="none" rotWithShape="1">
            <a:gsLst>
              <a:gs pos="0">
                <a:schemeClr val="bg1">
                  <a:lumMod val="95000"/>
                </a:schemeClr>
              </a:gs>
              <a:gs pos="100000">
                <a:schemeClr val="bg1">
                  <a:lumMod val="85000"/>
                </a:schemeClr>
              </a:gs>
            </a:gsLst>
            <a:lin ang="5400000" scaled="0"/>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Search</a:t>
            </a:r>
          </a:p>
        </p:txBody>
      </p:sp>
      <p:sp>
        <p:nvSpPr>
          <p:cNvPr id="13" name="Rectangle 12"/>
          <p:cNvSpPr/>
          <p:nvPr/>
        </p:nvSpPr>
        <p:spPr>
          <a:xfrm>
            <a:off x="1828800" y="5122037"/>
            <a:ext cx="5486400" cy="411480"/>
          </a:xfrm>
          <a:prstGeom prst="rect">
            <a:avLst/>
          </a:prstGeom>
          <a:solidFill>
            <a:srgbClr val="C6D9F1"/>
          </a:solidFill>
          <a:ln>
            <a:solidFill>
              <a:schemeClr val="tx1"/>
            </a:solidFill>
          </a:ln>
        </p:spPr>
        <p:style>
          <a:lnRef idx="1">
            <a:schemeClr val="accent2"/>
          </a:lnRef>
          <a:fillRef idx="2">
            <a:schemeClr val="accent2"/>
          </a:fillRef>
          <a:effectRef idx="1">
            <a:schemeClr val="accent2"/>
          </a:effectRef>
          <a:fontRef idx="minor">
            <a:schemeClr val="dk1"/>
          </a:fontRef>
        </p:style>
        <p:txBody>
          <a:bodyPr tIns="91440" bIns="91440" anchor="ctr">
            <a:prstTxWarp prst="textNoShape">
              <a:avLst/>
            </a:prstTxWarp>
          </a:bodyPr>
          <a:lstStyle/>
          <a:p>
            <a:pPr marL="342900" indent="-342900" defTabSz="914400">
              <a:spcBef>
                <a:spcPct val="20000"/>
              </a:spcBef>
              <a:buClr>
                <a:srgbClr val="CC0000"/>
              </a:buClr>
            </a:pPr>
            <a:r>
              <a:rPr lang="en-US" sz="1400">
                <a:solidFill>
                  <a:schemeClr val="tx1"/>
                </a:solidFill>
                <a:ea typeface="ＭＳ Ｐゴシック" pitchFamily="-106" charset="-128"/>
                <a:cs typeface="ＭＳ Ｐゴシック" pitchFamily="-106" charset="-128"/>
              </a:rPr>
              <a:t>Russia doubles gas bill to “punish” neighbour Georgia</a:t>
            </a:r>
          </a:p>
        </p:txBody>
      </p:sp>
      <p:sp>
        <p:nvSpPr>
          <p:cNvPr id="12" name="TextBox 11"/>
          <p:cNvSpPr txBox="1">
            <a:spLocks noChangeArrowheads="1"/>
          </p:cNvSpPr>
          <p:nvPr/>
        </p:nvSpPr>
        <p:spPr bwMode="auto">
          <a:xfrm>
            <a:off x="1068388" y="1656438"/>
            <a:ext cx="6858000" cy="461665"/>
          </a:xfrm>
          <a:prstGeom prst="rect">
            <a:avLst/>
          </a:prstGeom>
          <a:noFill/>
          <a:ln w="9525">
            <a:noFill/>
            <a:miter lim="800000"/>
            <a:headEnd/>
            <a:tailEnd/>
          </a:ln>
        </p:spPr>
        <p:txBody>
          <a:bodyPr wrap="square">
            <a:prstTxWarp prst="textNoShape">
              <a:avLst/>
            </a:prstTxWarp>
            <a:spAutoFit/>
          </a:bodyPr>
          <a:lstStyle/>
          <a:p>
            <a:r>
              <a:rPr lang="en-US" sz="2400" dirty="0" smtClean="0">
                <a:latin typeface="Calibri" pitchFamily="-106" charset="0"/>
              </a:rPr>
              <a:t>Or consider a semantic search application:</a:t>
            </a:r>
            <a:endParaRPr lang="en-US" sz="2400" dirty="0">
              <a:latin typeface="Calibri"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lide(fromBottom)">
                                      <p:cBhvr>
                                        <p:cTn id="10" dur="500"/>
                                        <p:tgtEl>
                                          <p:spTgt spid="10"/>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lide(fromBottom)">
                                      <p:cBhvr>
                                        <p:cTn id="13" dur="500"/>
                                        <p:tgtEl>
                                          <p:spTgt spid="8"/>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Bottom)">
                                      <p:cBhvr>
                                        <p:cTn id="19" dur="500"/>
                                        <p:tgtEl>
                                          <p:spTgt spid="13"/>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xkcd</a:t>
            </a:r>
            <a:r>
              <a:rPr lang="en-US" dirty="0" smtClean="0"/>
              <a:t> </a:t>
            </a:r>
            <a:r>
              <a:rPr lang="en-US" dirty="0" err="1" smtClean="0"/>
              <a:t>snarkiness</a:t>
            </a:r>
            <a:endParaRPr lang="en-US" dirty="0"/>
          </a:p>
        </p:txBody>
      </p:sp>
      <p:pic>
        <p:nvPicPr>
          <p:cNvPr id="4" name="Picture 3"/>
          <p:cNvPicPr>
            <a:picLocks noChangeAspect="1"/>
          </p:cNvPicPr>
          <p:nvPr/>
        </p:nvPicPr>
        <p:blipFill>
          <a:blip r:embed="rId3"/>
          <a:stretch>
            <a:fillRect/>
          </a:stretch>
        </p:blipFill>
        <p:spPr>
          <a:xfrm>
            <a:off x="685800" y="1606786"/>
            <a:ext cx="7772400" cy="3834384"/>
          </a:xfrm>
          <a:prstGeom prst="rect">
            <a:avLst/>
          </a:prstGeom>
        </p:spPr>
      </p:pic>
      <p:sp>
        <p:nvSpPr>
          <p:cNvPr id="5" name="TextBox 4"/>
          <p:cNvSpPr txBox="1"/>
          <p:nvPr/>
        </p:nvSpPr>
        <p:spPr>
          <a:xfrm>
            <a:off x="2246036" y="5666597"/>
            <a:ext cx="4651935" cy="461665"/>
          </a:xfrm>
          <a:prstGeom prst="rect">
            <a:avLst/>
          </a:prstGeom>
          <a:noFill/>
        </p:spPr>
        <p:txBody>
          <a:bodyPr wrap="none" rtlCol="0">
            <a:spAutoFit/>
          </a:bodyPr>
          <a:lstStyle/>
          <a:p>
            <a:pPr algn="ctr"/>
            <a:r>
              <a:rPr lang="en-US" sz="2400" dirty="0" smtClean="0">
                <a:latin typeface="+mn-lt"/>
              </a:rPr>
              <a:t>OK, Randall, it’s funny … but wrong!</a:t>
            </a:r>
            <a:endParaRPr lang="en-US" sz="2400" dirty="0">
              <a:latin typeface="+mn-lt"/>
            </a:endParaRPr>
          </a:p>
        </p:txBody>
      </p:sp>
      <p:sp>
        <p:nvSpPr>
          <p:cNvPr id="7" name="TextBox 6"/>
          <p:cNvSpPr txBox="1"/>
          <p:nvPr/>
        </p:nvSpPr>
        <p:spPr>
          <a:xfrm>
            <a:off x="7665418" y="6607991"/>
            <a:ext cx="1481721" cy="246221"/>
          </a:xfrm>
          <a:prstGeom prst="rect">
            <a:avLst/>
          </a:prstGeom>
          <a:noFill/>
        </p:spPr>
        <p:txBody>
          <a:bodyPr wrap="none" rtlCol="0">
            <a:spAutoFit/>
          </a:bodyPr>
          <a:lstStyle/>
          <a:p>
            <a:pPr algn="r"/>
            <a:r>
              <a:rPr lang="en-US" sz="1000" dirty="0" smtClean="0"/>
              <a:t>cartoon from </a:t>
            </a:r>
            <a:r>
              <a:rPr lang="en-US" sz="1000" dirty="0" err="1" smtClean="0">
                <a:hlinkClick r:id="rId4"/>
              </a:rPr>
              <a:t>xkcd.com</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329238" y="1595438"/>
            <a:ext cx="1765300" cy="146050"/>
          </a:xfrm>
          <a:prstGeom prst="rect">
            <a:avLst/>
          </a:prstGeom>
          <a:solidFill>
            <a:srgbClr val="FF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9"/>
          <p:cNvGrpSpPr>
            <a:grpSpLocks/>
          </p:cNvGrpSpPr>
          <p:nvPr/>
        </p:nvGrpSpPr>
        <p:grpSpPr bwMode="auto">
          <a:xfrm>
            <a:off x="5999163" y="2260600"/>
            <a:ext cx="2154237" cy="274638"/>
            <a:chOff x="5998633" y="2260091"/>
            <a:chExt cx="2154766" cy="275676"/>
          </a:xfrm>
        </p:grpSpPr>
        <p:sp>
          <p:nvSpPr>
            <p:cNvPr id="6" name="Rectangle 5"/>
            <p:cNvSpPr/>
            <p:nvPr/>
          </p:nvSpPr>
          <p:spPr>
            <a:xfrm>
              <a:off x="5998633" y="2389165"/>
              <a:ext cx="1621235" cy="146602"/>
            </a:xfrm>
            <a:prstGeom prst="rect">
              <a:avLst/>
            </a:prstGeom>
            <a:solidFill>
              <a:srgbClr val="FF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7619868" y="2260091"/>
              <a:ext cx="533531" cy="146602"/>
            </a:xfrm>
            <a:prstGeom prst="rect">
              <a:avLst/>
            </a:prstGeom>
            <a:solidFill>
              <a:srgbClr val="FF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3556" name="Picture 8" descr="From Clipboard.gif"/>
          <p:cNvPicPr>
            <a:picLocks noChangeAspect="1"/>
          </p:cNvPicPr>
          <p:nvPr/>
        </p:nvPicPr>
        <p:blipFill>
          <a:blip r:embed="rId3"/>
          <a:srcRect/>
          <a:stretch>
            <a:fillRect/>
          </a:stretch>
        </p:blipFill>
        <p:spPr bwMode="auto">
          <a:xfrm>
            <a:off x="920750" y="1411288"/>
            <a:ext cx="7315200" cy="4976812"/>
          </a:xfrm>
          <a:prstGeom prst="rect">
            <a:avLst/>
          </a:prstGeom>
          <a:noFill/>
          <a:ln w="9525">
            <a:noFill/>
            <a:miter lim="800000"/>
            <a:headEnd/>
            <a:tailEnd/>
          </a:ln>
        </p:spPr>
      </p:pic>
      <p:sp>
        <p:nvSpPr>
          <p:cNvPr id="23557" name="Title 1"/>
          <p:cNvSpPr>
            <a:spLocks noGrp="1"/>
          </p:cNvSpPr>
          <p:nvPr>
            <p:ph type="title"/>
          </p:nvPr>
        </p:nvSpPr>
        <p:spPr/>
        <p:txBody>
          <a:bodyPr/>
          <a:lstStyle/>
          <a:p>
            <a:r>
              <a:rPr lang="en-US" smtClean="0"/>
              <a:t>One expression, many meanings</a:t>
            </a:r>
          </a:p>
        </p:txBody>
      </p:sp>
      <p:sp>
        <p:nvSpPr>
          <p:cNvPr id="9" name="TextBox 8"/>
          <p:cNvSpPr txBox="1"/>
          <p:nvPr/>
        </p:nvSpPr>
        <p:spPr>
          <a:xfrm>
            <a:off x="7522776" y="6607991"/>
            <a:ext cx="1624363" cy="246221"/>
          </a:xfrm>
          <a:prstGeom prst="rect">
            <a:avLst/>
          </a:prstGeom>
          <a:noFill/>
        </p:spPr>
        <p:txBody>
          <a:bodyPr wrap="none" rtlCol="0">
            <a:spAutoFit/>
          </a:bodyPr>
          <a:lstStyle/>
          <a:p>
            <a:pPr algn="r"/>
            <a:r>
              <a:rPr lang="en-US" sz="1000" dirty="0" smtClean="0"/>
              <a:t>cartoon from </a:t>
            </a:r>
            <a:r>
              <a:rPr lang="en-US" sz="1000" dirty="0" smtClean="0">
                <a:hlinkClick r:id="rId4"/>
              </a:rPr>
              <a:t>qwantz.com</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83"/>
          <p:cNvGrpSpPr>
            <a:grpSpLocks/>
          </p:cNvGrpSpPr>
          <p:nvPr/>
        </p:nvGrpSpPr>
        <p:grpSpPr bwMode="auto">
          <a:xfrm>
            <a:off x="2433638" y="5100638"/>
            <a:ext cx="4468812" cy="954087"/>
            <a:chOff x="2434194" y="5100670"/>
            <a:chExt cx="4468263" cy="954340"/>
          </a:xfrm>
        </p:grpSpPr>
        <p:sp>
          <p:nvSpPr>
            <p:cNvPr id="51" name="Rounded Rectangle 50"/>
            <p:cNvSpPr/>
            <p:nvPr/>
          </p:nvSpPr>
          <p:spPr>
            <a:xfrm>
              <a:off x="2434194" y="5688201"/>
              <a:ext cx="490477" cy="366809"/>
            </a:xfrm>
            <a:prstGeom prst="roundRect">
              <a:avLst/>
            </a:prstGeom>
            <a:solidFill>
              <a:srgbClr val="FF008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ounded Rectangle 51"/>
            <p:cNvSpPr/>
            <p:nvPr/>
          </p:nvSpPr>
          <p:spPr>
            <a:xfrm>
              <a:off x="6400869" y="5688201"/>
              <a:ext cx="501588" cy="366809"/>
            </a:xfrm>
            <a:prstGeom prst="roundRect">
              <a:avLst/>
            </a:prstGeom>
            <a:solidFill>
              <a:srgbClr val="FF008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7" name="Straight Connector 66"/>
            <p:cNvCxnSpPr>
              <a:stCxn id="51" idx="0"/>
              <a:endCxn id="55" idx="1"/>
            </p:cNvCxnSpPr>
            <p:nvPr/>
          </p:nvCxnSpPr>
          <p:spPr>
            <a:xfrm rot="5400000" flipH="1" flipV="1">
              <a:off x="2966621" y="4812688"/>
              <a:ext cx="587531" cy="1163494"/>
            </a:xfrm>
            <a:prstGeom prst="line">
              <a:avLst/>
            </a:prstGeom>
            <a:ln>
              <a:solidFill>
                <a:srgbClr val="FF0080">
                  <a:alpha val="75000"/>
                </a:srgb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52" idx="0"/>
              <a:endCxn id="55" idx="3"/>
            </p:cNvCxnSpPr>
            <p:nvPr/>
          </p:nvCxnSpPr>
          <p:spPr>
            <a:xfrm rot="16200000" flipV="1">
              <a:off x="5601547" y="4638085"/>
              <a:ext cx="587531" cy="1512701"/>
            </a:xfrm>
            <a:prstGeom prst="line">
              <a:avLst/>
            </a:prstGeom>
            <a:ln>
              <a:solidFill>
                <a:srgbClr val="FF0080">
                  <a:alpha val="75000"/>
                </a:srgbClr>
              </a:solidFill>
            </a:ln>
            <a:effectLst/>
          </p:spPr>
          <p:style>
            <a:lnRef idx="2">
              <a:schemeClr val="accent1"/>
            </a:lnRef>
            <a:fillRef idx="0">
              <a:schemeClr val="accent1"/>
            </a:fillRef>
            <a:effectRef idx="1">
              <a:schemeClr val="accent1"/>
            </a:effectRef>
            <a:fontRef idx="minor">
              <a:schemeClr val="tx1"/>
            </a:fontRef>
          </p:style>
        </p:cxnSp>
      </p:grpSp>
      <p:sp>
        <p:nvSpPr>
          <p:cNvPr id="25603" name="Title 1"/>
          <p:cNvSpPr>
            <a:spLocks noGrp="1"/>
          </p:cNvSpPr>
          <p:nvPr>
            <p:ph type="title"/>
          </p:nvPr>
        </p:nvSpPr>
        <p:spPr/>
        <p:txBody>
          <a:bodyPr/>
          <a:lstStyle/>
          <a:p>
            <a:r>
              <a:rPr lang="en-US" smtClean="0"/>
              <a:t>Syntactic &amp; semantic ambiguity</a:t>
            </a:r>
          </a:p>
        </p:txBody>
      </p:sp>
      <p:pic>
        <p:nvPicPr>
          <p:cNvPr id="25604" name="Picture 5"/>
          <p:cNvPicPr>
            <a:picLocks noChangeAspect="1"/>
          </p:cNvPicPr>
          <p:nvPr/>
        </p:nvPicPr>
        <p:blipFill>
          <a:blip r:embed="rId3"/>
          <a:srcRect/>
          <a:stretch>
            <a:fillRect/>
          </a:stretch>
        </p:blipFill>
        <p:spPr bwMode="auto">
          <a:xfrm>
            <a:off x="2039938" y="1662113"/>
            <a:ext cx="1397000" cy="1828800"/>
          </a:xfrm>
          <a:prstGeom prst="rect">
            <a:avLst/>
          </a:prstGeom>
          <a:noFill/>
          <a:ln w="9525">
            <a:noFill/>
            <a:miter lim="800000"/>
            <a:headEnd/>
            <a:tailEnd/>
          </a:ln>
        </p:spPr>
      </p:pic>
      <p:pic>
        <p:nvPicPr>
          <p:cNvPr id="25605" name="Picture 6"/>
          <p:cNvPicPr>
            <a:picLocks noChangeAspect="1"/>
          </p:cNvPicPr>
          <p:nvPr/>
        </p:nvPicPr>
        <p:blipFill>
          <a:blip r:embed="rId4"/>
          <a:srcRect/>
          <a:stretch>
            <a:fillRect/>
          </a:stretch>
        </p:blipFill>
        <p:spPr bwMode="auto">
          <a:xfrm>
            <a:off x="5680075" y="1662113"/>
            <a:ext cx="1966913" cy="1828800"/>
          </a:xfrm>
          <a:prstGeom prst="rect">
            <a:avLst/>
          </a:prstGeom>
          <a:noFill/>
          <a:ln w="9525">
            <a:noFill/>
            <a:miter lim="800000"/>
            <a:headEnd/>
            <a:tailEnd/>
          </a:ln>
        </p:spPr>
      </p:pic>
      <p:grpSp>
        <p:nvGrpSpPr>
          <p:cNvPr id="8" name="Group 90"/>
          <p:cNvGrpSpPr>
            <a:grpSpLocks/>
          </p:cNvGrpSpPr>
          <p:nvPr/>
        </p:nvGrpSpPr>
        <p:grpSpPr bwMode="auto">
          <a:xfrm>
            <a:off x="1165225" y="3781425"/>
            <a:ext cx="6397625" cy="1943100"/>
            <a:chOff x="1165935" y="3781891"/>
            <a:chExt cx="6397179" cy="1942372"/>
          </a:xfrm>
        </p:grpSpPr>
        <p:grpSp>
          <p:nvGrpSpPr>
            <p:cNvPr id="25621" name="Group 43"/>
            <p:cNvGrpSpPr>
              <a:grpSpLocks/>
            </p:cNvGrpSpPr>
            <p:nvPr/>
          </p:nvGrpSpPr>
          <p:grpSpPr bwMode="auto">
            <a:xfrm>
              <a:off x="1165935" y="4243556"/>
              <a:ext cx="2399154" cy="1479912"/>
              <a:chOff x="1165935" y="4243556"/>
              <a:chExt cx="2399154" cy="1479912"/>
            </a:xfrm>
          </p:grpSpPr>
          <p:cxnSp>
            <p:nvCxnSpPr>
              <p:cNvPr id="9" name="Straight Connector 8"/>
              <p:cNvCxnSpPr/>
              <p:nvPr/>
            </p:nvCxnSpPr>
            <p:spPr>
              <a:xfrm rot="5400000" flipH="1" flipV="1">
                <a:off x="1566790" y="5528260"/>
                <a:ext cx="253905" cy="134929"/>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V="1">
                <a:off x="1912841" y="5528260"/>
                <a:ext cx="253905" cy="134929"/>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flipH="1" flipV="1">
                <a:off x="3022427" y="5528260"/>
                <a:ext cx="253905" cy="13492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3370064" y="5528260"/>
                <a:ext cx="253905" cy="134929"/>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2351034" y="5250541"/>
                <a:ext cx="736324" cy="20794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2942263" y="5011712"/>
                <a:ext cx="253905" cy="203186"/>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818465" y="4581603"/>
                <a:ext cx="736324" cy="580985"/>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V="1">
                <a:off x="2594624" y="4529293"/>
                <a:ext cx="253905" cy="203186"/>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165935" y="5165672"/>
                <a:ext cx="2377909" cy="339598"/>
              </a:xfrm>
              <a:prstGeom prst="rect">
                <a:avLst/>
              </a:prstGeom>
              <a:noFill/>
            </p:spPr>
            <p:txBody>
              <a:bodyPr wrap="none">
                <a:spAutoFit/>
              </a:bodyPr>
              <a:lstStyle/>
              <a:p>
                <a:pPr fontAlgn="auto">
                  <a:spcBef>
                    <a:spcPts val="0"/>
                  </a:spcBef>
                  <a:spcAft>
                    <a:spcPts val="0"/>
                  </a:spcAft>
                  <a:defRPr/>
                </a:pPr>
                <a:r>
                  <a:rPr lang="en-US" sz="1600" dirty="0">
                    <a:solidFill>
                      <a:schemeClr val="bg1">
                        <a:lumMod val="50000"/>
                      </a:schemeClr>
                    </a:solidFill>
                    <a:latin typeface="+mn-lt"/>
                    <a:ea typeface="+mn-ea"/>
                    <a:cs typeface="+mn-cs"/>
                  </a:rPr>
                  <a:t>           NP                          NP</a:t>
                </a:r>
              </a:p>
            </p:txBody>
          </p:sp>
          <p:sp>
            <p:nvSpPr>
              <p:cNvPr id="12" name="TextBox 11"/>
              <p:cNvSpPr txBox="1"/>
              <p:nvPr/>
            </p:nvSpPr>
            <p:spPr>
              <a:xfrm>
                <a:off x="1165935" y="4705470"/>
                <a:ext cx="1936615" cy="338011"/>
              </a:xfrm>
              <a:prstGeom prst="rect">
                <a:avLst/>
              </a:prstGeom>
              <a:noFill/>
            </p:spPr>
            <p:txBody>
              <a:bodyPr wrap="none">
                <a:spAutoFit/>
              </a:bodyPr>
              <a:lstStyle/>
              <a:p>
                <a:pPr fontAlgn="auto">
                  <a:spcBef>
                    <a:spcPts val="0"/>
                  </a:spcBef>
                  <a:spcAft>
                    <a:spcPts val="0"/>
                  </a:spcAft>
                  <a:defRPr/>
                </a:pPr>
                <a:r>
                  <a:rPr lang="en-US" sz="1600" dirty="0">
                    <a:solidFill>
                      <a:schemeClr val="bg1">
                        <a:lumMod val="50000"/>
                      </a:schemeClr>
                    </a:solidFill>
                    <a:latin typeface="+mn-lt"/>
                    <a:ea typeface="+mn-ea"/>
                    <a:cs typeface="+mn-cs"/>
                  </a:rPr>
                  <a:t>                                 VP</a:t>
                </a:r>
              </a:p>
            </p:txBody>
          </p:sp>
          <p:sp>
            <p:nvSpPr>
              <p:cNvPr id="14" name="TextBox 13"/>
              <p:cNvSpPr txBox="1"/>
              <p:nvPr/>
            </p:nvSpPr>
            <p:spPr>
              <a:xfrm>
                <a:off x="1165935" y="4243681"/>
                <a:ext cx="1530243" cy="338010"/>
              </a:xfrm>
              <a:prstGeom prst="rect">
                <a:avLst/>
              </a:prstGeom>
              <a:noFill/>
            </p:spPr>
            <p:txBody>
              <a:bodyPr wrap="none">
                <a:spAutoFit/>
              </a:bodyPr>
              <a:lstStyle/>
              <a:p>
                <a:pPr fontAlgn="auto">
                  <a:spcBef>
                    <a:spcPts val="0"/>
                  </a:spcBef>
                  <a:spcAft>
                    <a:spcPts val="0"/>
                  </a:spcAft>
                  <a:defRPr/>
                </a:pPr>
                <a:r>
                  <a:rPr lang="en-US" sz="1600" dirty="0">
                    <a:solidFill>
                      <a:schemeClr val="bg1">
                        <a:lumMod val="50000"/>
                      </a:schemeClr>
                    </a:solidFill>
                    <a:latin typeface="+mn-lt"/>
                    <a:ea typeface="+mn-ea"/>
                    <a:cs typeface="+mn-cs"/>
                  </a:rPr>
                  <a:t>                           S</a:t>
                </a:r>
              </a:p>
            </p:txBody>
          </p:sp>
        </p:grpSp>
        <p:grpSp>
          <p:nvGrpSpPr>
            <p:cNvPr id="25622" name="Group 44"/>
            <p:cNvGrpSpPr>
              <a:grpSpLocks/>
            </p:cNvGrpSpPr>
            <p:nvPr/>
          </p:nvGrpSpPr>
          <p:grpSpPr bwMode="auto">
            <a:xfrm>
              <a:off x="5117507" y="3781891"/>
              <a:ext cx="2445607" cy="1942372"/>
              <a:chOff x="5117507" y="3781891"/>
              <a:chExt cx="2445607" cy="1942372"/>
            </a:xfrm>
          </p:grpSpPr>
          <p:cxnSp>
            <p:nvCxnSpPr>
              <p:cNvPr id="30" name="Straight Connector 29"/>
              <p:cNvCxnSpPr/>
              <p:nvPr/>
            </p:nvCxnSpPr>
            <p:spPr>
              <a:xfrm rot="5400000" flipH="1" flipV="1">
                <a:off x="7017885" y="5528260"/>
                <a:ext cx="253905" cy="134929"/>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V="1">
                <a:off x="7364730" y="5527466"/>
                <a:ext cx="253905" cy="136515"/>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5414622" y="5596517"/>
                <a:ext cx="253905" cy="158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6430624" y="5252127"/>
                <a:ext cx="736324" cy="207947"/>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V="1">
                <a:off x="7032172" y="5010918"/>
                <a:ext cx="253905" cy="204773"/>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flipH="1" flipV="1">
                <a:off x="5733037" y="4905353"/>
                <a:ext cx="1193353" cy="441294"/>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6200000" flipV="1">
                <a:off x="6669453" y="4554683"/>
                <a:ext cx="253905" cy="203186"/>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flipH="1" flipV="1">
                <a:off x="5270313" y="4317372"/>
                <a:ext cx="1193353" cy="652417"/>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6200000" flipV="1">
                <a:off x="6312290" y="4072264"/>
                <a:ext cx="253905" cy="203186"/>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137584" y="5167260"/>
                <a:ext cx="2425530" cy="338010"/>
              </a:xfrm>
              <a:prstGeom prst="rect">
                <a:avLst/>
              </a:prstGeom>
              <a:noFill/>
            </p:spPr>
            <p:txBody>
              <a:bodyPr wrap="none">
                <a:spAutoFit/>
              </a:bodyPr>
              <a:lstStyle/>
              <a:p>
                <a:pPr fontAlgn="auto">
                  <a:spcBef>
                    <a:spcPts val="0"/>
                  </a:spcBef>
                  <a:spcAft>
                    <a:spcPts val="0"/>
                  </a:spcAft>
                  <a:defRPr/>
                </a:pPr>
                <a:r>
                  <a:rPr lang="en-US" sz="1600" dirty="0">
                    <a:solidFill>
                      <a:schemeClr val="bg1">
                        <a:lumMod val="50000"/>
                      </a:schemeClr>
                    </a:solidFill>
                    <a:latin typeface="+mn-lt"/>
                    <a:ea typeface="+mn-ea"/>
                    <a:cs typeface="+mn-cs"/>
                  </a:rPr>
                  <a:t>    NP                                  NP</a:t>
                </a:r>
              </a:p>
            </p:txBody>
          </p:sp>
          <p:sp>
            <p:nvSpPr>
              <p:cNvPr id="13" name="TextBox 12"/>
              <p:cNvSpPr txBox="1"/>
              <p:nvPr/>
            </p:nvSpPr>
            <p:spPr>
              <a:xfrm>
                <a:off x="5137584" y="4705470"/>
                <a:ext cx="2068368" cy="338011"/>
              </a:xfrm>
              <a:prstGeom prst="rect">
                <a:avLst/>
              </a:prstGeom>
              <a:noFill/>
            </p:spPr>
            <p:txBody>
              <a:bodyPr wrap="none">
                <a:spAutoFit/>
              </a:bodyPr>
              <a:lstStyle/>
              <a:p>
                <a:pPr fontAlgn="auto">
                  <a:spcBef>
                    <a:spcPts val="0"/>
                  </a:spcBef>
                  <a:spcAft>
                    <a:spcPts val="0"/>
                  </a:spcAft>
                  <a:defRPr/>
                </a:pPr>
                <a:r>
                  <a:rPr lang="en-US" sz="1600" dirty="0">
                    <a:solidFill>
                      <a:schemeClr val="bg1">
                        <a:lumMod val="50000"/>
                      </a:schemeClr>
                    </a:solidFill>
                    <a:latin typeface="+mn-lt"/>
                    <a:ea typeface="+mn-ea"/>
                    <a:cs typeface="+mn-cs"/>
                  </a:rPr>
                  <a:t>                                    PP</a:t>
                </a:r>
              </a:p>
            </p:txBody>
          </p:sp>
          <p:sp>
            <p:nvSpPr>
              <p:cNvPr id="15" name="TextBox 14"/>
              <p:cNvSpPr txBox="1"/>
              <p:nvPr/>
            </p:nvSpPr>
            <p:spPr>
              <a:xfrm>
                <a:off x="5137584" y="4243681"/>
                <a:ext cx="1706444" cy="338010"/>
              </a:xfrm>
              <a:prstGeom prst="rect">
                <a:avLst/>
              </a:prstGeom>
              <a:noFill/>
            </p:spPr>
            <p:txBody>
              <a:bodyPr wrap="none">
                <a:spAutoFit/>
              </a:bodyPr>
              <a:lstStyle/>
              <a:p>
                <a:pPr fontAlgn="auto">
                  <a:spcBef>
                    <a:spcPts val="0"/>
                  </a:spcBef>
                  <a:spcAft>
                    <a:spcPts val="0"/>
                  </a:spcAft>
                  <a:defRPr/>
                </a:pPr>
                <a:r>
                  <a:rPr lang="en-US" sz="1600" dirty="0">
                    <a:solidFill>
                      <a:schemeClr val="bg1">
                        <a:lumMod val="50000"/>
                      </a:schemeClr>
                    </a:solidFill>
                    <a:latin typeface="+mn-lt"/>
                    <a:ea typeface="+mn-ea"/>
                    <a:cs typeface="+mn-cs"/>
                  </a:rPr>
                  <a:t>                            VP</a:t>
                </a:r>
              </a:p>
            </p:txBody>
          </p:sp>
          <p:sp>
            <p:nvSpPr>
              <p:cNvPr id="16" name="TextBox 15"/>
              <p:cNvSpPr txBox="1"/>
              <p:nvPr/>
            </p:nvSpPr>
            <p:spPr>
              <a:xfrm>
                <a:off x="5116948" y="3781891"/>
                <a:ext cx="1300071" cy="338011"/>
              </a:xfrm>
              <a:prstGeom prst="rect">
                <a:avLst/>
              </a:prstGeom>
              <a:noFill/>
            </p:spPr>
            <p:txBody>
              <a:bodyPr wrap="none">
                <a:spAutoFit/>
              </a:bodyPr>
              <a:lstStyle/>
              <a:p>
                <a:pPr fontAlgn="auto">
                  <a:spcBef>
                    <a:spcPts val="0"/>
                  </a:spcBef>
                  <a:spcAft>
                    <a:spcPts val="0"/>
                  </a:spcAft>
                  <a:defRPr/>
                </a:pPr>
                <a:r>
                  <a:rPr lang="en-US" sz="1600" dirty="0">
                    <a:solidFill>
                      <a:schemeClr val="bg1">
                        <a:lumMod val="50000"/>
                      </a:schemeClr>
                    </a:solidFill>
                    <a:latin typeface="+mn-lt"/>
                    <a:ea typeface="+mn-ea"/>
                    <a:cs typeface="+mn-cs"/>
                  </a:rPr>
                  <a:t>                      S</a:t>
                </a:r>
              </a:p>
            </p:txBody>
          </p:sp>
        </p:grpSp>
      </p:grpSp>
      <p:sp>
        <p:nvSpPr>
          <p:cNvPr id="25607" name="TextBox 49"/>
          <p:cNvSpPr txBox="1">
            <a:spLocks noChangeArrowheads="1"/>
          </p:cNvSpPr>
          <p:nvPr/>
        </p:nvSpPr>
        <p:spPr bwMode="auto">
          <a:xfrm>
            <a:off x="7468215" y="6611660"/>
            <a:ext cx="1685102" cy="246221"/>
          </a:xfrm>
          <a:prstGeom prst="rect">
            <a:avLst/>
          </a:prstGeom>
          <a:solidFill>
            <a:schemeClr val="bg1"/>
          </a:solidFill>
          <a:ln w="9525">
            <a:noFill/>
            <a:miter lim="800000"/>
            <a:headEnd/>
            <a:tailEnd/>
          </a:ln>
        </p:spPr>
        <p:txBody>
          <a:bodyPr wrap="none">
            <a:prstTxWarp prst="textNoShape">
              <a:avLst/>
            </a:prstTxWarp>
            <a:spAutoFit/>
          </a:bodyPr>
          <a:lstStyle/>
          <a:p>
            <a:pPr algn="r"/>
            <a:r>
              <a:rPr lang="en-US" sz="1000" dirty="0" smtClean="0">
                <a:latin typeface="Calibri" pitchFamily="-106" charset="0"/>
              </a:rPr>
              <a:t>photos from </a:t>
            </a:r>
            <a:r>
              <a:rPr lang="en-US" sz="1000" dirty="0">
                <a:latin typeface="Calibri" pitchFamily="-106" charset="0"/>
                <a:hlinkClick r:id="rId5"/>
              </a:rPr>
              <a:t>worth1000.com</a:t>
            </a:r>
            <a:endParaRPr lang="en-US" sz="1000" dirty="0">
              <a:latin typeface="Calibri" pitchFamily="-106" charset="0"/>
            </a:endParaRPr>
          </a:p>
        </p:txBody>
      </p:sp>
      <p:grpSp>
        <p:nvGrpSpPr>
          <p:cNvPr id="24" name="Group 91"/>
          <p:cNvGrpSpPr>
            <a:grpSpLocks/>
          </p:cNvGrpSpPr>
          <p:nvPr/>
        </p:nvGrpSpPr>
        <p:grpSpPr bwMode="auto">
          <a:xfrm>
            <a:off x="1863725" y="4695825"/>
            <a:ext cx="4537075" cy="1358900"/>
            <a:chOff x="1863657" y="4695900"/>
            <a:chExt cx="4536556" cy="1359110"/>
          </a:xfrm>
        </p:grpSpPr>
        <p:sp>
          <p:nvSpPr>
            <p:cNvPr id="55" name="Rounded Rectangle 54"/>
            <p:cNvSpPr/>
            <p:nvPr/>
          </p:nvSpPr>
          <p:spPr>
            <a:xfrm>
              <a:off x="3841456" y="4695900"/>
              <a:ext cx="1296840" cy="80975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lstStyle/>
            <a:p>
              <a:pPr algn="ctr" fontAlgn="auto">
                <a:spcBef>
                  <a:spcPts val="0"/>
                </a:spcBef>
                <a:spcAft>
                  <a:spcPts val="0"/>
                </a:spcAft>
                <a:defRPr/>
              </a:pPr>
              <a:r>
                <a:rPr lang="en-US" dirty="0">
                  <a:solidFill>
                    <a:schemeClr val="tx1"/>
                  </a:solidFill>
                </a:rPr>
                <a:t>semantic ambiguity</a:t>
              </a:r>
            </a:p>
          </p:txBody>
        </p:sp>
        <p:grpSp>
          <p:nvGrpSpPr>
            <p:cNvPr id="25616" name="Group 84"/>
            <p:cNvGrpSpPr>
              <a:grpSpLocks/>
            </p:cNvGrpSpPr>
            <p:nvPr/>
          </p:nvGrpSpPr>
          <p:grpSpPr bwMode="auto">
            <a:xfrm>
              <a:off x="1863657" y="5100670"/>
              <a:ext cx="4536556" cy="954340"/>
              <a:chOff x="1863657" y="5100670"/>
              <a:chExt cx="4536556" cy="954340"/>
            </a:xfrm>
          </p:grpSpPr>
          <p:sp>
            <p:nvSpPr>
              <p:cNvPr id="48" name="Rounded Rectangle 47"/>
              <p:cNvSpPr/>
              <p:nvPr/>
            </p:nvSpPr>
            <p:spPr>
              <a:xfrm>
                <a:off x="1863657" y="5688242"/>
                <a:ext cx="569848" cy="366768"/>
              </a:xfrm>
              <a:prstGeom prst="roundRect">
                <a:avLst/>
              </a:prstGeom>
              <a:solidFill>
                <a:srgbClr val="FF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ounded Rectangle 46"/>
              <p:cNvSpPr/>
              <p:nvPr/>
            </p:nvSpPr>
            <p:spPr>
              <a:xfrm>
                <a:off x="5830366" y="5688242"/>
                <a:ext cx="569847" cy="366768"/>
              </a:xfrm>
              <a:prstGeom prst="roundRect">
                <a:avLst/>
              </a:prstGeom>
              <a:solidFill>
                <a:srgbClr val="FF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3" name="Straight Connector 62"/>
              <p:cNvCxnSpPr>
                <a:stCxn id="48" idx="0"/>
                <a:endCxn id="55" idx="1"/>
              </p:cNvCxnSpPr>
              <p:nvPr/>
            </p:nvCxnSpPr>
            <p:spPr>
              <a:xfrm rot="5400000" flipH="1" flipV="1">
                <a:off x="2701682" y="4548468"/>
                <a:ext cx="587465" cy="1692081"/>
              </a:xfrm>
              <a:prstGeom prst="line">
                <a:avLst/>
              </a:prstGeom>
              <a:ln>
                <a:solidFill>
                  <a:srgbClr val="FF8000">
                    <a:alpha val="75000"/>
                  </a:srgb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7" idx="0"/>
                <a:endCxn id="55" idx="3"/>
              </p:cNvCxnSpPr>
              <p:nvPr/>
            </p:nvCxnSpPr>
            <p:spPr>
              <a:xfrm rot="16200000" flipV="1">
                <a:off x="5332662" y="4906409"/>
                <a:ext cx="587465" cy="976200"/>
              </a:xfrm>
              <a:prstGeom prst="line">
                <a:avLst/>
              </a:prstGeom>
              <a:ln>
                <a:solidFill>
                  <a:srgbClr val="FF8000">
                    <a:alpha val="75000"/>
                  </a:srgbClr>
                </a:solidFill>
              </a:ln>
              <a:effectLst/>
            </p:spPr>
            <p:style>
              <a:lnRef idx="2">
                <a:schemeClr val="accent1"/>
              </a:lnRef>
              <a:fillRef idx="0">
                <a:schemeClr val="accent1"/>
              </a:fillRef>
              <a:effectRef idx="1">
                <a:schemeClr val="accent1"/>
              </a:effectRef>
              <a:fontRef idx="minor">
                <a:schemeClr val="tx1"/>
              </a:fontRef>
            </p:style>
          </p:cxnSp>
        </p:grpSp>
      </p:grpSp>
      <p:grpSp>
        <p:nvGrpSpPr>
          <p:cNvPr id="26" name="Group 89"/>
          <p:cNvGrpSpPr>
            <a:grpSpLocks/>
          </p:cNvGrpSpPr>
          <p:nvPr/>
        </p:nvGrpSpPr>
        <p:grpSpPr bwMode="auto">
          <a:xfrm>
            <a:off x="3051175" y="3579813"/>
            <a:ext cx="2859088" cy="881062"/>
            <a:chOff x="3051388" y="3579953"/>
            <a:chExt cx="2858436" cy="880670"/>
          </a:xfrm>
        </p:grpSpPr>
        <p:sp>
          <p:nvSpPr>
            <p:cNvPr id="86" name="Rounded Rectangle 85"/>
            <p:cNvSpPr/>
            <p:nvPr/>
          </p:nvSpPr>
          <p:spPr>
            <a:xfrm>
              <a:off x="3821150" y="3579953"/>
              <a:ext cx="1296691" cy="809265"/>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lstStyle/>
            <a:p>
              <a:pPr algn="ctr" fontAlgn="auto">
                <a:spcBef>
                  <a:spcPts val="0"/>
                </a:spcBef>
                <a:spcAft>
                  <a:spcPts val="0"/>
                </a:spcAft>
                <a:defRPr/>
              </a:pPr>
              <a:r>
                <a:rPr lang="en-US" dirty="0">
                  <a:solidFill>
                    <a:schemeClr val="tx1"/>
                  </a:solidFill>
                </a:rPr>
                <a:t>syntactic ambiguity</a:t>
              </a:r>
            </a:p>
          </p:txBody>
        </p:sp>
        <p:sp>
          <p:nvSpPr>
            <p:cNvPr id="88" name="Right Arrow 87"/>
            <p:cNvSpPr/>
            <p:nvPr/>
          </p:nvSpPr>
          <p:spPr>
            <a:xfrm rot="19685612" flipH="1">
              <a:off x="3051388" y="4076619"/>
              <a:ext cx="596764" cy="384004"/>
            </a:xfrm>
            <a:prstGeom prst="rightArrow">
              <a:avLst/>
            </a:prstGeom>
            <a:solidFill>
              <a:srgbClr val="C6D9F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Right Arrow 88"/>
            <p:cNvSpPr/>
            <p:nvPr/>
          </p:nvSpPr>
          <p:spPr>
            <a:xfrm rot="1914388">
              <a:off x="5313060" y="4076619"/>
              <a:ext cx="596764" cy="384004"/>
            </a:xfrm>
            <a:prstGeom prst="rightArrow">
              <a:avLst/>
            </a:prstGeom>
            <a:solidFill>
              <a:srgbClr val="C6D9F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5610" name="TextBox 4"/>
          <p:cNvSpPr txBox="1">
            <a:spLocks noChangeArrowheads="1"/>
          </p:cNvSpPr>
          <p:nvPr/>
        </p:nvSpPr>
        <p:spPr bwMode="auto">
          <a:xfrm>
            <a:off x="5138738" y="5629275"/>
            <a:ext cx="3052762" cy="460375"/>
          </a:xfrm>
          <a:prstGeom prst="rect">
            <a:avLst/>
          </a:prstGeom>
          <a:noFill/>
          <a:ln w="9525">
            <a:noFill/>
            <a:miter lim="800000"/>
            <a:headEnd/>
            <a:tailEnd/>
          </a:ln>
        </p:spPr>
        <p:txBody>
          <a:bodyPr wrap="none">
            <a:prstTxWarp prst="textNoShape">
              <a:avLst/>
            </a:prstTxWarp>
            <a:spAutoFit/>
          </a:bodyPr>
          <a:lstStyle/>
          <a:p>
            <a:r>
              <a:rPr lang="en-US" sz="2400">
                <a:latin typeface="Calibri" pitchFamily="-106" charset="0"/>
              </a:rPr>
              <a:t>Fruit flies like a banana</a:t>
            </a:r>
          </a:p>
        </p:txBody>
      </p:sp>
      <p:sp>
        <p:nvSpPr>
          <p:cNvPr id="25611" name="TextBox 3"/>
          <p:cNvSpPr txBox="1">
            <a:spLocks noChangeArrowheads="1"/>
          </p:cNvSpPr>
          <p:nvPr/>
        </p:nvSpPr>
        <p:spPr bwMode="auto">
          <a:xfrm>
            <a:off x="1165225" y="5629275"/>
            <a:ext cx="3054350" cy="460375"/>
          </a:xfrm>
          <a:prstGeom prst="rect">
            <a:avLst/>
          </a:prstGeom>
          <a:noFill/>
          <a:ln w="9525">
            <a:noFill/>
            <a:miter lim="800000"/>
            <a:headEnd/>
            <a:tailEnd/>
          </a:ln>
        </p:spPr>
        <p:txBody>
          <a:bodyPr wrap="none">
            <a:prstTxWarp prst="textNoShape">
              <a:avLst/>
            </a:prstTxWarp>
            <a:spAutoFit/>
          </a:bodyPr>
          <a:lstStyle/>
          <a:p>
            <a:r>
              <a:rPr lang="en-US" sz="2400">
                <a:latin typeface="Calibri" pitchFamily="-106" charset="0"/>
              </a:rPr>
              <a:t>Fruit flies like a banana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Ambiguous headlines</a:t>
            </a:r>
          </a:p>
        </p:txBody>
      </p:sp>
      <p:sp>
        <p:nvSpPr>
          <p:cNvPr id="3" name="Content Placeholder 2"/>
          <p:cNvSpPr>
            <a:spLocks noGrp="1"/>
          </p:cNvSpPr>
          <p:nvPr>
            <p:ph idx="1"/>
          </p:nvPr>
        </p:nvSpPr>
        <p:spPr>
          <a:xfrm>
            <a:off x="790575" y="4029075"/>
            <a:ext cx="6329363" cy="2259013"/>
          </a:xfrm>
        </p:spPr>
        <p:txBody>
          <a:bodyPr/>
          <a:lstStyle/>
          <a:p>
            <a:pPr>
              <a:spcBef>
                <a:spcPts val="400"/>
              </a:spcBef>
              <a:buFont typeface="Arial" pitchFamily="-106" charset="0"/>
              <a:buNone/>
            </a:pPr>
            <a:r>
              <a:rPr lang="en-US" sz="1600" b="1" smtClean="0">
                <a:latin typeface="Arial" pitchFamily="-106" charset="0"/>
                <a:ea typeface="Arial" pitchFamily="-106" charset="0"/>
                <a:cs typeface="Arial" pitchFamily="-106" charset="0"/>
              </a:rPr>
              <a:t>Teacher Strikes Idle Kids</a:t>
            </a:r>
          </a:p>
          <a:p>
            <a:pPr>
              <a:spcBef>
                <a:spcPts val="400"/>
              </a:spcBef>
              <a:buFont typeface="Arial" pitchFamily="-106" charset="0"/>
              <a:buNone/>
            </a:pPr>
            <a:r>
              <a:rPr lang="en-US" sz="1600" b="1" smtClean="0">
                <a:latin typeface="Arial" pitchFamily="-106" charset="0"/>
                <a:ea typeface="Arial" pitchFamily="-106" charset="0"/>
                <a:cs typeface="Arial" pitchFamily="-106" charset="0"/>
              </a:rPr>
              <a:t>China to Orbit Human on Oct. 15</a:t>
            </a:r>
          </a:p>
          <a:p>
            <a:pPr>
              <a:spcBef>
                <a:spcPts val="400"/>
              </a:spcBef>
              <a:buFont typeface="Arial" pitchFamily="-106" charset="0"/>
              <a:buNone/>
            </a:pPr>
            <a:r>
              <a:rPr lang="en-US" sz="1600" b="1" smtClean="0">
                <a:latin typeface="Arial" pitchFamily="-106" charset="0"/>
                <a:ea typeface="Times New Roman" pitchFamily="-106" charset="0"/>
              </a:rPr>
              <a:t>Red Tape Holds Up New Bridges</a:t>
            </a:r>
          </a:p>
          <a:p>
            <a:pPr>
              <a:spcBef>
                <a:spcPts val="400"/>
              </a:spcBef>
              <a:buFont typeface="Arial" pitchFamily="-106" charset="0"/>
              <a:buNone/>
            </a:pPr>
            <a:r>
              <a:rPr lang="en-US" sz="1600" b="1" smtClean="0">
                <a:latin typeface="Arial" pitchFamily="-106" charset="0"/>
                <a:ea typeface="Times New Roman" pitchFamily="-106" charset="0"/>
              </a:rPr>
              <a:t>Hospitals Are Sued by 7 Foot Doctors</a:t>
            </a:r>
          </a:p>
          <a:p>
            <a:pPr>
              <a:spcBef>
                <a:spcPts val="400"/>
              </a:spcBef>
              <a:buFont typeface="Arial" pitchFamily="-106" charset="0"/>
              <a:buNone/>
            </a:pPr>
            <a:r>
              <a:rPr lang="en-US" sz="1600" b="1" smtClean="0">
                <a:latin typeface="Arial" pitchFamily="-106" charset="0"/>
                <a:ea typeface="Arial" pitchFamily="-106" charset="0"/>
                <a:cs typeface="Arial" pitchFamily="-106" charset="0"/>
              </a:rPr>
              <a:t>Juvenile Court to Try Shooting Defendant</a:t>
            </a:r>
          </a:p>
          <a:p>
            <a:pPr>
              <a:spcBef>
                <a:spcPts val="400"/>
              </a:spcBef>
              <a:buFont typeface="Arial" pitchFamily="-106" charset="0"/>
              <a:buNone/>
            </a:pPr>
            <a:r>
              <a:rPr lang="en-US" sz="1600" b="1" smtClean="0">
                <a:latin typeface="Arial" pitchFamily="-106" charset="0"/>
                <a:ea typeface="Arial" pitchFamily="-106" charset="0"/>
                <a:cs typeface="Arial" pitchFamily="-106" charset="0"/>
              </a:rPr>
              <a:t>Local High School Dropouts Cut in Half</a:t>
            </a:r>
          </a:p>
          <a:p>
            <a:pPr>
              <a:spcBef>
                <a:spcPts val="400"/>
              </a:spcBef>
              <a:buFont typeface="Arial" pitchFamily="-106" charset="0"/>
              <a:buNone/>
            </a:pPr>
            <a:r>
              <a:rPr lang="en-US" sz="1600" b="1" smtClean="0">
                <a:latin typeface="Arial" pitchFamily="-106" charset="0"/>
                <a:ea typeface="Times New Roman" pitchFamily="-106" charset="0"/>
                <a:cs typeface="Times New Roman" pitchFamily="-106" charset="0"/>
              </a:rPr>
              <a:t>Police: Crack Found in Man's Buttocks</a:t>
            </a:r>
          </a:p>
        </p:txBody>
      </p:sp>
      <p:pic>
        <p:nvPicPr>
          <p:cNvPr id="27652" name="Picture 5"/>
          <p:cNvPicPr>
            <a:picLocks noChangeAspect="1"/>
          </p:cNvPicPr>
          <p:nvPr/>
        </p:nvPicPr>
        <p:blipFill>
          <a:blip r:embed="rId3"/>
          <a:srcRect/>
          <a:stretch>
            <a:fillRect/>
          </a:stretch>
        </p:blipFill>
        <p:spPr bwMode="auto">
          <a:xfrm>
            <a:off x="790575" y="1685925"/>
            <a:ext cx="4241800" cy="2311400"/>
          </a:xfrm>
          <a:prstGeom prst="rect">
            <a:avLst/>
          </a:prstGeom>
          <a:noFill/>
          <a:ln w="9525">
            <a:noFill/>
            <a:miter lim="800000"/>
            <a:headEnd/>
            <a:tailEnd/>
          </a:ln>
        </p:spPr>
      </p:pic>
      <p:grpSp>
        <p:nvGrpSpPr>
          <p:cNvPr id="4" name="Group 8"/>
          <p:cNvGrpSpPr>
            <a:grpSpLocks/>
          </p:cNvGrpSpPr>
          <p:nvPr/>
        </p:nvGrpSpPr>
        <p:grpSpPr bwMode="auto">
          <a:xfrm>
            <a:off x="5953125" y="1866900"/>
            <a:ext cx="1828800" cy="1828800"/>
            <a:chOff x="6183619" y="2581834"/>
            <a:chExt cx="1828800" cy="1828800"/>
          </a:xfrm>
        </p:grpSpPr>
        <p:sp>
          <p:nvSpPr>
            <p:cNvPr id="7" name="16-Point Star 6"/>
            <p:cNvSpPr/>
            <p:nvPr/>
          </p:nvSpPr>
          <p:spPr>
            <a:xfrm>
              <a:off x="6183619" y="2581834"/>
              <a:ext cx="1828800" cy="1828800"/>
            </a:xfrm>
            <a:prstGeom prst="star16">
              <a:avLst/>
            </a:prstGeom>
            <a:solidFill>
              <a:srgbClr val="FFCC66"/>
            </a:solidFill>
            <a:ln w="25400" cap="flat" cmpd="sng" algn="ctr">
              <a:solidFill>
                <a:schemeClr val="accent6">
                  <a:lumMod val="75000"/>
                </a:schemeClr>
              </a:solidFill>
              <a:prstDash val="solid"/>
              <a:round/>
              <a:headEnd type="none" w="med" len="med"/>
              <a:tailEnd type="none" w="med" len="med"/>
            </a:ln>
            <a:effectLst>
              <a:outerShdw blurRad="400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chemeClr val="accent6">
                    <a:lumMod val="50000"/>
                  </a:schemeClr>
                </a:solidFill>
              </a:endParaRPr>
            </a:p>
          </p:txBody>
        </p:sp>
        <p:sp>
          <p:nvSpPr>
            <p:cNvPr id="27655" name="TextBox 7"/>
            <p:cNvSpPr txBox="1">
              <a:spLocks noChangeArrowheads="1"/>
            </p:cNvSpPr>
            <p:nvPr/>
          </p:nvSpPr>
          <p:spPr bwMode="auto">
            <a:xfrm rot="1200000">
              <a:off x="6512206" y="2890380"/>
              <a:ext cx="1216649" cy="1200329"/>
            </a:xfrm>
            <a:prstGeom prst="rect">
              <a:avLst/>
            </a:prstGeom>
            <a:noFill/>
            <a:ln w="9525">
              <a:noFill/>
              <a:miter lim="800000"/>
              <a:headEnd/>
              <a:tailEnd/>
            </a:ln>
          </p:spPr>
          <p:txBody>
            <a:bodyPr wrap="none">
              <a:prstTxWarp prst="textNoShape">
                <a:avLst/>
              </a:prstTxWarp>
              <a:spAutoFit/>
            </a:bodyPr>
            <a:lstStyle/>
            <a:p>
              <a:pPr algn="ctr"/>
              <a:r>
                <a:rPr lang="en-US" sz="3600">
                  <a:solidFill>
                    <a:srgbClr val="984807"/>
                  </a:solidFill>
                  <a:latin typeface="Calibri" pitchFamily="-106" charset="0"/>
                </a:rPr>
                <a:t>100%</a:t>
              </a:r>
              <a:br>
                <a:rPr lang="en-US" sz="3600">
                  <a:solidFill>
                    <a:srgbClr val="984807"/>
                  </a:solidFill>
                  <a:latin typeface="Calibri" pitchFamily="-106" charset="0"/>
                </a:rPr>
              </a:br>
              <a:r>
                <a:rPr lang="en-US" sz="3600">
                  <a:solidFill>
                    <a:srgbClr val="984807"/>
                  </a:solidFill>
                  <a:latin typeface="Calibri" pitchFamily="-106" charset="0"/>
                </a:rPr>
                <a:t>REAL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lide(fromBottom)">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lide(fromBottom)">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slide(fromBottom)">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slide(fromBottom)">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slide(fromBottom)">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why </a:t>
            </a:r>
            <a:r>
              <a:rPr lang="en-US" i="1" dirty="0" smtClean="0"/>
              <a:t>else </a:t>
            </a:r>
            <a:r>
              <a:rPr lang="en-US" dirty="0" smtClean="0"/>
              <a:t>is NLP hard?</a:t>
            </a:r>
            <a:endParaRPr lang="en-US" dirty="0"/>
          </a:p>
        </p:txBody>
      </p:sp>
      <p:sp>
        <p:nvSpPr>
          <p:cNvPr id="4" name="Rounded Rectangle 3"/>
          <p:cNvSpPr/>
          <p:nvPr/>
        </p:nvSpPr>
        <p:spPr>
          <a:xfrm>
            <a:off x="704321" y="2137439"/>
            <a:ext cx="2514600" cy="109728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316180" y="2137439"/>
            <a:ext cx="2514600" cy="109728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04322" y="1493459"/>
            <a:ext cx="2798963" cy="461665"/>
          </a:xfrm>
          <a:prstGeom prst="rect">
            <a:avLst/>
          </a:prstGeom>
          <a:noFill/>
        </p:spPr>
        <p:txBody>
          <a:bodyPr wrap="none" rtlCol="0">
            <a:spAutoFit/>
          </a:bodyPr>
          <a:lstStyle/>
          <a:p>
            <a:r>
              <a:rPr lang="en-US" sz="2400" dirty="0" smtClean="0">
                <a:latin typeface="+mn-lt"/>
              </a:rPr>
              <a:t>Oh so many reasons!</a:t>
            </a:r>
            <a:endParaRPr lang="en-US" sz="2400" dirty="0">
              <a:latin typeface="+mn-lt"/>
            </a:endParaRPr>
          </a:p>
        </p:txBody>
      </p:sp>
      <p:sp>
        <p:nvSpPr>
          <p:cNvPr id="8" name="TextBox 7"/>
          <p:cNvSpPr txBox="1"/>
          <p:nvPr/>
        </p:nvSpPr>
        <p:spPr>
          <a:xfrm>
            <a:off x="704321" y="2137439"/>
            <a:ext cx="1569811" cy="276999"/>
          </a:xfrm>
          <a:prstGeom prst="rect">
            <a:avLst/>
          </a:prstGeom>
          <a:noFill/>
        </p:spPr>
        <p:txBody>
          <a:bodyPr wrap="none" rtlCol="0">
            <a:spAutoFit/>
          </a:bodyPr>
          <a:lstStyle/>
          <a:p>
            <a:r>
              <a:rPr lang="en-US" sz="1200" b="1" dirty="0" smtClean="0">
                <a:latin typeface="+mn-lt"/>
              </a:rPr>
              <a:t>non-standard English</a:t>
            </a:r>
            <a:endParaRPr lang="en-US" sz="1200" dirty="0">
              <a:latin typeface="+mn-lt"/>
            </a:endParaRPr>
          </a:p>
        </p:txBody>
      </p:sp>
      <p:sp>
        <p:nvSpPr>
          <p:cNvPr id="9" name="TextBox 8"/>
          <p:cNvSpPr txBox="1"/>
          <p:nvPr/>
        </p:nvSpPr>
        <p:spPr>
          <a:xfrm>
            <a:off x="850605" y="2420312"/>
            <a:ext cx="2368316" cy="707886"/>
          </a:xfrm>
          <a:prstGeom prst="rect">
            <a:avLst/>
          </a:prstGeom>
          <a:noFill/>
        </p:spPr>
        <p:txBody>
          <a:bodyPr wrap="square" rtlCol="0">
            <a:spAutoFit/>
          </a:bodyPr>
          <a:lstStyle/>
          <a:p>
            <a:r>
              <a:rPr lang="en-US" sz="1000" dirty="0" smtClean="0">
                <a:latin typeface="+mn-lt"/>
              </a:rPr>
              <a:t>Great job @</a:t>
            </a:r>
            <a:r>
              <a:rPr lang="en-US" sz="1000" dirty="0" err="1" smtClean="0">
                <a:latin typeface="+mn-lt"/>
              </a:rPr>
              <a:t>justinbieber</a:t>
            </a:r>
            <a:r>
              <a:rPr lang="en-US" sz="1000" dirty="0" smtClean="0">
                <a:latin typeface="+mn-lt"/>
              </a:rPr>
              <a:t>! Were SOO PROUD of what </a:t>
            </a:r>
            <a:r>
              <a:rPr lang="en-US" sz="1000" dirty="0" err="1" smtClean="0">
                <a:latin typeface="+mn-lt"/>
              </a:rPr>
              <a:t>youve</a:t>
            </a:r>
            <a:r>
              <a:rPr lang="en-US" sz="1000" dirty="0" smtClean="0">
                <a:latin typeface="+mn-lt"/>
              </a:rPr>
              <a:t> accomplished! U taught us 2 #</a:t>
            </a:r>
            <a:r>
              <a:rPr lang="en-US" sz="1000" dirty="0" err="1" smtClean="0">
                <a:latin typeface="+mn-lt"/>
              </a:rPr>
              <a:t>neversaynever</a:t>
            </a:r>
            <a:r>
              <a:rPr lang="en-US" sz="1000" dirty="0" smtClean="0">
                <a:latin typeface="+mn-lt"/>
              </a:rPr>
              <a:t> &amp; you yourself should never give up either♥</a:t>
            </a:r>
            <a:endParaRPr lang="en-US" sz="1000" dirty="0">
              <a:latin typeface="+mn-lt"/>
            </a:endParaRPr>
          </a:p>
        </p:txBody>
      </p:sp>
      <p:sp>
        <p:nvSpPr>
          <p:cNvPr id="10" name="TextBox 9"/>
          <p:cNvSpPr txBox="1"/>
          <p:nvPr/>
        </p:nvSpPr>
        <p:spPr>
          <a:xfrm>
            <a:off x="3316180" y="2137439"/>
            <a:ext cx="1480318" cy="276999"/>
          </a:xfrm>
          <a:prstGeom prst="rect">
            <a:avLst/>
          </a:prstGeom>
          <a:noFill/>
        </p:spPr>
        <p:txBody>
          <a:bodyPr wrap="none" rtlCol="0">
            <a:spAutoFit/>
          </a:bodyPr>
          <a:lstStyle/>
          <a:p>
            <a:r>
              <a:rPr lang="en-US" sz="1200" b="1" dirty="0" smtClean="0">
                <a:latin typeface="+mn-lt"/>
              </a:rPr>
              <a:t>segmentation issues</a:t>
            </a:r>
            <a:endParaRPr lang="en-US" sz="1200" b="1" dirty="0">
              <a:latin typeface="+mn-lt"/>
            </a:endParaRPr>
          </a:p>
        </p:txBody>
      </p:sp>
      <p:sp>
        <p:nvSpPr>
          <p:cNvPr id="6" name="Rounded Rectangle 5"/>
          <p:cNvSpPr/>
          <p:nvPr/>
        </p:nvSpPr>
        <p:spPr>
          <a:xfrm>
            <a:off x="5928038" y="2137439"/>
            <a:ext cx="2514600" cy="109728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928039" y="2137439"/>
            <a:ext cx="607859" cy="276999"/>
          </a:xfrm>
          <a:prstGeom prst="rect">
            <a:avLst/>
          </a:prstGeom>
          <a:noFill/>
        </p:spPr>
        <p:txBody>
          <a:bodyPr wrap="none" rtlCol="0">
            <a:spAutoFit/>
          </a:bodyPr>
          <a:lstStyle/>
          <a:p>
            <a:r>
              <a:rPr lang="en-US" sz="1200" b="1" dirty="0" smtClean="0">
                <a:latin typeface="+mn-lt"/>
              </a:rPr>
              <a:t>idioms</a:t>
            </a:r>
            <a:endParaRPr lang="en-US" sz="1200" b="1" dirty="0">
              <a:latin typeface="+mn-lt"/>
            </a:endParaRPr>
          </a:p>
        </p:txBody>
      </p:sp>
      <p:sp>
        <p:nvSpPr>
          <p:cNvPr id="13" name="TextBox 12"/>
          <p:cNvSpPr txBox="1"/>
          <p:nvPr/>
        </p:nvSpPr>
        <p:spPr>
          <a:xfrm>
            <a:off x="5928038" y="2374127"/>
            <a:ext cx="2514600" cy="707886"/>
          </a:xfrm>
          <a:prstGeom prst="rect">
            <a:avLst/>
          </a:prstGeom>
          <a:noFill/>
        </p:spPr>
        <p:txBody>
          <a:bodyPr wrap="square" rtlCol="0">
            <a:spAutoFit/>
          </a:bodyPr>
          <a:lstStyle/>
          <a:p>
            <a:pPr algn="ctr"/>
            <a:r>
              <a:rPr lang="en-US" sz="1000" dirty="0" smtClean="0">
                <a:latin typeface="+mn-lt"/>
              </a:rPr>
              <a:t>dark horse</a:t>
            </a:r>
          </a:p>
          <a:p>
            <a:pPr algn="ctr"/>
            <a:r>
              <a:rPr lang="en-US" sz="1000" dirty="0" smtClean="0">
                <a:latin typeface="+mn-lt"/>
              </a:rPr>
              <a:t>get cold feet</a:t>
            </a:r>
          </a:p>
          <a:p>
            <a:pPr algn="ctr"/>
            <a:r>
              <a:rPr lang="en-US" sz="1000" dirty="0" smtClean="0">
                <a:latin typeface="+mn-lt"/>
              </a:rPr>
              <a:t>lose face</a:t>
            </a:r>
          </a:p>
          <a:p>
            <a:pPr algn="ctr"/>
            <a:r>
              <a:rPr lang="en-US" sz="1000" dirty="0" smtClean="0">
                <a:latin typeface="+mn-lt"/>
              </a:rPr>
              <a:t>throw in the towel</a:t>
            </a:r>
            <a:endParaRPr lang="en-US" sz="1000" dirty="0">
              <a:latin typeface="+mn-lt"/>
            </a:endParaRPr>
          </a:p>
        </p:txBody>
      </p:sp>
      <p:sp>
        <p:nvSpPr>
          <p:cNvPr id="16" name="Rounded Rectangle 15"/>
          <p:cNvSpPr/>
          <p:nvPr/>
        </p:nvSpPr>
        <p:spPr>
          <a:xfrm>
            <a:off x="704321" y="3365056"/>
            <a:ext cx="2514600" cy="109728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04322" y="3346988"/>
            <a:ext cx="906694" cy="276999"/>
          </a:xfrm>
          <a:prstGeom prst="rect">
            <a:avLst/>
          </a:prstGeom>
          <a:noFill/>
        </p:spPr>
        <p:txBody>
          <a:bodyPr wrap="none" rtlCol="0">
            <a:spAutoFit/>
          </a:bodyPr>
          <a:lstStyle/>
          <a:p>
            <a:r>
              <a:rPr lang="en-US" sz="1200" b="1" dirty="0" smtClean="0">
                <a:latin typeface="+mn-lt"/>
              </a:rPr>
              <a:t>neologisms</a:t>
            </a:r>
            <a:endParaRPr lang="en-US" sz="1200" b="1" dirty="0">
              <a:latin typeface="+mn-lt"/>
            </a:endParaRPr>
          </a:p>
        </p:txBody>
      </p:sp>
      <p:sp>
        <p:nvSpPr>
          <p:cNvPr id="18" name="TextBox 17"/>
          <p:cNvSpPr txBox="1"/>
          <p:nvPr/>
        </p:nvSpPr>
        <p:spPr>
          <a:xfrm>
            <a:off x="704321" y="3629659"/>
            <a:ext cx="2514600" cy="707886"/>
          </a:xfrm>
          <a:prstGeom prst="rect">
            <a:avLst/>
          </a:prstGeom>
          <a:noFill/>
        </p:spPr>
        <p:txBody>
          <a:bodyPr wrap="square" rtlCol="0">
            <a:spAutoFit/>
          </a:bodyPr>
          <a:lstStyle/>
          <a:p>
            <a:pPr algn="ctr"/>
            <a:r>
              <a:rPr lang="en-US" sz="1000" dirty="0" err="1" smtClean="0">
                <a:latin typeface="+mn-lt"/>
              </a:rPr>
              <a:t>unfriend</a:t>
            </a:r>
            <a:endParaRPr lang="en-US" sz="1000" dirty="0" smtClean="0">
              <a:latin typeface="+mn-lt"/>
            </a:endParaRPr>
          </a:p>
          <a:p>
            <a:pPr algn="ctr"/>
            <a:r>
              <a:rPr lang="en-US" sz="1000" dirty="0" err="1" smtClean="0">
                <a:latin typeface="+mn-lt"/>
              </a:rPr>
              <a:t>retweet</a:t>
            </a:r>
            <a:endParaRPr lang="en-US" sz="1000" dirty="0" smtClean="0">
              <a:latin typeface="+mn-lt"/>
            </a:endParaRPr>
          </a:p>
          <a:p>
            <a:pPr algn="ctr"/>
            <a:r>
              <a:rPr lang="en-US" sz="1000" dirty="0" err="1" smtClean="0">
                <a:latin typeface="+mn-lt"/>
              </a:rPr>
              <a:t>bromance</a:t>
            </a:r>
            <a:endParaRPr lang="en-US" sz="1000" dirty="0" smtClean="0">
              <a:latin typeface="+mn-lt"/>
            </a:endParaRPr>
          </a:p>
          <a:p>
            <a:pPr algn="ctr"/>
            <a:r>
              <a:rPr lang="en-US" sz="1000" dirty="0" err="1" smtClean="0">
                <a:latin typeface="+mn-lt"/>
              </a:rPr>
              <a:t>teabagger</a:t>
            </a:r>
            <a:endParaRPr lang="en-US" sz="1000" dirty="0">
              <a:latin typeface="+mn-lt"/>
            </a:endParaRPr>
          </a:p>
        </p:txBody>
      </p:sp>
      <p:sp>
        <p:nvSpPr>
          <p:cNvPr id="20" name="Rounded Rectangle 19"/>
          <p:cNvSpPr/>
          <p:nvPr/>
        </p:nvSpPr>
        <p:spPr>
          <a:xfrm>
            <a:off x="3316180" y="3346988"/>
            <a:ext cx="2514600" cy="109728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316181" y="3346988"/>
            <a:ext cx="1623837" cy="276999"/>
          </a:xfrm>
          <a:prstGeom prst="rect">
            <a:avLst/>
          </a:prstGeom>
          <a:noFill/>
        </p:spPr>
        <p:txBody>
          <a:bodyPr wrap="none" rtlCol="0">
            <a:spAutoFit/>
          </a:bodyPr>
          <a:lstStyle/>
          <a:p>
            <a:r>
              <a:rPr lang="en-US" sz="1200" b="1" dirty="0" smtClean="0">
                <a:latin typeface="+mn-lt"/>
              </a:rPr>
              <a:t>garden path sentences</a:t>
            </a:r>
            <a:endParaRPr lang="en-US" sz="1200" b="1" dirty="0">
              <a:latin typeface="+mn-lt"/>
            </a:endParaRPr>
          </a:p>
        </p:txBody>
      </p:sp>
      <p:sp>
        <p:nvSpPr>
          <p:cNvPr id="22" name="TextBox 21"/>
          <p:cNvSpPr txBox="1"/>
          <p:nvPr/>
        </p:nvSpPr>
        <p:spPr>
          <a:xfrm>
            <a:off x="3316180" y="3669925"/>
            <a:ext cx="2514600" cy="451406"/>
          </a:xfrm>
          <a:prstGeom prst="rect">
            <a:avLst/>
          </a:prstGeom>
          <a:noFill/>
        </p:spPr>
        <p:txBody>
          <a:bodyPr wrap="square" rtlCol="0">
            <a:spAutoFit/>
          </a:bodyPr>
          <a:lstStyle/>
          <a:p>
            <a:pPr algn="ctr">
              <a:spcBef>
                <a:spcPts val="300"/>
              </a:spcBef>
            </a:pPr>
            <a:r>
              <a:rPr lang="en-US" sz="1000" dirty="0" smtClean="0">
                <a:latin typeface="+mn-lt"/>
              </a:rPr>
              <a:t>The man who hunts ducks out on weekends.</a:t>
            </a:r>
          </a:p>
          <a:p>
            <a:pPr algn="ctr">
              <a:spcBef>
                <a:spcPts val="300"/>
              </a:spcBef>
            </a:pPr>
            <a:r>
              <a:rPr lang="en-US" sz="1000" dirty="0" smtClean="0">
                <a:latin typeface="+mn-lt"/>
              </a:rPr>
              <a:t>The cotton shirts are made from grows here.</a:t>
            </a:r>
            <a:endParaRPr lang="en-US" sz="1000" dirty="0">
              <a:latin typeface="+mn-lt"/>
            </a:endParaRPr>
          </a:p>
        </p:txBody>
      </p:sp>
      <p:sp>
        <p:nvSpPr>
          <p:cNvPr id="24" name="Rounded Rectangle 23"/>
          <p:cNvSpPr/>
          <p:nvPr/>
        </p:nvSpPr>
        <p:spPr>
          <a:xfrm>
            <a:off x="5928039" y="3346988"/>
            <a:ext cx="2514600" cy="109728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928040" y="3346988"/>
            <a:ext cx="1410212" cy="276999"/>
          </a:xfrm>
          <a:prstGeom prst="rect">
            <a:avLst/>
          </a:prstGeom>
          <a:noFill/>
        </p:spPr>
        <p:txBody>
          <a:bodyPr wrap="none" rtlCol="0">
            <a:spAutoFit/>
          </a:bodyPr>
          <a:lstStyle/>
          <a:p>
            <a:r>
              <a:rPr lang="en-US" sz="1200" b="1" dirty="0" smtClean="0">
                <a:latin typeface="+mn-lt"/>
              </a:rPr>
              <a:t>tricky entity names</a:t>
            </a:r>
            <a:endParaRPr lang="en-US" sz="1200" b="1" dirty="0">
              <a:latin typeface="+mn-lt"/>
            </a:endParaRPr>
          </a:p>
        </p:txBody>
      </p:sp>
      <p:sp>
        <p:nvSpPr>
          <p:cNvPr id="26" name="TextBox 25"/>
          <p:cNvSpPr txBox="1"/>
          <p:nvPr/>
        </p:nvSpPr>
        <p:spPr>
          <a:xfrm>
            <a:off x="6169025" y="3620244"/>
            <a:ext cx="2273614" cy="630942"/>
          </a:xfrm>
          <a:prstGeom prst="rect">
            <a:avLst/>
          </a:prstGeom>
          <a:noFill/>
        </p:spPr>
        <p:txBody>
          <a:bodyPr wrap="square" rtlCol="0">
            <a:spAutoFit/>
          </a:bodyPr>
          <a:lstStyle/>
          <a:p>
            <a:pPr>
              <a:spcBef>
                <a:spcPts val="300"/>
              </a:spcBef>
            </a:pPr>
            <a:r>
              <a:rPr lang="en-US" sz="1000" dirty="0" smtClean="0">
                <a:latin typeface="+mn-lt"/>
              </a:rPr>
              <a:t>… a mutation on the </a:t>
            </a:r>
            <a:r>
              <a:rPr lang="en-US" sz="1000" i="1" dirty="0" smtClean="0">
                <a:latin typeface="+mn-lt"/>
              </a:rPr>
              <a:t>for</a:t>
            </a:r>
            <a:r>
              <a:rPr lang="en-US" sz="1000" dirty="0" smtClean="0">
                <a:latin typeface="+mn-lt"/>
              </a:rPr>
              <a:t> gene …</a:t>
            </a:r>
            <a:endParaRPr lang="en-US" sz="1000" i="1" dirty="0" smtClean="0">
              <a:latin typeface="+mn-lt"/>
            </a:endParaRPr>
          </a:p>
          <a:p>
            <a:pPr>
              <a:spcBef>
                <a:spcPts val="300"/>
              </a:spcBef>
            </a:pPr>
            <a:r>
              <a:rPr lang="en-US" sz="1000" dirty="0" smtClean="0">
                <a:latin typeface="+mn-lt"/>
              </a:rPr>
              <a:t>Where is </a:t>
            </a:r>
            <a:r>
              <a:rPr lang="en-US" sz="1000" i="1" dirty="0" smtClean="0">
                <a:latin typeface="+mn-lt"/>
              </a:rPr>
              <a:t>A Bug’s Life</a:t>
            </a:r>
            <a:r>
              <a:rPr lang="en-US" sz="1000" dirty="0" smtClean="0">
                <a:latin typeface="+mn-lt"/>
              </a:rPr>
              <a:t> playing …</a:t>
            </a:r>
            <a:endParaRPr lang="en-US" sz="1000" i="1" dirty="0" smtClean="0">
              <a:latin typeface="+mn-lt"/>
            </a:endParaRPr>
          </a:p>
          <a:p>
            <a:pPr>
              <a:spcBef>
                <a:spcPts val="300"/>
              </a:spcBef>
            </a:pPr>
            <a:r>
              <a:rPr lang="en-US" sz="1000" dirty="0" smtClean="0">
                <a:latin typeface="+mn-lt"/>
              </a:rPr>
              <a:t>Most of </a:t>
            </a:r>
            <a:r>
              <a:rPr lang="en-US" sz="1000" i="1" dirty="0" smtClean="0">
                <a:latin typeface="+mn-lt"/>
              </a:rPr>
              <a:t>Let It Be</a:t>
            </a:r>
            <a:r>
              <a:rPr lang="en-US" sz="1000" dirty="0" smtClean="0">
                <a:latin typeface="+mn-lt"/>
              </a:rPr>
              <a:t> was recorded …</a:t>
            </a:r>
            <a:endParaRPr lang="en-US" sz="1000" i="1" dirty="0">
              <a:latin typeface="+mn-lt"/>
            </a:endParaRPr>
          </a:p>
        </p:txBody>
      </p:sp>
      <p:sp>
        <p:nvSpPr>
          <p:cNvPr id="28" name="Rounded Rectangle 27"/>
          <p:cNvSpPr/>
          <p:nvPr/>
        </p:nvSpPr>
        <p:spPr>
          <a:xfrm>
            <a:off x="704320" y="4579839"/>
            <a:ext cx="2514600" cy="109728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04321" y="4579839"/>
            <a:ext cx="1290813" cy="276999"/>
          </a:xfrm>
          <a:prstGeom prst="rect">
            <a:avLst/>
          </a:prstGeom>
          <a:noFill/>
        </p:spPr>
        <p:txBody>
          <a:bodyPr wrap="none" rtlCol="0">
            <a:spAutoFit/>
          </a:bodyPr>
          <a:lstStyle/>
          <a:p>
            <a:r>
              <a:rPr lang="en-US" sz="1200" b="1" dirty="0" smtClean="0">
                <a:latin typeface="+mn-lt"/>
              </a:rPr>
              <a:t>world knowledge</a:t>
            </a:r>
            <a:endParaRPr lang="en-US" sz="1200" b="1" dirty="0">
              <a:latin typeface="+mn-lt"/>
            </a:endParaRPr>
          </a:p>
        </p:txBody>
      </p:sp>
      <p:sp>
        <p:nvSpPr>
          <p:cNvPr id="30" name="TextBox 29"/>
          <p:cNvSpPr txBox="1"/>
          <p:nvPr/>
        </p:nvSpPr>
        <p:spPr>
          <a:xfrm>
            <a:off x="704320" y="4954723"/>
            <a:ext cx="2514600" cy="438582"/>
          </a:xfrm>
          <a:prstGeom prst="rect">
            <a:avLst/>
          </a:prstGeom>
          <a:noFill/>
        </p:spPr>
        <p:txBody>
          <a:bodyPr wrap="square" rtlCol="0">
            <a:spAutoFit/>
          </a:bodyPr>
          <a:lstStyle/>
          <a:p>
            <a:pPr algn="ctr">
              <a:spcBef>
                <a:spcPts val="300"/>
              </a:spcBef>
            </a:pPr>
            <a:r>
              <a:rPr lang="en-US" sz="1000" dirty="0" smtClean="0">
                <a:latin typeface="+mn-lt"/>
              </a:rPr>
              <a:t>Mary and Sue are sisters.</a:t>
            </a:r>
          </a:p>
          <a:p>
            <a:pPr algn="ctr">
              <a:spcBef>
                <a:spcPts val="300"/>
              </a:spcBef>
            </a:pPr>
            <a:r>
              <a:rPr lang="en-US" sz="1000" dirty="0" smtClean="0">
                <a:latin typeface="+mn-lt"/>
              </a:rPr>
              <a:t>Mary and Sue are mothers.</a:t>
            </a:r>
            <a:endParaRPr lang="en-US" sz="1000" dirty="0">
              <a:latin typeface="+mn-lt"/>
            </a:endParaRPr>
          </a:p>
        </p:txBody>
      </p:sp>
      <p:sp>
        <p:nvSpPr>
          <p:cNvPr id="32" name="Rounded Rectangle 31"/>
          <p:cNvSpPr/>
          <p:nvPr/>
        </p:nvSpPr>
        <p:spPr>
          <a:xfrm>
            <a:off x="3316179" y="4579839"/>
            <a:ext cx="2514600" cy="109728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3316180" y="4579839"/>
            <a:ext cx="710451" cy="276999"/>
          </a:xfrm>
          <a:prstGeom prst="rect">
            <a:avLst/>
          </a:prstGeom>
          <a:noFill/>
        </p:spPr>
        <p:txBody>
          <a:bodyPr wrap="none" rtlCol="0">
            <a:spAutoFit/>
          </a:bodyPr>
          <a:lstStyle/>
          <a:p>
            <a:r>
              <a:rPr lang="en-US" sz="1200" b="1" dirty="0" smtClean="0">
                <a:latin typeface="+mn-lt"/>
              </a:rPr>
              <a:t>prosody</a:t>
            </a:r>
            <a:endParaRPr lang="en-US" sz="1200" b="1" dirty="0">
              <a:latin typeface="+mn-lt"/>
            </a:endParaRPr>
          </a:p>
        </p:txBody>
      </p:sp>
      <p:sp>
        <p:nvSpPr>
          <p:cNvPr id="34" name="TextBox 33"/>
          <p:cNvSpPr txBox="1"/>
          <p:nvPr/>
        </p:nvSpPr>
        <p:spPr>
          <a:xfrm>
            <a:off x="3316179" y="4861515"/>
            <a:ext cx="2514600" cy="630942"/>
          </a:xfrm>
          <a:prstGeom prst="rect">
            <a:avLst/>
          </a:prstGeom>
          <a:noFill/>
        </p:spPr>
        <p:txBody>
          <a:bodyPr wrap="square" rtlCol="0">
            <a:spAutoFit/>
          </a:bodyPr>
          <a:lstStyle/>
          <a:p>
            <a:pPr algn="ctr">
              <a:spcBef>
                <a:spcPts val="300"/>
              </a:spcBef>
            </a:pPr>
            <a:r>
              <a:rPr lang="en-US" sz="1000" dirty="0" smtClean="0">
                <a:latin typeface="+mn-lt"/>
              </a:rPr>
              <a:t>I never said </a:t>
            </a:r>
            <a:r>
              <a:rPr lang="en-US" sz="1000" i="1" dirty="0" smtClean="0">
                <a:latin typeface="+mn-lt"/>
              </a:rPr>
              <a:t>she </a:t>
            </a:r>
            <a:r>
              <a:rPr lang="en-US" sz="1000" dirty="0" smtClean="0">
                <a:latin typeface="+mn-lt"/>
              </a:rPr>
              <a:t>stole my money.</a:t>
            </a:r>
          </a:p>
          <a:p>
            <a:pPr algn="ctr">
              <a:spcBef>
                <a:spcPts val="300"/>
              </a:spcBef>
            </a:pPr>
            <a:r>
              <a:rPr lang="en-US" sz="1000" dirty="0">
                <a:latin typeface="+mn-lt"/>
              </a:rPr>
              <a:t>I never said she </a:t>
            </a:r>
            <a:r>
              <a:rPr lang="en-US" sz="1000" i="1" dirty="0">
                <a:latin typeface="+mn-lt"/>
              </a:rPr>
              <a:t>stole </a:t>
            </a:r>
            <a:r>
              <a:rPr lang="en-US" sz="1000" dirty="0">
                <a:latin typeface="+mn-lt"/>
              </a:rPr>
              <a:t>my money.</a:t>
            </a:r>
            <a:endParaRPr lang="en-US" sz="1000" dirty="0" smtClean="0">
              <a:latin typeface="+mn-lt"/>
            </a:endParaRPr>
          </a:p>
          <a:p>
            <a:pPr algn="ctr">
              <a:spcBef>
                <a:spcPts val="300"/>
              </a:spcBef>
            </a:pPr>
            <a:r>
              <a:rPr lang="en-US" sz="1000" dirty="0">
                <a:latin typeface="+mn-lt"/>
              </a:rPr>
              <a:t>I never said she stole </a:t>
            </a:r>
            <a:r>
              <a:rPr lang="en-US" sz="1000" i="1" dirty="0">
                <a:latin typeface="+mn-lt"/>
              </a:rPr>
              <a:t>my </a:t>
            </a:r>
            <a:r>
              <a:rPr lang="en-US" sz="1000" dirty="0">
                <a:latin typeface="+mn-lt"/>
              </a:rPr>
              <a:t>money</a:t>
            </a:r>
            <a:r>
              <a:rPr lang="en-US" sz="1000" dirty="0" smtClean="0">
                <a:latin typeface="+mn-lt"/>
              </a:rPr>
              <a:t>.</a:t>
            </a:r>
            <a:endParaRPr lang="en-US" sz="1000" dirty="0">
              <a:latin typeface="+mn-lt"/>
            </a:endParaRPr>
          </a:p>
        </p:txBody>
      </p:sp>
      <p:sp>
        <p:nvSpPr>
          <p:cNvPr id="36" name="Rounded Rectangle 35"/>
          <p:cNvSpPr/>
          <p:nvPr/>
        </p:nvSpPr>
        <p:spPr>
          <a:xfrm>
            <a:off x="5928038" y="4579839"/>
            <a:ext cx="2514600" cy="109728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5928039" y="4579839"/>
            <a:ext cx="825867" cy="461665"/>
          </a:xfrm>
          <a:prstGeom prst="rect">
            <a:avLst/>
          </a:prstGeom>
          <a:noFill/>
        </p:spPr>
        <p:txBody>
          <a:bodyPr wrap="none" rtlCol="0">
            <a:spAutoFit/>
          </a:bodyPr>
          <a:lstStyle/>
          <a:p>
            <a:r>
              <a:rPr lang="en-US" sz="1200" b="1" dirty="0" smtClean="0">
                <a:latin typeface="+mn-lt"/>
              </a:rPr>
              <a:t>lexical</a:t>
            </a:r>
            <a:br>
              <a:rPr lang="en-US" sz="1200" b="1" dirty="0" smtClean="0">
                <a:latin typeface="+mn-lt"/>
              </a:rPr>
            </a:br>
            <a:r>
              <a:rPr lang="en-US" sz="1200" b="1" dirty="0" smtClean="0">
                <a:latin typeface="+mn-lt"/>
              </a:rPr>
              <a:t>specificity</a:t>
            </a:r>
            <a:endParaRPr lang="en-US" sz="1200" b="1" dirty="0">
              <a:latin typeface="+mn-lt"/>
            </a:endParaRPr>
          </a:p>
        </p:txBody>
      </p:sp>
      <p:sp>
        <p:nvSpPr>
          <p:cNvPr id="38" name="TextBox 37"/>
          <p:cNvSpPr txBox="1"/>
          <p:nvPr/>
        </p:nvSpPr>
        <p:spPr>
          <a:xfrm>
            <a:off x="5928038" y="4919770"/>
            <a:ext cx="2514600" cy="230832"/>
          </a:xfrm>
          <a:prstGeom prst="rect">
            <a:avLst/>
          </a:prstGeom>
          <a:noFill/>
        </p:spPr>
        <p:txBody>
          <a:bodyPr wrap="square" rtlCol="0">
            <a:spAutoFit/>
          </a:bodyPr>
          <a:lstStyle/>
          <a:p>
            <a:pPr algn="ctr"/>
            <a:endParaRPr lang="en-US" sz="900" dirty="0">
              <a:latin typeface="+mn-lt"/>
            </a:endParaRPr>
          </a:p>
        </p:txBody>
      </p:sp>
      <p:pic>
        <p:nvPicPr>
          <p:cNvPr id="51" name="Picture 50"/>
          <p:cNvPicPr>
            <a:picLocks noChangeAspect="1"/>
          </p:cNvPicPr>
          <p:nvPr/>
        </p:nvPicPr>
        <p:blipFill>
          <a:blip r:embed="rId3"/>
          <a:stretch>
            <a:fillRect/>
          </a:stretch>
        </p:blipFill>
        <p:spPr>
          <a:xfrm>
            <a:off x="6744166" y="4745266"/>
            <a:ext cx="1538478" cy="790956"/>
          </a:xfrm>
          <a:prstGeom prst="rect">
            <a:avLst/>
          </a:prstGeom>
        </p:spPr>
      </p:pic>
      <p:sp>
        <p:nvSpPr>
          <p:cNvPr id="52" name="TextBox 51"/>
          <p:cNvSpPr txBox="1"/>
          <p:nvPr/>
        </p:nvSpPr>
        <p:spPr>
          <a:xfrm>
            <a:off x="704322" y="5807905"/>
            <a:ext cx="3783758" cy="461665"/>
          </a:xfrm>
          <a:prstGeom prst="rect">
            <a:avLst/>
          </a:prstGeom>
          <a:noFill/>
        </p:spPr>
        <p:txBody>
          <a:bodyPr wrap="none" rtlCol="0">
            <a:spAutoFit/>
          </a:bodyPr>
          <a:lstStyle/>
          <a:p>
            <a:r>
              <a:rPr lang="en-US" sz="2400" dirty="0" smtClean="0">
                <a:latin typeface="+mn-lt"/>
              </a:rPr>
              <a:t>But that’s what makes it fun!</a:t>
            </a:r>
            <a:endParaRPr lang="en-US" sz="2400" dirty="0">
              <a:latin typeface="+mn-lt"/>
            </a:endParaRPr>
          </a:p>
        </p:txBody>
      </p:sp>
      <p:grpSp>
        <p:nvGrpSpPr>
          <p:cNvPr id="81" name="Group 80"/>
          <p:cNvGrpSpPr/>
          <p:nvPr/>
        </p:nvGrpSpPr>
        <p:grpSpPr>
          <a:xfrm>
            <a:off x="3686175" y="2535809"/>
            <a:ext cx="1774825" cy="337261"/>
            <a:chOff x="3686175" y="2535809"/>
            <a:chExt cx="1774825" cy="337261"/>
          </a:xfrm>
        </p:grpSpPr>
        <p:sp>
          <p:nvSpPr>
            <p:cNvPr id="69" name="Rectangle 68"/>
            <p:cNvSpPr/>
            <p:nvPr/>
          </p:nvSpPr>
          <p:spPr>
            <a:xfrm>
              <a:off x="3686175" y="2535809"/>
              <a:ext cx="182880" cy="146304"/>
            </a:xfrm>
            <a:prstGeom prst="rect">
              <a:avLst/>
            </a:prstGeom>
            <a:solidFill>
              <a:srgbClr val="7A9F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3897249" y="2535809"/>
              <a:ext cx="237744" cy="146304"/>
            </a:xfrm>
            <a:prstGeom prst="rect">
              <a:avLst/>
            </a:prstGeom>
            <a:solidFill>
              <a:srgbClr val="7A9F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4159122" y="2535809"/>
              <a:ext cx="493776" cy="146304"/>
            </a:xfrm>
            <a:prstGeom prst="rect">
              <a:avLst/>
            </a:prstGeom>
            <a:solidFill>
              <a:srgbClr val="7A9F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4678170" y="2535809"/>
              <a:ext cx="328805" cy="146304"/>
            </a:xfrm>
            <a:prstGeom prst="rect">
              <a:avLst/>
            </a:prstGeom>
            <a:solidFill>
              <a:srgbClr val="7A9F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5028943" y="2535809"/>
              <a:ext cx="432057" cy="146304"/>
            </a:xfrm>
            <a:prstGeom prst="rect">
              <a:avLst/>
            </a:prstGeom>
            <a:solidFill>
              <a:srgbClr val="7A9F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3686175" y="2726766"/>
              <a:ext cx="182880" cy="146304"/>
            </a:xfrm>
            <a:prstGeom prst="rect">
              <a:avLst/>
            </a:prstGeom>
            <a:solidFill>
              <a:srgbClr val="7A9F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3897248" y="2726766"/>
              <a:ext cx="484251" cy="146304"/>
            </a:xfrm>
            <a:prstGeom prst="rect">
              <a:avLst/>
            </a:prstGeom>
            <a:solidFill>
              <a:srgbClr val="7A9F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4413251" y="2726766"/>
              <a:ext cx="594360" cy="146304"/>
            </a:xfrm>
            <a:prstGeom prst="rect">
              <a:avLst/>
            </a:prstGeom>
            <a:solidFill>
              <a:srgbClr val="7A9F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5028943" y="2726766"/>
              <a:ext cx="432057" cy="146304"/>
            </a:xfrm>
            <a:prstGeom prst="rect">
              <a:avLst/>
            </a:prstGeom>
            <a:solidFill>
              <a:srgbClr val="7A9F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3316180" y="2477370"/>
            <a:ext cx="2514600" cy="451406"/>
          </a:xfrm>
          <a:prstGeom prst="rect">
            <a:avLst/>
          </a:prstGeom>
          <a:noFill/>
        </p:spPr>
        <p:txBody>
          <a:bodyPr wrap="square" rtlCol="0">
            <a:spAutoFit/>
          </a:bodyPr>
          <a:lstStyle/>
          <a:p>
            <a:pPr algn="ctr">
              <a:spcBef>
                <a:spcPts val="300"/>
              </a:spcBef>
            </a:pPr>
            <a:r>
              <a:rPr lang="en-US" sz="1000" dirty="0" smtClean="0">
                <a:latin typeface="+mn-lt"/>
              </a:rPr>
              <a:t>the New York-New Haven Railroad</a:t>
            </a:r>
          </a:p>
          <a:p>
            <a:pPr algn="ctr">
              <a:spcBef>
                <a:spcPts val="300"/>
              </a:spcBef>
            </a:pPr>
            <a:r>
              <a:rPr lang="en-US" sz="1000" dirty="0" smtClean="0">
                <a:latin typeface="+mn-lt"/>
              </a:rPr>
              <a:t>the New York-New Haven Railroad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to make progress?</a:t>
            </a:r>
            <a:endParaRPr lang="en-US" dirty="0"/>
          </a:p>
        </p:txBody>
      </p:sp>
      <p:sp>
        <p:nvSpPr>
          <p:cNvPr id="3" name="Content Placeholder 2"/>
          <p:cNvSpPr>
            <a:spLocks noGrp="1"/>
          </p:cNvSpPr>
          <p:nvPr>
            <p:ph idx="1"/>
          </p:nvPr>
        </p:nvSpPr>
        <p:spPr/>
        <p:txBody>
          <a:bodyPr/>
          <a:lstStyle/>
          <a:p>
            <a:pPr eaLnBrk="1" hangingPunct="1"/>
            <a:r>
              <a:rPr lang="en-US" sz="2800" dirty="0" smtClean="0">
                <a:ea typeface="ＭＳ Ｐゴシック" charset="-128"/>
                <a:cs typeface="ＭＳ Ｐゴシック" charset="-128"/>
              </a:rPr>
              <a:t>The task is difficult!  What tools do we need?</a:t>
            </a:r>
          </a:p>
          <a:p>
            <a:pPr lvl="1"/>
            <a:r>
              <a:rPr lang="en-US" sz="2000" dirty="0" smtClean="0"/>
              <a:t>Knowledge about language</a:t>
            </a:r>
          </a:p>
          <a:p>
            <a:pPr lvl="1"/>
            <a:r>
              <a:rPr lang="en-US" sz="2000" dirty="0" smtClean="0"/>
              <a:t>Knowledge about the world</a:t>
            </a:r>
          </a:p>
          <a:p>
            <a:pPr lvl="1"/>
            <a:r>
              <a:rPr lang="en-US" sz="2000" dirty="0" smtClean="0"/>
              <a:t>A way to combine knowledge sources</a:t>
            </a:r>
          </a:p>
          <a:p>
            <a:pPr eaLnBrk="1" hangingPunct="1"/>
            <a:r>
              <a:rPr lang="en-US" sz="2800" dirty="0" smtClean="0">
                <a:ea typeface="ＭＳ Ｐゴシック" charset="-128"/>
                <a:cs typeface="ＭＳ Ｐゴシック" charset="-128"/>
              </a:rPr>
              <a:t>The answer that’s been getting traction:</a:t>
            </a:r>
          </a:p>
          <a:p>
            <a:pPr lvl="1"/>
            <a:r>
              <a:rPr lang="en-US" sz="2000" dirty="0" smtClean="0">
                <a:solidFill>
                  <a:schemeClr val="folHlink"/>
                </a:solidFill>
              </a:rPr>
              <a:t>probabilistic models</a:t>
            </a:r>
            <a:r>
              <a:rPr lang="en-US" sz="2000" dirty="0" smtClean="0"/>
              <a:t> built from language data</a:t>
            </a:r>
          </a:p>
          <a:p>
            <a:pPr lvl="2"/>
            <a:r>
              <a:rPr lang="en-US" sz="1600" dirty="0" err="1" smtClean="0">
                <a:ea typeface="ＭＳ Ｐゴシック" charset="-128"/>
              </a:rPr>
              <a:t>P(“maison</a:t>
            </a:r>
            <a:r>
              <a:rPr lang="en-US" sz="1600" dirty="0" smtClean="0">
                <a:ea typeface="ＭＳ Ｐゴシック" charset="-128"/>
              </a:rPr>
              <a:t>” </a:t>
            </a:r>
            <a:r>
              <a:rPr lang="en-US" sz="1600" dirty="0" err="1" smtClean="0">
                <a:ea typeface="ＭＳ Ｐゴシック" charset="-128"/>
                <a:sym typeface="Symbol" charset="2"/>
              </a:rPr>
              <a:t></a:t>
            </a:r>
            <a:r>
              <a:rPr lang="en-US" sz="1600" dirty="0" smtClean="0">
                <a:ea typeface="ＭＳ Ｐゴシック" charset="-128"/>
                <a:sym typeface="Symbol" charset="2"/>
              </a:rPr>
              <a:t> “house”)   </a:t>
            </a:r>
            <a:r>
              <a:rPr lang="en-US" sz="1600" dirty="0" smtClean="0">
                <a:solidFill>
                  <a:srgbClr val="009900"/>
                </a:solidFill>
                <a:ea typeface="ＭＳ Ｐゴシック" charset="-128"/>
                <a:sym typeface="Symbol" charset="2"/>
              </a:rPr>
              <a:t>high</a:t>
            </a:r>
          </a:p>
          <a:p>
            <a:pPr lvl="2"/>
            <a:r>
              <a:rPr lang="en-US" sz="1600" dirty="0" err="1" smtClean="0">
                <a:ea typeface="ＭＳ Ｐゴシック" charset="-128"/>
                <a:sym typeface="Symbol" charset="2"/>
              </a:rPr>
              <a:t>P(“L’avocat</a:t>
            </a:r>
            <a:r>
              <a:rPr lang="en-US" sz="1600" dirty="0" smtClean="0">
                <a:ea typeface="ＭＳ Ｐゴシック" charset="-128"/>
                <a:sym typeface="Symbol" charset="2"/>
              </a:rPr>
              <a:t> </a:t>
            </a:r>
            <a:r>
              <a:rPr lang="en-US" sz="1600" dirty="0" err="1" smtClean="0">
                <a:ea typeface="ＭＳ Ｐゴシック" charset="-128"/>
                <a:sym typeface="Symbol" charset="2"/>
              </a:rPr>
              <a:t>général</a:t>
            </a:r>
            <a:r>
              <a:rPr lang="en-US" sz="1600" dirty="0" smtClean="0">
                <a:ea typeface="ＭＳ Ｐゴシック" charset="-128"/>
                <a:sym typeface="Symbol" charset="2"/>
              </a:rPr>
              <a:t>” </a:t>
            </a:r>
            <a:r>
              <a:rPr lang="en-US" sz="1600" dirty="0" err="1" smtClean="0">
                <a:ea typeface="ＭＳ Ｐゴシック" charset="-128"/>
                <a:sym typeface="Symbol" charset="2"/>
              </a:rPr>
              <a:t></a:t>
            </a:r>
            <a:r>
              <a:rPr lang="en-US" sz="1600" dirty="0" smtClean="0">
                <a:ea typeface="ＭＳ Ｐゴシック" charset="-128"/>
                <a:sym typeface="Symbol" charset="2"/>
              </a:rPr>
              <a:t> “the general avocado”)   </a:t>
            </a:r>
            <a:r>
              <a:rPr lang="en-US" sz="1600" dirty="0" smtClean="0">
                <a:solidFill>
                  <a:srgbClr val="009900"/>
                </a:solidFill>
                <a:ea typeface="ＭＳ Ｐゴシック" charset="-128"/>
                <a:sym typeface="Symbol" charset="2"/>
              </a:rPr>
              <a:t>low</a:t>
            </a:r>
            <a:endParaRPr lang="en-US" sz="1600" dirty="0" smtClean="0">
              <a:solidFill>
                <a:srgbClr val="009900"/>
              </a:solidFill>
              <a:ea typeface="ＭＳ Ｐゴシック" charset="-128"/>
            </a:endParaRPr>
          </a:p>
          <a:p>
            <a:pPr eaLnBrk="1" hangingPunct="1"/>
            <a:r>
              <a:rPr lang="en-US" sz="2800" dirty="0" smtClean="0">
                <a:ea typeface="ＭＳ Ｐゴシック" charset="-128"/>
                <a:cs typeface="ＭＳ Ｐゴシック" charset="-128"/>
              </a:rPr>
              <a:t>Some think this is a fancy new “A.I.” idea</a:t>
            </a:r>
          </a:p>
          <a:p>
            <a:pPr lvl="1"/>
            <a:r>
              <a:rPr lang="en-US" sz="2000" dirty="0" smtClean="0"/>
              <a:t>But really it’s an old idea stolen from the electrical engineers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translation (MT)</a:t>
            </a:r>
            <a:endParaRPr lang="en-US" dirty="0"/>
          </a:p>
        </p:txBody>
      </p:sp>
      <p:sp>
        <p:nvSpPr>
          <p:cNvPr id="4" name="Text Box 3"/>
          <p:cNvSpPr txBox="1">
            <a:spLocks noChangeArrowheads="1"/>
          </p:cNvSpPr>
          <p:nvPr/>
        </p:nvSpPr>
        <p:spPr bwMode="auto">
          <a:xfrm>
            <a:off x="763125" y="1960258"/>
            <a:ext cx="3655942" cy="1069975"/>
          </a:xfrm>
          <a:prstGeom prst="rect">
            <a:avLst/>
          </a:prstGeom>
          <a:noFill/>
          <a:ln w="9525">
            <a:noFill/>
            <a:miter lim="800000"/>
            <a:headEnd/>
            <a:tailEnd/>
          </a:ln>
        </p:spPr>
        <p:txBody>
          <a:bodyPr wrap="square">
            <a:prstTxWarp prst="textNoShape">
              <a:avLst/>
            </a:prstTxWarp>
            <a:spAutoFit/>
          </a:bodyPr>
          <a:lstStyle/>
          <a:p>
            <a:pPr algn="l"/>
            <a:r>
              <a:rPr lang="ja-JP" altLang="en-US" sz="1600" dirty="0">
                <a:latin typeface="Arial Unicode MS" charset="0"/>
                <a:ea typeface="Arial Unicode MS" charset="0"/>
                <a:cs typeface="Arial Unicode MS" charset="0"/>
              </a:rPr>
              <a:t>美国关</a:t>
            </a:r>
            <a:r>
              <a:rPr lang="ja-JP" altLang="en-US" sz="1600" dirty="0">
                <a:latin typeface="Arial Unicode MS" charset="0"/>
                <a:ea typeface="华文细黑" charset="-122"/>
                <a:cs typeface="华文细黑" charset="-122"/>
              </a:rPr>
              <a:t>岛</a:t>
            </a:r>
            <a:r>
              <a:rPr lang="ja-JP" altLang="en-US" sz="1600" dirty="0">
                <a:latin typeface="Arial Unicode MS" charset="0"/>
                <a:ea typeface="Arial Unicode MS" charset="0"/>
                <a:cs typeface="Arial Unicode MS" charset="0"/>
              </a:rPr>
              <a:t>国</a:t>
            </a:r>
            <a:r>
              <a:rPr lang="ja-JP" altLang="en-US" sz="1600" dirty="0">
                <a:latin typeface="Arial Unicode MS" charset="0"/>
                <a:ea typeface="华文细黑" charset="-122"/>
                <a:cs typeface="华文细黑" charset="-122"/>
              </a:rPr>
              <a:t>际</a:t>
            </a:r>
            <a:r>
              <a:rPr lang="ja-JP" altLang="en-US" sz="1600" dirty="0">
                <a:latin typeface="Arial Unicode MS" charset="0"/>
                <a:ea typeface="Arial Unicode MS" charset="0"/>
                <a:cs typeface="Arial Unicode MS" charset="0"/>
              </a:rPr>
              <a:t>机</a:t>
            </a:r>
            <a:r>
              <a:rPr lang="ja-JP" altLang="en-US" sz="1600" dirty="0">
                <a:latin typeface="Arial Unicode MS" charset="0"/>
                <a:ea typeface="华文细黑" charset="-122"/>
                <a:cs typeface="华文细黑" charset="-122"/>
              </a:rPr>
              <a:t>场</a:t>
            </a:r>
            <a:r>
              <a:rPr lang="ja-JP" altLang="en-US" sz="1600" dirty="0">
                <a:latin typeface="Arial Unicode MS" charset="0"/>
                <a:ea typeface="Arial Unicode MS" charset="0"/>
                <a:cs typeface="Arial Unicode MS" charset="0"/>
              </a:rPr>
              <a:t>及其</a:t>
            </a:r>
            <a:r>
              <a:rPr lang="ja-JP" altLang="en-US" sz="1600" dirty="0">
                <a:latin typeface="Arial Unicode MS" charset="0"/>
                <a:ea typeface="华文细黑" charset="-122"/>
                <a:cs typeface="华文细黑" charset="-122"/>
              </a:rPr>
              <a:t>办</a:t>
            </a:r>
            <a:r>
              <a:rPr lang="ja-JP" altLang="en-US" sz="1600" dirty="0">
                <a:latin typeface="Arial Unicode MS" charset="0"/>
                <a:ea typeface="Arial Unicode MS" charset="0"/>
                <a:cs typeface="Arial Unicode MS" charset="0"/>
              </a:rPr>
              <a:t>公室均接</a:t>
            </a:r>
            <a:r>
              <a:rPr lang="ja-JP" altLang="en-US" sz="1600" dirty="0">
                <a:latin typeface="Arial Unicode MS" charset="0"/>
                <a:ea typeface="华文细黑" charset="-122"/>
                <a:cs typeface="华文细黑" charset="-122"/>
              </a:rPr>
              <a:t>获</a:t>
            </a:r>
            <a:r>
              <a:rPr lang="ja-JP" altLang="en-US" sz="1600" dirty="0">
                <a:latin typeface="Arial Unicode MS" charset="0"/>
                <a:ea typeface="Arial Unicode MS" charset="0"/>
                <a:cs typeface="Arial Unicode MS" charset="0"/>
              </a:rPr>
              <a:t>一名自称沙地阿拉伯富商拉登等</a:t>
            </a:r>
            <a:r>
              <a:rPr lang="ja-JP" altLang="en-US" sz="1600" dirty="0">
                <a:latin typeface="Arial Unicode MS" charset="0"/>
                <a:ea typeface="华文细黑" charset="-122"/>
                <a:cs typeface="华文细黑" charset="-122"/>
              </a:rPr>
              <a:t>发</a:t>
            </a:r>
            <a:r>
              <a:rPr lang="ja-JP" altLang="en-US" sz="1600" dirty="0">
                <a:latin typeface="Arial Unicode MS" charset="0"/>
                <a:ea typeface="Arial Unicode MS" charset="0"/>
                <a:cs typeface="Arial Unicode MS" charset="0"/>
              </a:rPr>
              <a:t>出的</a:t>
            </a:r>
            <a:r>
              <a:rPr lang="ja-JP" altLang="en-US" sz="1600" dirty="0">
                <a:latin typeface="Arial Unicode MS" charset="0"/>
                <a:ea typeface="华文细黑" charset="-122"/>
                <a:cs typeface="华文细黑" charset="-122"/>
              </a:rPr>
              <a:t>电</a:t>
            </a:r>
            <a:r>
              <a:rPr lang="ja-JP" altLang="en-US" sz="1600" dirty="0">
                <a:latin typeface="Arial Unicode MS" charset="0"/>
                <a:ea typeface="Arial Unicode MS" charset="0"/>
                <a:cs typeface="Arial Unicode MS" charset="0"/>
              </a:rPr>
              <a:t>子</a:t>
            </a:r>
            <a:r>
              <a:rPr lang="ja-JP" altLang="en-US" sz="1600" dirty="0">
                <a:latin typeface="Arial Unicode MS" charset="0"/>
                <a:ea typeface="华文细黑" charset="-122"/>
                <a:cs typeface="华文细黑" charset="-122"/>
              </a:rPr>
              <a:t>邮</a:t>
            </a:r>
            <a:r>
              <a:rPr lang="ja-JP" altLang="en-US" sz="1600" dirty="0">
                <a:latin typeface="Arial Unicode MS" charset="0"/>
                <a:ea typeface="Arial Unicode MS" charset="0"/>
                <a:cs typeface="Arial Unicode MS" charset="0"/>
              </a:rPr>
              <a:t>件，威</a:t>
            </a:r>
            <a:r>
              <a:rPr lang="ja-JP" altLang="en-US" sz="1600" dirty="0">
                <a:latin typeface="Arial Unicode MS" charset="0"/>
                <a:ea typeface="华文细黑" charset="-122"/>
                <a:cs typeface="华文细黑" charset="-122"/>
              </a:rPr>
              <a:t>胁</a:t>
            </a:r>
            <a:r>
              <a:rPr lang="ja-JP" altLang="en-US" sz="1600" dirty="0">
                <a:latin typeface="Arial Unicode MS" charset="0"/>
                <a:ea typeface="Arial Unicode MS" charset="0"/>
                <a:cs typeface="Arial Unicode MS" charset="0"/>
              </a:rPr>
              <a:t>将会向机</a:t>
            </a:r>
            <a:r>
              <a:rPr lang="ja-JP" altLang="en-US" sz="1600" dirty="0">
                <a:latin typeface="Arial Unicode MS" charset="0"/>
                <a:ea typeface="华文细黑" charset="-122"/>
                <a:cs typeface="华文细黑" charset="-122"/>
              </a:rPr>
              <a:t>场</a:t>
            </a:r>
            <a:r>
              <a:rPr lang="ja-JP" altLang="en-US" sz="1600" dirty="0">
                <a:latin typeface="Arial Unicode MS" charset="0"/>
                <a:ea typeface="Arial Unicode MS" charset="0"/>
                <a:cs typeface="Arial Unicode MS" charset="0"/>
              </a:rPr>
              <a:t>等公众地方</a:t>
            </a:r>
            <a:r>
              <a:rPr lang="ja-JP" altLang="en-US" sz="1600" dirty="0">
                <a:latin typeface="Arial Unicode MS" charset="0"/>
                <a:ea typeface="华文细黑" charset="-122"/>
                <a:cs typeface="华文细黑" charset="-122"/>
              </a:rPr>
              <a:t>发动</a:t>
            </a:r>
            <a:r>
              <a:rPr lang="ja-JP" altLang="en-US" sz="1600" dirty="0">
                <a:latin typeface="Arial Unicode MS" charset="0"/>
                <a:ea typeface="Arial Unicode MS" charset="0"/>
                <a:cs typeface="Arial Unicode MS" charset="0"/>
              </a:rPr>
              <a:t>生化</a:t>
            </a:r>
            <a:r>
              <a:rPr lang="ja-JP" altLang="en-US" sz="1600" dirty="0">
                <a:latin typeface="Arial Unicode MS" charset="0"/>
                <a:ea typeface="华文细黑" charset="-122"/>
                <a:cs typeface="华文细黑" charset="-122"/>
              </a:rPr>
              <a:t>袭击</a:t>
            </a:r>
            <a:r>
              <a:rPr lang="ja-JP" altLang="en-US" sz="1600" dirty="0">
                <a:latin typeface="Arial Unicode MS" charset="0"/>
                <a:ea typeface="Arial Unicode MS" charset="0"/>
                <a:cs typeface="Arial Unicode MS" charset="0"/>
              </a:rPr>
              <a:t>後，关</a:t>
            </a:r>
            <a:r>
              <a:rPr lang="ja-JP" altLang="en-US" sz="1600" dirty="0">
                <a:latin typeface="Arial Unicode MS" charset="0"/>
                <a:ea typeface="华文细黑" charset="-122"/>
                <a:cs typeface="华文细黑" charset="-122"/>
              </a:rPr>
              <a:t>岛经</a:t>
            </a:r>
            <a:r>
              <a:rPr lang="ja-JP" altLang="en-US" sz="1600" dirty="0">
                <a:latin typeface="Arial Unicode MS" charset="0"/>
                <a:ea typeface="Arial Unicode MS" charset="0"/>
                <a:cs typeface="Arial Unicode MS" charset="0"/>
              </a:rPr>
              <a:t>保持高度戒</a:t>
            </a:r>
            <a:r>
              <a:rPr lang="ja-JP" altLang="en-US" sz="1600" dirty="0">
                <a:latin typeface="Arial Unicode MS" charset="0"/>
                <a:ea typeface="华文细黑" charset="-122"/>
                <a:cs typeface="华文细黑" charset="-122"/>
              </a:rPr>
              <a:t>备</a:t>
            </a:r>
            <a:r>
              <a:rPr lang="ja-JP" altLang="en-US" sz="1600" dirty="0">
                <a:latin typeface="Arial Unicode MS" charset="0"/>
                <a:ea typeface="Arial Unicode MS" charset="0"/>
                <a:cs typeface="Arial Unicode MS" charset="0"/>
              </a:rPr>
              <a:t>。</a:t>
            </a:r>
            <a:endParaRPr lang="en-US" sz="1600" dirty="0">
              <a:latin typeface="Times New Roman" charset="0"/>
            </a:endParaRPr>
          </a:p>
        </p:txBody>
      </p:sp>
      <p:sp>
        <p:nvSpPr>
          <p:cNvPr id="5" name="Text Box 4"/>
          <p:cNvSpPr txBox="1">
            <a:spLocks noChangeArrowheads="1"/>
          </p:cNvSpPr>
          <p:nvPr/>
        </p:nvSpPr>
        <p:spPr bwMode="auto">
          <a:xfrm>
            <a:off x="4893525" y="1802748"/>
            <a:ext cx="3657600" cy="1384995"/>
          </a:xfrm>
          <a:prstGeom prst="rect">
            <a:avLst/>
          </a:prstGeom>
          <a:noFill/>
          <a:ln w="9525">
            <a:noFill/>
            <a:miter lim="800000"/>
            <a:headEnd/>
            <a:tailEnd/>
          </a:ln>
        </p:spPr>
        <p:txBody>
          <a:bodyPr wrap="square">
            <a:prstTxWarp prst="textNoShape">
              <a:avLst/>
            </a:prstTxWarp>
            <a:spAutoFit/>
          </a:bodyPr>
          <a:lstStyle/>
          <a:p>
            <a:pPr algn="l"/>
            <a:r>
              <a:rPr lang="en-US" sz="1400" dirty="0">
                <a:latin typeface="+mn-lt"/>
              </a:rPr>
              <a:t>The U.S. island of Guam is maintaining a high state of alert after the Guam</a:t>
            </a:r>
            <a:r>
              <a:rPr lang="en-US" sz="1400" b="1" dirty="0">
                <a:latin typeface="+mn-lt"/>
              </a:rPr>
              <a:t> </a:t>
            </a:r>
            <a:r>
              <a:rPr lang="en-US" sz="1400" dirty="0">
                <a:latin typeface="+mn-lt"/>
              </a:rPr>
              <a:t>airport and its offices both received an e-mail from someone calling himself the Saudi Arabian Osama bin Laden and threatening a biological/chemical attack against public places such as the </a:t>
            </a:r>
            <a:r>
              <a:rPr lang="en-US" sz="1400" dirty="0" smtClean="0">
                <a:latin typeface="+mn-lt"/>
              </a:rPr>
              <a:t>airport. </a:t>
            </a:r>
            <a:endParaRPr lang="en-US" sz="1400" dirty="0">
              <a:latin typeface="+mn-lt"/>
            </a:endParaRPr>
          </a:p>
        </p:txBody>
      </p:sp>
      <p:sp>
        <p:nvSpPr>
          <p:cNvPr id="6" name="AutoShape 5"/>
          <p:cNvSpPr>
            <a:spLocks noChangeArrowheads="1"/>
          </p:cNvSpPr>
          <p:nvPr/>
        </p:nvSpPr>
        <p:spPr bwMode="auto">
          <a:xfrm>
            <a:off x="4489690" y="2349195"/>
            <a:ext cx="333211" cy="292100"/>
          </a:xfrm>
          <a:prstGeom prst="rightArrow">
            <a:avLst>
              <a:gd name="adj1" fmla="val 50000"/>
              <a:gd name="adj2" fmla="val 48913"/>
            </a:avLst>
          </a:prstGeom>
          <a:solidFill>
            <a:schemeClr val="tx1"/>
          </a:solidFill>
          <a:ln w="9525">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8" name="Content Placeholder 2"/>
          <p:cNvSpPr>
            <a:spLocks noGrp="1"/>
          </p:cNvSpPr>
          <p:nvPr>
            <p:ph idx="1"/>
          </p:nvPr>
        </p:nvSpPr>
        <p:spPr>
          <a:xfrm>
            <a:off x="769378" y="3949650"/>
            <a:ext cx="7917422" cy="1883652"/>
          </a:xfrm>
        </p:spPr>
        <p:txBody>
          <a:bodyPr/>
          <a:lstStyle/>
          <a:p>
            <a:pPr marL="233363" indent="-233363"/>
            <a:r>
              <a:rPr lang="en-US" sz="2400" dirty="0" smtClean="0"/>
              <a:t>The classic acid test for natural language processing.</a:t>
            </a:r>
          </a:p>
          <a:p>
            <a:pPr marL="233363" indent="-233363"/>
            <a:r>
              <a:rPr lang="en-US" sz="2400" dirty="0" smtClean="0"/>
              <a:t>Requires capabilities in both interpretation and generation.</a:t>
            </a:r>
          </a:p>
          <a:p>
            <a:pPr marL="233363" indent="-233363"/>
            <a:r>
              <a:rPr lang="en-US" sz="2400" dirty="0" smtClean="0"/>
              <a:t>About $10 billion spent annually on human translation.</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solution</a:t>
            </a:r>
            <a:endParaRPr lang="en-US" dirty="0"/>
          </a:p>
        </p:txBody>
      </p:sp>
      <p:sp>
        <p:nvSpPr>
          <p:cNvPr id="4" name="Line 6"/>
          <p:cNvSpPr>
            <a:spLocks noChangeShapeType="1"/>
          </p:cNvSpPr>
          <p:nvPr/>
        </p:nvSpPr>
        <p:spPr bwMode="auto">
          <a:xfrm flipV="1">
            <a:off x="3276600" y="2743200"/>
            <a:ext cx="1600200" cy="762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5" name="Rectangle 7"/>
          <p:cNvSpPr>
            <a:spLocks noChangeArrowheads="1"/>
          </p:cNvSpPr>
          <p:nvPr/>
        </p:nvSpPr>
        <p:spPr bwMode="auto">
          <a:xfrm>
            <a:off x="1136600" y="3200400"/>
            <a:ext cx="2057400" cy="519113"/>
          </a:xfrm>
          <a:prstGeom prst="rect">
            <a:avLst/>
          </a:prstGeom>
          <a:noFill/>
          <a:ln w="9525">
            <a:noFill/>
            <a:miter lim="800000"/>
            <a:headEnd/>
            <a:tailEnd/>
          </a:ln>
        </p:spPr>
        <p:txBody>
          <a:bodyPr wrap="square">
            <a:prstTxWarp prst="textNoShape">
              <a:avLst/>
            </a:prstTxWarp>
            <a:spAutoFit/>
          </a:bodyPr>
          <a:lstStyle/>
          <a:p>
            <a:pPr algn="r" eaLnBrk="0" hangingPunct="0"/>
            <a:r>
              <a:rPr lang="en-GB" sz="2800" dirty="0">
                <a:solidFill>
                  <a:schemeClr val="tx2"/>
                </a:solidFill>
                <a:latin typeface="+mn-lt"/>
              </a:rPr>
              <a:t>Hieroglyphs</a:t>
            </a:r>
          </a:p>
        </p:txBody>
      </p:sp>
      <p:sp>
        <p:nvSpPr>
          <p:cNvPr id="6" name="Rectangle 3"/>
          <p:cNvSpPr txBox="1">
            <a:spLocks noChangeArrowheads="1"/>
          </p:cNvSpPr>
          <p:nvPr/>
        </p:nvSpPr>
        <p:spPr bwMode="auto">
          <a:xfrm>
            <a:off x="457200" y="1600201"/>
            <a:ext cx="5304101" cy="681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GB" sz="2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Parallel Texts: The </a:t>
            </a:r>
            <a:r>
              <a:rPr kumimoji="0" lang="en-GB" sz="2800" b="0" i="0" u="none" strike="noStrike" kern="0" cap="none" spc="0" normalizeH="0" baseline="0" noProof="0" dirty="0" smtClean="0">
                <a:ln>
                  <a:noFill/>
                </a:ln>
                <a:solidFill>
                  <a:schemeClr val="tx1"/>
                </a:solidFill>
                <a:effectLst/>
                <a:uLnTx/>
                <a:uFillTx/>
                <a:latin typeface="+mn-lt"/>
                <a:ea typeface="ＭＳ Ｐゴシック" pitchFamily="-65" charset="-128"/>
              </a:rPr>
              <a:t>Rosetta Stone</a:t>
            </a:r>
            <a:endParaRPr kumimoji="0" lang="en-GB" sz="2800" b="0" i="0" u="none" strike="noStrike" kern="0" cap="none" spc="0" normalizeH="0" baseline="0" noProof="0" dirty="0">
              <a:ln>
                <a:noFill/>
              </a:ln>
              <a:solidFill>
                <a:schemeClr val="tx1"/>
              </a:solidFill>
              <a:effectLst/>
              <a:uLnTx/>
              <a:uFillTx/>
              <a:latin typeface="+mn-lt"/>
              <a:ea typeface="ＭＳ Ｐゴシック" pitchFamily="-65" charset="-128"/>
            </a:endParaRPr>
          </a:p>
        </p:txBody>
      </p:sp>
      <p:graphicFrame>
        <p:nvGraphicFramePr>
          <p:cNvPr id="7" name="Object 2"/>
          <p:cNvGraphicFramePr>
            <a:graphicFrameLocks noChangeAspect="1"/>
          </p:cNvGraphicFramePr>
          <p:nvPr/>
        </p:nvGraphicFramePr>
        <p:xfrm>
          <a:off x="4876800" y="1143000"/>
          <a:ext cx="3795713" cy="5181600"/>
        </p:xfrm>
        <a:graphic>
          <a:graphicData uri="http://schemas.openxmlformats.org/presentationml/2006/ole">
            <p:oleObj spid="_x0000_s48130" name="Imagem de mapa de bits" r:id="rId4" imgW="5714286" imgH="7800000" progId="">
              <p:embed/>
            </p:oleObj>
          </a:graphicData>
        </a:graphic>
      </p:graphicFrame>
      <p:sp>
        <p:nvSpPr>
          <p:cNvPr id="8" name="Line 9"/>
          <p:cNvSpPr>
            <a:spLocks noChangeShapeType="1"/>
          </p:cNvSpPr>
          <p:nvPr/>
        </p:nvSpPr>
        <p:spPr bwMode="auto">
          <a:xfrm>
            <a:off x="3276600" y="4114800"/>
            <a:ext cx="160020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9" name="Rectangle 10"/>
          <p:cNvSpPr>
            <a:spLocks noChangeArrowheads="1"/>
          </p:cNvSpPr>
          <p:nvPr/>
        </p:nvSpPr>
        <p:spPr bwMode="auto">
          <a:xfrm>
            <a:off x="1136600" y="3810000"/>
            <a:ext cx="2057400" cy="519113"/>
          </a:xfrm>
          <a:prstGeom prst="rect">
            <a:avLst/>
          </a:prstGeom>
          <a:noFill/>
          <a:ln w="9525">
            <a:noFill/>
            <a:miter lim="800000"/>
            <a:headEnd/>
            <a:tailEnd/>
          </a:ln>
        </p:spPr>
        <p:txBody>
          <a:bodyPr wrap="square">
            <a:prstTxWarp prst="textNoShape">
              <a:avLst/>
            </a:prstTxWarp>
            <a:spAutoFit/>
          </a:bodyPr>
          <a:lstStyle/>
          <a:p>
            <a:pPr algn="r" eaLnBrk="0" hangingPunct="0"/>
            <a:r>
              <a:rPr lang="en-GB" sz="2800" dirty="0">
                <a:solidFill>
                  <a:schemeClr val="tx2"/>
                </a:solidFill>
                <a:latin typeface="+mn-lt"/>
              </a:rPr>
              <a:t>Demotic</a:t>
            </a:r>
          </a:p>
        </p:txBody>
      </p:sp>
      <p:sp>
        <p:nvSpPr>
          <p:cNvPr id="10" name="Rectangle 12"/>
          <p:cNvSpPr>
            <a:spLocks noChangeArrowheads="1"/>
          </p:cNvSpPr>
          <p:nvPr/>
        </p:nvSpPr>
        <p:spPr bwMode="auto">
          <a:xfrm>
            <a:off x="1136600" y="4419600"/>
            <a:ext cx="2057400" cy="519113"/>
          </a:xfrm>
          <a:prstGeom prst="rect">
            <a:avLst/>
          </a:prstGeom>
          <a:noFill/>
          <a:ln w="9525">
            <a:noFill/>
            <a:miter lim="800000"/>
            <a:headEnd/>
            <a:tailEnd/>
          </a:ln>
        </p:spPr>
        <p:txBody>
          <a:bodyPr wrap="square">
            <a:prstTxWarp prst="textNoShape">
              <a:avLst/>
            </a:prstTxWarp>
            <a:spAutoFit/>
          </a:bodyPr>
          <a:lstStyle/>
          <a:p>
            <a:pPr algn="r" eaLnBrk="0" hangingPunct="0"/>
            <a:r>
              <a:rPr lang="en-GB" sz="2800">
                <a:solidFill>
                  <a:schemeClr val="tx2"/>
                </a:solidFill>
                <a:latin typeface="+mn-lt"/>
              </a:rPr>
              <a:t>Greek</a:t>
            </a:r>
          </a:p>
        </p:txBody>
      </p:sp>
      <p:sp>
        <p:nvSpPr>
          <p:cNvPr id="11" name="Line 13"/>
          <p:cNvSpPr>
            <a:spLocks noChangeShapeType="1"/>
          </p:cNvSpPr>
          <p:nvPr/>
        </p:nvSpPr>
        <p:spPr bwMode="auto">
          <a:xfrm>
            <a:off x="3276600" y="4724400"/>
            <a:ext cx="1600200" cy="762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solution</a:t>
            </a:r>
            <a:endParaRPr lang="en-US" dirty="0"/>
          </a:p>
        </p:txBody>
      </p:sp>
      <p:sp>
        <p:nvSpPr>
          <p:cNvPr id="6" name="Text Box 5"/>
          <p:cNvSpPr txBox="1">
            <a:spLocks noChangeArrowheads="1"/>
          </p:cNvSpPr>
          <p:nvPr/>
        </p:nvSpPr>
        <p:spPr bwMode="auto">
          <a:xfrm>
            <a:off x="5791200" y="1758992"/>
            <a:ext cx="2247015" cy="1569660"/>
          </a:xfrm>
          <a:prstGeom prst="rect">
            <a:avLst/>
          </a:prstGeom>
          <a:noFill/>
          <a:ln w="9525">
            <a:noFill/>
            <a:miter lim="800000"/>
            <a:headEnd/>
            <a:tailEnd/>
          </a:ln>
        </p:spPr>
        <p:txBody>
          <a:bodyPr wrap="square">
            <a:prstTxWarp prst="textNoShape">
              <a:avLst/>
            </a:prstTxWarp>
            <a:spAutoFit/>
          </a:bodyPr>
          <a:lstStyle/>
          <a:p>
            <a:pPr algn="l"/>
            <a:r>
              <a:rPr lang="en-US" sz="1600" dirty="0">
                <a:latin typeface="+mn-lt"/>
              </a:rPr>
              <a:t>Hmm, every time one sees</a:t>
            </a:r>
            <a:r>
              <a:rPr lang="en-US" sz="1600" dirty="0" smtClean="0">
                <a:latin typeface="+mn-lt"/>
              </a:rPr>
              <a:t> “</a:t>
            </a:r>
            <a:r>
              <a:rPr lang="en-US" sz="1600" dirty="0" err="1">
                <a:latin typeface="+mn-lt"/>
              </a:rPr>
              <a:t>banco</a:t>
            </a:r>
            <a:r>
              <a:rPr lang="en-US" sz="1600" dirty="0">
                <a:latin typeface="+mn-lt"/>
              </a:rPr>
              <a:t>”, translation is</a:t>
            </a:r>
            <a:r>
              <a:rPr lang="en-US" sz="1600" dirty="0" smtClean="0">
                <a:latin typeface="+mn-lt"/>
              </a:rPr>
              <a:t> “</a:t>
            </a:r>
            <a:r>
              <a:rPr lang="en-US" sz="1600" dirty="0">
                <a:latin typeface="+mn-lt"/>
              </a:rPr>
              <a:t>bank” or “bench” …  </a:t>
            </a:r>
          </a:p>
          <a:p>
            <a:pPr algn="l"/>
            <a:r>
              <a:rPr lang="en-US" sz="1600" dirty="0">
                <a:latin typeface="+mn-lt"/>
              </a:rPr>
              <a:t>If it’s “</a:t>
            </a:r>
            <a:r>
              <a:rPr lang="en-US" sz="1600" dirty="0" err="1">
                <a:latin typeface="+mn-lt"/>
              </a:rPr>
              <a:t>banco</a:t>
            </a:r>
            <a:r>
              <a:rPr lang="en-US" sz="1600" dirty="0">
                <a:latin typeface="+mn-lt"/>
              </a:rPr>
              <a:t> de…”, it</a:t>
            </a:r>
          </a:p>
          <a:p>
            <a:pPr algn="l"/>
            <a:r>
              <a:rPr lang="en-US" sz="1600" dirty="0">
                <a:latin typeface="+mn-lt"/>
              </a:rPr>
              <a:t>always becomes “bank”, </a:t>
            </a:r>
          </a:p>
          <a:p>
            <a:pPr algn="l"/>
            <a:r>
              <a:rPr lang="en-US" sz="1600" dirty="0">
                <a:latin typeface="+mn-lt"/>
              </a:rPr>
              <a:t>never “bench”…</a:t>
            </a:r>
          </a:p>
        </p:txBody>
      </p:sp>
      <p:sp>
        <p:nvSpPr>
          <p:cNvPr id="7" name="AutoShape 6"/>
          <p:cNvSpPr>
            <a:spLocks noChangeArrowheads="1"/>
          </p:cNvSpPr>
          <p:nvPr/>
        </p:nvSpPr>
        <p:spPr bwMode="auto">
          <a:xfrm>
            <a:off x="5181600" y="1219200"/>
            <a:ext cx="3581400" cy="2819400"/>
          </a:xfrm>
          <a:prstGeom prst="cloudCallout">
            <a:avLst>
              <a:gd name="adj1" fmla="val 37986"/>
              <a:gd name="adj2" fmla="val 69653"/>
            </a:avLst>
          </a:prstGeom>
          <a:noFill/>
          <a:ln w="38100">
            <a:solidFill>
              <a:schemeClr val="tx1"/>
            </a:solidFill>
            <a:round/>
            <a:headEnd/>
            <a:tailEnd/>
          </a:ln>
        </p:spPr>
        <p:txBody>
          <a:bodyPr>
            <a:prstTxWarp prst="textNoShape">
              <a:avLst/>
            </a:prstTxWarp>
          </a:bodyPr>
          <a:lstStyle/>
          <a:p>
            <a:endParaRPr lang="en-US"/>
          </a:p>
        </p:txBody>
      </p:sp>
      <p:sp>
        <p:nvSpPr>
          <p:cNvPr id="8" name="AutoShape 7"/>
          <p:cNvSpPr>
            <a:spLocks noChangeArrowheads="1"/>
          </p:cNvSpPr>
          <p:nvPr/>
        </p:nvSpPr>
        <p:spPr bwMode="auto">
          <a:xfrm>
            <a:off x="4495800" y="3886200"/>
            <a:ext cx="533400" cy="533400"/>
          </a:xfrm>
          <a:prstGeom prst="verticalScroll">
            <a:avLst>
              <a:gd name="adj" fmla="val 12500"/>
            </a:avLst>
          </a:prstGeom>
          <a:noFill/>
          <a:ln w="9525">
            <a:solidFill>
              <a:schemeClr val="tx1"/>
            </a:solidFill>
            <a:round/>
            <a:headEnd/>
            <a:tailEnd/>
          </a:ln>
        </p:spPr>
        <p:txBody>
          <a:bodyPr wrap="none" anchor="ctr">
            <a:prstTxWarp prst="textNoShape">
              <a:avLst/>
            </a:prstTxWarp>
          </a:bodyPr>
          <a:lstStyle/>
          <a:p>
            <a:endParaRPr lang="en-US"/>
          </a:p>
        </p:txBody>
      </p:sp>
      <p:sp>
        <p:nvSpPr>
          <p:cNvPr id="9" name="AutoShape 8"/>
          <p:cNvSpPr>
            <a:spLocks noChangeArrowheads="1"/>
          </p:cNvSpPr>
          <p:nvPr/>
        </p:nvSpPr>
        <p:spPr bwMode="auto">
          <a:xfrm>
            <a:off x="5029200" y="3886200"/>
            <a:ext cx="533400" cy="533400"/>
          </a:xfrm>
          <a:prstGeom prst="verticalScroll">
            <a:avLst>
              <a:gd name="adj" fmla="val 12500"/>
            </a:avLst>
          </a:prstGeom>
          <a:noFill/>
          <a:ln w="9525">
            <a:solidFill>
              <a:schemeClr val="tx1"/>
            </a:solidFill>
            <a:round/>
            <a:headEnd/>
            <a:tailEnd/>
          </a:ln>
        </p:spPr>
        <p:txBody>
          <a:bodyPr wrap="none" anchor="ctr">
            <a:prstTxWarp prst="textNoShape">
              <a:avLst/>
            </a:prstTxWarp>
          </a:bodyPr>
          <a:lstStyle/>
          <a:p>
            <a:endParaRPr lang="en-US"/>
          </a:p>
        </p:txBody>
      </p:sp>
      <p:sp>
        <p:nvSpPr>
          <p:cNvPr id="10" name="AutoShape 9"/>
          <p:cNvSpPr>
            <a:spLocks noChangeArrowheads="1"/>
          </p:cNvSpPr>
          <p:nvPr/>
        </p:nvSpPr>
        <p:spPr bwMode="auto">
          <a:xfrm>
            <a:off x="4495800" y="4572000"/>
            <a:ext cx="533400" cy="533400"/>
          </a:xfrm>
          <a:prstGeom prst="verticalScroll">
            <a:avLst>
              <a:gd name="adj" fmla="val 12500"/>
            </a:avLst>
          </a:prstGeom>
          <a:noFill/>
          <a:ln w="9525">
            <a:solidFill>
              <a:schemeClr val="tx1"/>
            </a:solidFill>
            <a:round/>
            <a:headEnd/>
            <a:tailEnd/>
          </a:ln>
        </p:spPr>
        <p:txBody>
          <a:bodyPr wrap="none" anchor="ctr">
            <a:prstTxWarp prst="textNoShape">
              <a:avLst/>
            </a:prstTxWarp>
          </a:bodyPr>
          <a:lstStyle/>
          <a:p>
            <a:endParaRPr lang="en-US"/>
          </a:p>
        </p:txBody>
      </p:sp>
      <p:sp>
        <p:nvSpPr>
          <p:cNvPr id="11" name="AutoShape 10"/>
          <p:cNvSpPr>
            <a:spLocks noChangeArrowheads="1"/>
          </p:cNvSpPr>
          <p:nvPr/>
        </p:nvSpPr>
        <p:spPr bwMode="auto">
          <a:xfrm>
            <a:off x="5029200" y="4572000"/>
            <a:ext cx="533400" cy="533400"/>
          </a:xfrm>
          <a:prstGeom prst="verticalScroll">
            <a:avLst>
              <a:gd name="adj" fmla="val 12500"/>
            </a:avLst>
          </a:prstGeom>
          <a:noFill/>
          <a:ln w="9525">
            <a:solidFill>
              <a:schemeClr val="tx1"/>
            </a:solidFill>
            <a:round/>
            <a:headEnd/>
            <a:tailEnd/>
          </a:ln>
        </p:spPr>
        <p:txBody>
          <a:bodyPr wrap="none" anchor="ctr">
            <a:prstTxWarp prst="textNoShape">
              <a:avLst/>
            </a:prstTxWarp>
          </a:bodyPr>
          <a:lstStyle/>
          <a:p>
            <a:endParaRPr lang="en-US"/>
          </a:p>
        </p:txBody>
      </p:sp>
      <p:sp>
        <p:nvSpPr>
          <p:cNvPr id="12" name="AutoShape 11"/>
          <p:cNvSpPr>
            <a:spLocks noChangeArrowheads="1"/>
          </p:cNvSpPr>
          <p:nvPr/>
        </p:nvSpPr>
        <p:spPr bwMode="auto">
          <a:xfrm>
            <a:off x="4495800" y="5257800"/>
            <a:ext cx="533400" cy="533400"/>
          </a:xfrm>
          <a:prstGeom prst="verticalScroll">
            <a:avLst>
              <a:gd name="adj" fmla="val 12500"/>
            </a:avLst>
          </a:prstGeom>
          <a:noFill/>
          <a:ln w="9525">
            <a:solidFill>
              <a:schemeClr val="tx1"/>
            </a:solidFill>
            <a:round/>
            <a:headEnd/>
            <a:tailEnd/>
          </a:ln>
        </p:spPr>
        <p:txBody>
          <a:bodyPr wrap="none" anchor="ctr">
            <a:prstTxWarp prst="textNoShape">
              <a:avLst/>
            </a:prstTxWarp>
          </a:bodyPr>
          <a:lstStyle/>
          <a:p>
            <a:endParaRPr lang="en-US"/>
          </a:p>
        </p:txBody>
      </p:sp>
      <p:sp>
        <p:nvSpPr>
          <p:cNvPr id="13" name="AutoShape 12"/>
          <p:cNvSpPr>
            <a:spLocks noChangeArrowheads="1"/>
          </p:cNvSpPr>
          <p:nvPr/>
        </p:nvSpPr>
        <p:spPr bwMode="auto">
          <a:xfrm>
            <a:off x="5029200" y="5257800"/>
            <a:ext cx="533400" cy="533400"/>
          </a:xfrm>
          <a:prstGeom prst="verticalScroll">
            <a:avLst>
              <a:gd name="adj" fmla="val 12500"/>
            </a:avLst>
          </a:prstGeom>
          <a:noFill/>
          <a:ln w="9525">
            <a:solidFill>
              <a:schemeClr val="tx1"/>
            </a:solidFill>
            <a:round/>
            <a:headEnd/>
            <a:tailEnd/>
          </a:ln>
        </p:spPr>
        <p:txBody>
          <a:bodyPr wrap="none" anchor="ctr">
            <a:prstTxWarp prst="textNoShape">
              <a:avLst/>
            </a:prstTxWarp>
          </a:bodyPr>
          <a:lstStyle/>
          <a:p>
            <a:endParaRPr lang="en-US"/>
          </a:p>
        </p:txBody>
      </p:sp>
      <p:sp>
        <p:nvSpPr>
          <p:cNvPr id="14" name="laptop"/>
          <p:cNvSpPr>
            <a:spLocks noEditPoints="1" noChangeArrowheads="1"/>
          </p:cNvSpPr>
          <p:nvPr/>
        </p:nvSpPr>
        <p:spPr bwMode="auto">
          <a:xfrm>
            <a:off x="7620000" y="4876800"/>
            <a:ext cx="1223963" cy="92075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prstTxWarp prst="textNoShape">
              <a:avLst/>
            </a:prstTxWarp>
          </a:bodyPr>
          <a:lstStyle/>
          <a:p>
            <a:endParaRPr lang="en-US"/>
          </a:p>
        </p:txBody>
      </p:sp>
      <p:sp>
        <p:nvSpPr>
          <p:cNvPr id="15" name="Line 14"/>
          <p:cNvSpPr>
            <a:spLocks noChangeShapeType="1"/>
          </p:cNvSpPr>
          <p:nvPr/>
        </p:nvSpPr>
        <p:spPr bwMode="auto">
          <a:xfrm>
            <a:off x="5791200" y="5105400"/>
            <a:ext cx="1524000" cy="0"/>
          </a:xfrm>
          <a:prstGeom prst="line">
            <a:avLst/>
          </a:prstGeom>
          <a:noFill/>
          <a:ln w="76200">
            <a:solidFill>
              <a:schemeClr val="tx1"/>
            </a:solidFill>
            <a:round/>
            <a:headEnd/>
            <a:tailEnd type="triangle" w="med" len="med"/>
          </a:ln>
        </p:spPr>
        <p:txBody>
          <a:bodyPr>
            <a:prstTxWarp prst="textNoShape">
              <a:avLst/>
            </a:prstTxWarp>
          </a:bodyPr>
          <a:lstStyle/>
          <a:p>
            <a:endParaRPr lang="en-US"/>
          </a:p>
        </p:txBody>
      </p:sp>
      <p:sp>
        <p:nvSpPr>
          <p:cNvPr id="16" name="TextBox 15"/>
          <p:cNvSpPr txBox="1"/>
          <p:nvPr/>
        </p:nvSpPr>
        <p:spPr>
          <a:xfrm>
            <a:off x="7663659" y="6607991"/>
            <a:ext cx="1496185" cy="246221"/>
          </a:xfrm>
          <a:prstGeom prst="rect">
            <a:avLst/>
          </a:prstGeom>
          <a:noFill/>
        </p:spPr>
        <p:txBody>
          <a:bodyPr wrap="none" rtlCol="0">
            <a:spAutoFit/>
          </a:bodyPr>
          <a:lstStyle/>
          <a:p>
            <a:pPr algn="r"/>
            <a:r>
              <a:rPr lang="en-US" sz="1000" dirty="0" smtClean="0"/>
              <a:t>slide from Kevin Knight</a:t>
            </a:r>
            <a:endParaRPr lang="en-US" sz="1000" dirty="0"/>
          </a:p>
        </p:txBody>
      </p:sp>
      <p:sp>
        <p:nvSpPr>
          <p:cNvPr id="17" name="Rectangle 3"/>
          <p:cNvSpPr txBox="1">
            <a:spLocks noChangeArrowheads="1"/>
          </p:cNvSpPr>
          <p:nvPr/>
        </p:nvSpPr>
        <p:spPr bwMode="auto">
          <a:xfrm>
            <a:off x="457201" y="1600201"/>
            <a:ext cx="3910238" cy="4197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GB" sz="2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Parallel Texts:</a:t>
            </a:r>
          </a:p>
          <a:p>
            <a:pPr marL="742950" lvl="1" indent="-285750" defTabSz="914400">
              <a:spcBef>
                <a:spcPct val="20000"/>
              </a:spcBef>
              <a:buFontTx/>
              <a:buChar char="–"/>
              <a:defRPr/>
            </a:pPr>
            <a:r>
              <a:rPr lang="en-GB" sz="2000" kern="0" dirty="0" smtClean="0">
                <a:latin typeface="+mn-lt"/>
                <a:ea typeface="ＭＳ Ｐゴシック" pitchFamily="-65" charset="-128"/>
              </a:rPr>
              <a:t>Hong Kong Legislation</a:t>
            </a:r>
          </a:p>
          <a:p>
            <a:pPr marL="742950" lvl="1" indent="-285750" defTabSz="914400">
              <a:spcBef>
                <a:spcPct val="20000"/>
              </a:spcBef>
              <a:buFontTx/>
              <a:buChar char="–"/>
              <a:defRPr/>
            </a:pPr>
            <a:r>
              <a:rPr lang="en-GB" sz="2000" kern="0" dirty="0" smtClean="0">
                <a:latin typeface="+mn-lt"/>
                <a:ea typeface="ＭＳ Ｐゴシック" pitchFamily="-65" charset="-128"/>
              </a:rPr>
              <a:t>Macao Legislation</a:t>
            </a:r>
          </a:p>
          <a:p>
            <a:pPr marL="742950" lvl="1" indent="-285750" defTabSz="914400">
              <a:spcBef>
                <a:spcPct val="20000"/>
              </a:spcBef>
              <a:buFontTx/>
              <a:buChar char="–"/>
              <a:defRPr/>
            </a:pPr>
            <a:r>
              <a:rPr lang="en-GB" sz="2000" kern="0" dirty="0" smtClean="0">
                <a:latin typeface="+mn-lt"/>
                <a:ea typeface="ＭＳ Ｐゴシック" pitchFamily="-65" charset="-128"/>
              </a:rPr>
              <a:t>Canadian Parliament </a:t>
            </a:r>
            <a:r>
              <a:rPr lang="en-GB" sz="2000" kern="0" dirty="0" err="1" smtClean="0">
                <a:latin typeface="+mn-lt"/>
                <a:ea typeface="ＭＳ Ｐゴシック" pitchFamily="-65" charset="-128"/>
              </a:rPr>
              <a:t>Hansards</a:t>
            </a:r>
            <a:endParaRPr lang="en-GB" sz="2000" kern="0" dirty="0" smtClean="0">
              <a:latin typeface="+mn-lt"/>
              <a:ea typeface="ＭＳ Ｐゴシック" pitchFamily="-65" charset="-128"/>
            </a:endParaRPr>
          </a:p>
          <a:p>
            <a:pPr marL="742950" lvl="1" indent="-285750" defTabSz="914400">
              <a:spcBef>
                <a:spcPct val="20000"/>
              </a:spcBef>
              <a:buFontTx/>
              <a:buChar char="–"/>
              <a:defRPr/>
            </a:pPr>
            <a:r>
              <a:rPr lang="en-GB" sz="2000" kern="0" dirty="0" smtClean="0">
                <a:latin typeface="+mn-lt"/>
                <a:ea typeface="ＭＳ Ｐゴシック" pitchFamily="-65" charset="-128"/>
              </a:rPr>
              <a:t>United Nations Reports</a:t>
            </a:r>
          </a:p>
          <a:p>
            <a:pPr marL="742950" lvl="1" indent="-285750" defTabSz="914400">
              <a:spcBef>
                <a:spcPct val="20000"/>
              </a:spcBef>
              <a:buFontTx/>
              <a:buChar char="–"/>
              <a:defRPr/>
            </a:pPr>
            <a:r>
              <a:rPr lang="en-GB" sz="2000" kern="0" dirty="0" smtClean="0">
                <a:latin typeface="+mn-lt"/>
                <a:ea typeface="ＭＳ Ｐゴシック" pitchFamily="-65" charset="-128"/>
              </a:rPr>
              <a:t>European Parliament</a:t>
            </a:r>
          </a:p>
          <a:p>
            <a:pPr marL="742950" lvl="1" indent="-285750" defTabSz="914400">
              <a:spcBef>
                <a:spcPct val="20000"/>
              </a:spcBef>
              <a:buFontTx/>
              <a:buChar char="–"/>
              <a:defRPr/>
            </a:pPr>
            <a:r>
              <a:rPr lang="en-GB" sz="2000" kern="0" dirty="0" smtClean="0">
                <a:latin typeface="+mn-lt"/>
                <a:ea typeface="ＭＳ Ｐゴシック" pitchFamily="-65" charset="-128"/>
              </a:rPr>
              <a:t>Instruction Manuals</a:t>
            </a:r>
          </a:p>
          <a:p>
            <a:pPr marL="742950" lvl="1" indent="-285750" defTabSz="914400">
              <a:spcBef>
                <a:spcPct val="20000"/>
              </a:spcBef>
              <a:buFontTx/>
              <a:buChar char="–"/>
              <a:defRPr/>
            </a:pPr>
            <a:r>
              <a:rPr lang="en-GB" sz="2000" kern="0" dirty="0" smtClean="0">
                <a:latin typeface="+mn-lt"/>
                <a:ea typeface="ＭＳ Ｐゴシック" pitchFamily="-65" charset="-128"/>
              </a:rPr>
              <a:t>Multinational company websites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Sindarin</a:t>
            </a:r>
            <a:r>
              <a:rPr lang="en-US" dirty="0" smtClean="0"/>
              <a:t>-English</a:t>
            </a:r>
            <a:endParaRPr lang="en-US" dirty="0"/>
          </a:p>
        </p:txBody>
      </p:sp>
      <p:sp>
        <p:nvSpPr>
          <p:cNvPr id="4" name="Rectangle 3"/>
          <p:cNvSpPr txBox="1">
            <a:spLocks noChangeArrowheads="1"/>
          </p:cNvSpPr>
          <p:nvPr/>
        </p:nvSpPr>
        <p:spPr bwMode="auto">
          <a:xfrm>
            <a:off x="650468" y="1684589"/>
            <a:ext cx="4340631" cy="40605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I </a:t>
            </a:r>
            <a:r>
              <a:rPr kumimoji="0" lang="en-US" sz="2400" b="0"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amar</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400" b="0"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prestar</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400" b="0"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aen</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400" b="0" i="1" u="none" strike="noStrike" kern="0" cap="none" spc="0" normalizeH="0" baseline="0" noProof="0" dirty="0" smtClean="0">
                <a:ln>
                  <a:noFill/>
                </a:ln>
                <a:solidFill>
                  <a:srgbClr val="3333CC"/>
                </a:solidFill>
                <a:effectLst/>
                <a:uLnTx/>
                <a:uFillTx/>
                <a:latin typeface="+mn-lt"/>
                <a:ea typeface="ＭＳ Ｐゴシック" pitchFamily="-65" charset="-128"/>
                <a:cs typeface="ＭＳ Ｐゴシック" pitchFamily="-65" charset="-128"/>
              </a:rPr>
              <a:t>The world is changed.</a:t>
            </a:r>
            <a:r>
              <a:rPr kumimoji="0" lang="en-US" sz="2400" b="0" i="0" u="none" strike="noStrike" kern="0" cap="none" spc="0" normalizeH="0" baseline="0" noProof="0" dirty="0" smtClean="0">
                <a:ln>
                  <a:noFill/>
                </a:ln>
                <a:solidFill>
                  <a:srgbClr val="3333CC"/>
                </a:solidFill>
                <a:effectLst/>
                <a:uLnTx/>
                <a:uFillTx/>
                <a:latin typeface="+mn-lt"/>
                <a:ea typeface="ＭＳ Ｐゴシック" pitchFamily="-65" charset="-128"/>
                <a:cs typeface="ＭＳ Ｐゴシック" pitchFamily="-65" charset="-128"/>
              </a:rPr>
              <a:t> </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Han </a:t>
            </a:r>
            <a:r>
              <a:rPr kumimoji="0" lang="en-US" sz="2400" b="0"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mathon</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ne </a:t>
            </a:r>
            <a:r>
              <a:rPr kumimoji="0" lang="en-US" sz="2400" b="0"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nen</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400" b="0" i="1" u="none" strike="noStrike" kern="0" cap="none" spc="0" normalizeH="0" baseline="0" noProof="0" dirty="0" smtClean="0">
                <a:ln>
                  <a:noFill/>
                </a:ln>
                <a:solidFill>
                  <a:srgbClr val="3333CC"/>
                </a:solidFill>
                <a:effectLst/>
                <a:uLnTx/>
                <a:uFillTx/>
                <a:latin typeface="+mn-lt"/>
                <a:ea typeface="ＭＳ Ｐゴシック" pitchFamily="-65" charset="-128"/>
                <a:cs typeface="ＭＳ Ｐゴシック" pitchFamily="-65" charset="-128"/>
              </a:rPr>
              <a:t>I feel it in the waters. </a:t>
            </a: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Han </a:t>
            </a:r>
            <a:r>
              <a:rPr kumimoji="0" lang="en-US" sz="2400" b="0"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mathon</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ne </a:t>
            </a:r>
            <a:r>
              <a:rPr kumimoji="0" lang="en-US" sz="2400" b="0"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chae</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400" b="0" i="1" u="none" strike="noStrike" kern="0" cap="none" spc="0" normalizeH="0" baseline="0" noProof="0" dirty="0" smtClean="0">
                <a:ln>
                  <a:noFill/>
                </a:ln>
                <a:solidFill>
                  <a:srgbClr val="3333CC"/>
                </a:solidFill>
                <a:effectLst/>
                <a:uLnTx/>
                <a:uFillTx/>
                <a:latin typeface="+mn-lt"/>
                <a:ea typeface="ＭＳ Ｐゴシック" pitchFamily="-65" charset="-128"/>
                <a:cs typeface="ＭＳ Ｐゴシック" pitchFamily="-65" charset="-128"/>
              </a:rPr>
              <a:t>I feel it in the earth. </a:t>
            </a: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A </a:t>
            </a:r>
            <a:r>
              <a:rPr kumimoji="0" lang="en-US" sz="2400" b="0"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han</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400" b="0"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noston</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400" b="0"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ned</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400" b="0" i="0" u="none" strike="noStrike" kern="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wilith</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a:t>
            </a:r>
            <a:r>
              <a:rPr kumimoji="0" lang="en-US" sz="2400" b="0" i="1" u="none" strike="noStrike" kern="0" cap="none" spc="0" normalizeH="0" baseline="0" noProof="0" dirty="0" smtClean="0">
                <a:ln>
                  <a:noFill/>
                </a:ln>
                <a:solidFill>
                  <a:srgbClr val="3333CC"/>
                </a:solidFill>
                <a:effectLst/>
                <a:uLnTx/>
                <a:uFillTx/>
                <a:latin typeface="+mn-lt"/>
                <a:ea typeface="ＭＳ Ｐゴシック" pitchFamily="-65" charset="-128"/>
                <a:cs typeface="ＭＳ Ｐゴシック" pitchFamily="-65" charset="-128"/>
              </a:rPr>
              <a:t> </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400" b="0" i="1" u="none" strike="noStrike" kern="0" cap="none" spc="0" normalizeH="0" baseline="0" noProof="0" dirty="0" smtClean="0">
                <a:ln>
                  <a:noFill/>
                </a:ln>
                <a:solidFill>
                  <a:srgbClr val="3333CC"/>
                </a:solidFill>
                <a:effectLst/>
                <a:uLnTx/>
                <a:uFillTx/>
                <a:latin typeface="+mn-lt"/>
                <a:ea typeface="ＭＳ Ｐゴシック" pitchFamily="-65" charset="-128"/>
                <a:cs typeface="ＭＳ Ｐゴシック" pitchFamily="-65" charset="-128"/>
              </a:rPr>
              <a:t>	I smell it in the air.</a:t>
            </a: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p:txBody>
      </p:sp>
      <p:pic>
        <p:nvPicPr>
          <p:cNvPr id="5" name="Picture 4"/>
          <p:cNvPicPr>
            <a:picLocks noChangeAspect="1"/>
          </p:cNvPicPr>
          <p:nvPr/>
        </p:nvPicPr>
        <p:blipFill>
          <a:blip r:embed="rId2"/>
          <a:srcRect l="5125" r="6233"/>
          <a:stretch>
            <a:fillRect/>
          </a:stretch>
        </p:blipFill>
        <p:spPr>
          <a:xfrm>
            <a:off x="5254797" y="1684589"/>
            <a:ext cx="3250770" cy="4551111"/>
          </a:xfrm>
          <a:prstGeom prst="rect">
            <a:avLst/>
          </a:prstGeom>
        </p:spPr>
      </p:pic>
      <p:sp>
        <p:nvSpPr>
          <p:cNvPr id="6" name="TextBox 5"/>
          <p:cNvSpPr txBox="1"/>
          <p:nvPr/>
        </p:nvSpPr>
        <p:spPr>
          <a:xfrm>
            <a:off x="650468" y="5835590"/>
            <a:ext cx="3924985" cy="400110"/>
          </a:xfrm>
          <a:prstGeom prst="rect">
            <a:avLst/>
          </a:prstGeom>
          <a:noFill/>
        </p:spPr>
        <p:txBody>
          <a:bodyPr wrap="none" rtlCol="0">
            <a:spAutoFit/>
          </a:bodyPr>
          <a:lstStyle/>
          <a:p>
            <a:pPr algn="l"/>
            <a:r>
              <a:rPr lang="en-US" sz="2000" i="1" dirty="0">
                <a:solidFill>
                  <a:srgbClr val="008000"/>
                </a:solidFill>
                <a:latin typeface="+mn-lt"/>
              </a:rPr>
              <a:t>Fellowship of the </a:t>
            </a:r>
            <a:r>
              <a:rPr lang="en-US" sz="2000" i="1" dirty="0" smtClean="0">
                <a:solidFill>
                  <a:srgbClr val="008000"/>
                </a:solidFill>
                <a:latin typeface="+mn-lt"/>
              </a:rPr>
              <a:t>Rings </a:t>
            </a:r>
            <a:r>
              <a:rPr lang="en-US" sz="2000" dirty="0" smtClean="0">
                <a:solidFill>
                  <a:srgbClr val="008000"/>
                </a:solidFill>
                <a:latin typeface="+mn-lt"/>
              </a:rPr>
              <a:t>movie </a:t>
            </a:r>
            <a:r>
              <a:rPr lang="en-US" sz="2000" dirty="0">
                <a:solidFill>
                  <a:srgbClr val="008000"/>
                </a:solidFill>
                <a:latin typeface="+mn-lt"/>
              </a:rPr>
              <a:t>s</a:t>
            </a:r>
            <a:r>
              <a:rPr lang="en-US" sz="2000" dirty="0" smtClean="0">
                <a:solidFill>
                  <a:srgbClr val="008000"/>
                </a:solidFill>
                <a:latin typeface="+mn-lt"/>
              </a:rPr>
              <a:t>cript</a:t>
            </a:r>
            <a:endParaRPr lang="en-US" sz="2000" dirty="0">
              <a:solidFill>
                <a:srgbClr val="008000"/>
              </a:solidFill>
              <a:latin typeface="+mn-lt"/>
            </a:endParaRPr>
          </a:p>
        </p:txBody>
      </p:sp>
      <p:sp>
        <p:nvSpPr>
          <p:cNvPr id="7" name="TextBox 6"/>
          <p:cNvSpPr txBox="1"/>
          <p:nvPr/>
        </p:nvSpPr>
        <p:spPr>
          <a:xfrm>
            <a:off x="7814948" y="6607991"/>
            <a:ext cx="1332191" cy="246221"/>
          </a:xfrm>
          <a:prstGeom prst="rect">
            <a:avLst/>
          </a:prstGeom>
          <a:noFill/>
        </p:spPr>
        <p:txBody>
          <a:bodyPr wrap="none" rtlCol="0">
            <a:spAutoFit/>
          </a:bodyPr>
          <a:lstStyle/>
          <a:p>
            <a:r>
              <a:rPr lang="en-US" sz="1000" dirty="0" smtClean="0"/>
              <a:t>slide from Lori Levin</a:t>
            </a:r>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ea typeface="ＭＳ Ｐゴシック" pitchFamily="26" charset="-128"/>
                <a:cs typeface="ＭＳ Ｐゴシック" pitchFamily="26" charset="-128"/>
              </a:rPr>
              <a:t>Statistical MT</a:t>
            </a:r>
          </a:p>
        </p:txBody>
      </p:sp>
      <p:sp>
        <p:nvSpPr>
          <p:cNvPr id="3" name="TextBox 2"/>
          <p:cNvSpPr txBox="1">
            <a:spLocks noChangeArrowheads="1"/>
          </p:cNvSpPr>
          <p:nvPr/>
        </p:nvSpPr>
        <p:spPr bwMode="auto">
          <a:xfrm>
            <a:off x="1325356" y="2117052"/>
            <a:ext cx="6650829" cy="3785652"/>
          </a:xfrm>
          <a:prstGeom prst="rect">
            <a:avLst/>
          </a:prstGeom>
          <a:noFill/>
          <a:ln w="9525">
            <a:noFill/>
            <a:miter lim="800000"/>
            <a:headEnd/>
            <a:tailEnd/>
          </a:ln>
        </p:spPr>
        <p:txBody>
          <a:bodyPr wrap="none">
            <a:prstTxWarp prst="textNoShape">
              <a:avLst/>
            </a:prstTxWarp>
            <a:spAutoFit/>
          </a:bodyPr>
          <a:lstStyle/>
          <a:p>
            <a:pPr algn="l"/>
            <a:r>
              <a:rPr lang="en-US" sz="2400" dirty="0">
                <a:latin typeface="+mn-lt"/>
              </a:rPr>
              <a:t>Suppose we had a probabilistic model of translation</a:t>
            </a:r>
            <a:br>
              <a:rPr lang="en-US" sz="2400" dirty="0">
                <a:latin typeface="+mn-lt"/>
              </a:rPr>
            </a:br>
            <a:r>
              <a:rPr lang="en-US" sz="2400" dirty="0" err="1">
                <a:latin typeface="+mn-lt"/>
              </a:rPr>
              <a:t>P(</a:t>
            </a:r>
            <a:r>
              <a:rPr lang="en-US" sz="2400" dirty="0" err="1" smtClean="0">
                <a:latin typeface="+mn-lt"/>
              </a:rPr>
              <a:t>e|f</a:t>
            </a:r>
            <a:r>
              <a:rPr lang="en-US" sz="2400" dirty="0">
                <a:latin typeface="+mn-lt"/>
              </a:rPr>
              <a:t>)</a:t>
            </a:r>
          </a:p>
          <a:p>
            <a:pPr algn="l"/>
            <a:endParaRPr lang="en-US" sz="2400" dirty="0" smtClean="0">
              <a:latin typeface="+mn-lt"/>
            </a:endParaRPr>
          </a:p>
          <a:p>
            <a:pPr algn="l"/>
            <a:r>
              <a:rPr lang="en-US" sz="2400" dirty="0" smtClean="0">
                <a:latin typeface="+mn-lt"/>
              </a:rPr>
              <a:t>Example: suppose </a:t>
            </a:r>
            <a:r>
              <a:rPr lang="en-US" sz="2400" dirty="0" err="1">
                <a:latin typeface="+mn-lt"/>
              </a:rPr>
              <a:t>f</a:t>
            </a:r>
            <a:r>
              <a:rPr lang="en-US" sz="2400" dirty="0">
                <a:latin typeface="+mn-lt"/>
              </a:rPr>
              <a:t> is </a:t>
            </a:r>
            <a:r>
              <a:rPr lang="en-US" sz="2400" i="1" dirty="0">
                <a:latin typeface="+mn-lt"/>
              </a:rPr>
              <a:t>de </a:t>
            </a:r>
            <a:r>
              <a:rPr lang="en-US" sz="2400" i="1" dirty="0" err="1" smtClean="0">
                <a:latin typeface="+mn-lt"/>
              </a:rPr>
              <a:t>rien</a:t>
            </a:r>
            <a:endParaRPr lang="en-US" sz="2400" dirty="0" smtClean="0">
              <a:latin typeface="+mn-lt"/>
            </a:endParaRPr>
          </a:p>
          <a:p>
            <a:pPr algn="l"/>
            <a:r>
              <a:rPr lang="en-US" sz="2400" dirty="0" err="1" smtClean="0">
                <a:latin typeface="+mn-lt"/>
              </a:rPr>
              <a:t>P</a:t>
            </a:r>
            <a:r>
              <a:rPr lang="en-US" sz="2400" dirty="0" err="1">
                <a:latin typeface="+mn-lt"/>
              </a:rPr>
              <a:t>(</a:t>
            </a:r>
            <a:r>
              <a:rPr lang="en-US" sz="2400" i="1" dirty="0" err="1">
                <a:latin typeface="+mn-lt"/>
              </a:rPr>
              <a:t>you’re</a:t>
            </a:r>
            <a:r>
              <a:rPr lang="en-US" sz="2400" i="1" dirty="0">
                <a:latin typeface="+mn-lt"/>
              </a:rPr>
              <a:t> </a:t>
            </a:r>
            <a:r>
              <a:rPr lang="en-US" sz="2400" i="1" dirty="0" err="1" smtClean="0">
                <a:latin typeface="+mn-lt"/>
              </a:rPr>
              <a:t>welcome</a:t>
            </a:r>
            <a:r>
              <a:rPr lang="en-US" sz="2400" dirty="0" err="1" smtClean="0">
                <a:latin typeface="+mn-lt"/>
              </a:rPr>
              <a:t>|</a:t>
            </a:r>
            <a:r>
              <a:rPr lang="en-US" sz="2400" i="1" dirty="0" err="1" smtClean="0">
                <a:latin typeface="+mn-lt"/>
              </a:rPr>
              <a:t>de</a:t>
            </a:r>
            <a:r>
              <a:rPr lang="en-US" sz="2400" i="1" dirty="0" smtClean="0">
                <a:latin typeface="+mn-lt"/>
              </a:rPr>
              <a:t> </a:t>
            </a:r>
            <a:r>
              <a:rPr lang="en-US" sz="2400" i="1" dirty="0" err="1">
                <a:latin typeface="+mn-lt"/>
              </a:rPr>
              <a:t>rien</a:t>
            </a:r>
            <a:r>
              <a:rPr lang="en-US" sz="2400" dirty="0">
                <a:latin typeface="+mn-lt"/>
              </a:rPr>
              <a:t>)	= 0.45</a:t>
            </a:r>
          </a:p>
          <a:p>
            <a:pPr algn="l"/>
            <a:r>
              <a:rPr lang="en-US" sz="2400" dirty="0" err="1">
                <a:latin typeface="+mn-lt"/>
              </a:rPr>
              <a:t>P(</a:t>
            </a:r>
            <a:r>
              <a:rPr lang="en-US" sz="2400" i="1" dirty="0" err="1" smtClean="0">
                <a:latin typeface="+mn-lt"/>
              </a:rPr>
              <a:t>nothing</a:t>
            </a:r>
            <a:r>
              <a:rPr lang="en-US" sz="2400" dirty="0" err="1" smtClean="0">
                <a:latin typeface="+mn-lt"/>
              </a:rPr>
              <a:t>|</a:t>
            </a:r>
            <a:r>
              <a:rPr lang="en-US" sz="2400" i="1" dirty="0" err="1" smtClean="0">
                <a:latin typeface="+mn-lt"/>
              </a:rPr>
              <a:t>de</a:t>
            </a:r>
            <a:r>
              <a:rPr lang="en-US" sz="2400" i="1" dirty="0" smtClean="0">
                <a:latin typeface="+mn-lt"/>
              </a:rPr>
              <a:t> </a:t>
            </a:r>
            <a:r>
              <a:rPr lang="en-US" sz="2400" i="1" dirty="0" err="1">
                <a:latin typeface="+mn-lt"/>
              </a:rPr>
              <a:t>rien</a:t>
            </a:r>
            <a:r>
              <a:rPr lang="en-US" sz="2400" dirty="0">
                <a:latin typeface="+mn-lt"/>
              </a:rPr>
              <a:t>)		</a:t>
            </a:r>
            <a:r>
              <a:rPr lang="en-US" sz="2400" dirty="0" smtClean="0">
                <a:latin typeface="+mn-lt"/>
              </a:rPr>
              <a:t>		= </a:t>
            </a:r>
            <a:r>
              <a:rPr lang="en-US" sz="2400" dirty="0">
                <a:latin typeface="+mn-lt"/>
              </a:rPr>
              <a:t>0.13</a:t>
            </a:r>
          </a:p>
          <a:p>
            <a:pPr algn="l"/>
            <a:r>
              <a:rPr lang="en-US" sz="2400" dirty="0" err="1">
                <a:latin typeface="+mn-lt"/>
              </a:rPr>
              <a:t>P(</a:t>
            </a:r>
            <a:r>
              <a:rPr lang="en-US" sz="2400" i="1" dirty="0" err="1" smtClean="0">
                <a:latin typeface="+mn-lt"/>
              </a:rPr>
              <a:t>piddling</a:t>
            </a:r>
            <a:r>
              <a:rPr lang="en-US" sz="2400" dirty="0" err="1" smtClean="0">
                <a:latin typeface="+mn-lt"/>
              </a:rPr>
              <a:t>|</a:t>
            </a:r>
            <a:r>
              <a:rPr lang="en-US" sz="2400" i="1" dirty="0" err="1" smtClean="0">
                <a:latin typeface="+mn-lt"/>
              </a:rPr>
              <a:t>de</a:t>
            </a:r>
            <a:r>
              <a:rPr lang="en-US" sz="2400" i="1" dirty="0" smtClean="0">
                <a:latin typeface="+mn-lt"/>
              </a:rPr>
              <a:t> </a:t>
            </a:r>
            <a:r>
              <a:rPr lang="en-US" sz="2400" i="1" dirty="0" err="1">
                <a:latin typeface="+mn-lt"/>
              </a:rPr>
              <a:t>rien</a:t>
            </a:r>
            <a:r>
              <a:rPr lang="en-US" sz="2400" dirty="0">
                <a:latin typeface="+mn-lt"/>
              </a:rPr>
              <a:t>)			= 0.01</a:t>
            </a:r>
          </a:p>
          <a:p>
            <a:pPr algn="l"/>
            <a:r>
              <a:rPr lang="en-US" sz="2400" dirty="0" err="1">
                <a:latin typeface="+mn-lt"/>
              </a:rPr>
              <a:t>P(</a:t>
            </a:r>
            <a:r>
              <a:rPr lang="en-US" sz="2400" i="1" dirty="0" err="1" smtClean="0">
                <a:latin typeface="+mn-lt"/>
              </a:rPr>
              <a:t>underpants</a:t>
            </a:r>
            <a:r>
              <a:rPr lang="en-US" sz="2400" dirty="0" err="1" smtClean="0">
                <a:latin typeface="+mn-lt"/>
              </a:rPr>
              <a:t>|</a:t>
            </a:r>
            <a:r>
              <a:rPr lang="en-US" sz="2400" i="1" dirty="0" err="1" smtClean="0">
                <a:latin typeface="+mn-lt"/>
              </a:rPr>
              <a:t>de</a:t>
            </a:r>
            <a:r>
              <a:rPr lang="en-US" sz="2400" i="1" dirty="0" smtClean="0">
                <a:latin typeface="+mn-lt"/>
              </a:rPr>
              <a:t> </a:t>
            </a:r>
            <a:r>
              <a:rPr lang="en-US" sz="2400" i="1" dirty="0" err="1">
                <a:latin typeface="+mn-lt"/>
              </a:rPr>
              <a:t>rien</a:t>
            </a:r>
            <a:r>
              <a:rPr lang="en-US" sz="2400" dirty="0">
                <a:latin typeface="+mn-lt"/>
              </a:rPr>
              <a:t>)	</a:t>
            </a:r>
            <a:r>
              <a:rPr lang="en-US" sz="2400" dirty="0" smtClean="0">
                <a:latin typeface="+mn-lt"/>
              </a:rPr>
              <a:t>		= 0.000000001</a:t>
            </a:r>
          </a:p>
          <a:p>
            <a:pPr algn="l"/>
            <a:endParaRPr lang="en-US" sz="2400" dirty="0" smtClean="0">
              <a:latin typeface="+mn-lt"/>
            </a:endParaRPr>
          </a:p>
          <a:p>
            <a:pPr algn="l"/>
            <a:r>
              <a:rPr lang="en-US" sz="2400" dirty="0" smtClean="0">
                <a:latin typeface="+mn-lt"/>
              </a:rPr>
              <a:t>Then the best translation for </a:t>
            </a:r>
            <a:r>
              <a:rPr lang="en-US" sz="2400" dirty="0" err="1" smtClean="0">
                <a:latin typeface="+mn-lt"/>
              </a:rPr>
              <a:t>f</a:t>
            </a:r>
            <a:r>
              <a:rPr lang="en-US" sz="2400" dirty="0" smtClean="0">
                <a:latin typeface="+mn-lt"/>
              </a:rPr>
              <a:t> is </a:t>
            </a:r>
            <a:r>
              <a:rPr lang="en-US" sz="2400" dirty="0" err="1" smtClean="0">
                <a:latin typeface="+mn-lt"/>
              </a:rPr>
              <a:t>argmax</a:t>
            </a:r>
            <a:r>
              <a:rPr lang="en-US" sz="2400" baseline="-25000" dirty="0" err="1" smtClean="0">
                <a:latin typeface="+mn-lt"/>
              </a:rPr>
              <a:t>e</a:t>
            </a:r>
            <a:r>
              <a:rPr lang="en-US" sz="2400" dirty="0" smtClean="0">
                <a:latin typeface="+mn-lt"/>
              </a:rPr>
              <a:t> </a:t>
            </a:r>
            <a:r>
              <a:rPr lang="en-US" sz="2400" dirty="0" err="1" smtClean="0">
                <a:latin typeface="+mn-lt"/>
              </a:rPr>
              <a:t>P(e|f</a:t>
            </a:r>
            <a:r>
              <a:rPr lang="en-US" sz="2400" dirty="0" smtClean="0">
                <a:latin typeface="+mn-lt"/>
              </a:rPr>
              <a:t>)</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A word on terminology</a:t>
            </a:r>
          </a:p>
        </p:txBody>
      </p:sp>
      <p:sp>
        <p:nvSpPr>
          <p:cNvPr id="16387" name="Content Placeholder 2"/>
          <p:cNvSpPr>
            <a:spLocks noGrp="1"/>
          </p:cNvSpPr>
          <p:nvPr>
            <p:ph idx="1"/>
          </p:nvPr>
        </p:nvSpPr>
        <p:spPr/>
        <p:txBody>
          <a:bodyPr/>
          <a:lstStyle/>
          <a:p>
            <a:pPr>
              <a:buFont typeface="Arial" pitchFamily="-106" charset="0"/>
              <a:buNone/>
            </a:pPr>
            <a:r>
              <a:rPr lang="en-US" dirty="0" smtClean="0"/>
              <a:t>If you call it …</a:t>
            </a:r>
          </a:p>
          <a:p>
            <a:r>
              <a:rPr lang="en-US" dirty="0" smtClean="0">
                <a:solidFill>
                  <a:srgbClr val="99040A"/>
                </a:solidFill>
              </a:rPr>
              <a:t>Computational Linguistics (CL)</a:t>
            </a:r>
          </a:p>
          <a:p>
            <a:pPr lvl="1">
              <a:spcBef>
                <a:spcPct val="0"/>
              </a:spcBef>
            </a:pPr>
            <a:r>
              <a:rPr lang="en-US" dirty="0" smtClean="0"/>
              <a:t>… you’re a linguist!</a:t>
            </a:r>
          </a:p>
          <a:p>
            <a:pPr lvl="1">
              <a:spcBef>
                <a:spcPct val="0"/>
              </a:spcBef>
            </a:pPr>
            <a:r>
              <a:rPr lang="en-US" dirty="0" smtClean="0"/>
              <a:t>… you use computers to study language</a:t>
            </a:r>
          </a:p>
          <a:p>
            <a:r>
              <a:rPr lang="en-US" dirty="0" smtClean="0">
                <a:solidFill>
                  <a:srgbClr val="99040A"/>
                </a:solidFill>
              </a:rPr>
              <a:t>Natural Language Processing (NLP)</a:t>
            </a:r>
          </a:p>
          <a:p>
            <a:pPr lvl="1"/>
            <a:r>
              <a:rPr lang="en-US" dirty="0" smtClean="0"/>
              <a:t>… you’re a computer scientist!</a:t>
            </a:r>
          </a:p>
          <a:p>
            <a:pPr lvl="1"/>
            <a:r>
              <a:rPr lang="en-US" dirty="0" smtClean="0"/>
              <a:t>… you work on applications involving language</a:t>
            </a:r>
          </a:p>
          <a:p>
            <a:pPr>
              <a:buFont typeface="Arial" pitchFamily="-106" charset="0"/>
              <a:buNone/>
            </a:pPr>
            <a:r>
              <a:rPr lang="en-US" dirty="0" smtClean="0"/>
              <a:t>But really, they’re pretty much synonymous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ea typeface="ＭＳ Ｐゴシック" pitchFamily="26" charset="-128"/>
                <a:cs typeface="ＭＳ Ｐゴシック" pitchFamily="26" charset="-128"/>
              </a:rPr>
              <a:t>A Bayesian approach</a:t>
            </a:r>
          </a:p>
        </p:txBody>
      </p:sp>
      <p:sp>
        <p:nvSpPr>
          <p:cNvPr id="53251" name="TextBox 2"/>
          <p:cNvSpPr txBox="1">
            <a:spLocks noChangeArrowheads="1"/>
          </p:cNvSpPr>
          <p:nvPr/>
        </p:nvSpPr>
        <p:spPr bwMode="auto">
          <a:xfrm>
            <a:off x="2362200" y="2057400"/>
            <a:ext cx="3218416" cy="584776"/>
          </a:xfrm>
          <a:prstGeom prst="rect">
            <a:avLst/>
          </a:prstGeom>
          <a:noFill/>
          <a:ln w="9525">
            <a:noFill/>
            <a:miter lim="800000"/>
            <a:headEnd/>
            <a:tailEnd/>
          </a:ln>
        </p:spPr>
        <p:txBody>
          <a:bodyPr wrap="none">
            <a:prstTxWarp prst="textNoShape">
              <a:avLst/>
            </a:prstTxWarp>
            <a:spAutoFit/>
          </a:bodyPr>
          <a:lstStyle/>
          <a:p>
            <a:r>
              <a:rPr lang="en-US" sz="3200" dirty="0" err="1">
                <a:latin typeface="+mn-lt"/>
              </a:rPr>
              <a:t>ê</a:t>
            </a:r>
            <a:r>
              <a:rPr lang="en-US" sz="3200" dirty="0">
                <a:latin typeface="+mn-lt"/>
              </a:rPr>
              <a:t> = </a:t>
            </a:r>
            <a:r>
              <a:rPr lang="en-US" sz="3200" dirty="0" err="1">
                <a:latin typeface="+mn-lt"/>
              </a:rPr>
              <a:t>argmax</a:t>
            </a:r>
            <a:r>
              <a:rPr lang="en-US" sz="3200" baseline="-25000" dirty="0" err="1">
                <a:latin typeface="+mn-lt"/>
              </a:rPr>
              <a:t>e</a:t>
            </a:r>
            <a:r>
              <a:rPr lang="en-US" sz="3200" dirty="0">
                <a:latin typeface="+mn-lt"/>
              </a:rPr>
              <a:t> </a:t>
            </a:r>
            <a:r>
              <a:rPr lang="en-US" sz="3200" dirty="0" err="1">
                <a:latin typeface="+mn-lt"/>
              </a:rPr>
              <a:t>P(</a:t>
            </a:r>
            <a:r>
              <a:rPr lang="en-US" sz="3200" dirty="0" err="1" smtClean="0">
                <a:latin typeface="+mn-lt"/>
              </a:rPr>
              <a:t>e|f</a:t>
            </a:r>
            <a:r>
              <a:rPr lang="en-US" sz="3200" dirty="0">
                <a:latin typeface="+mn-lt"/>
              </a:rPr>
              <a:t>)</a:t>
            </a:r>
          </a:p>
        </p:txBody>
      </p:sp>
      <p:grpSp>
        <p:nvGrpSpPr>
          <p:cNvPr id="16" name="Group 15"/>
          <p:cNvGrpSpPr/>
          <p:nvPr/>
        </p:nvGrpSpPr>
        <p:grpSpPr>
          <a:xfrm>
            <a:off x="2667000" y="2971800"/>
            <a:ext cx="3645110" cy="1194082"/>
            <a:chOff x="2667000" y="2971800"/>
            <a:chExt cx="3645110" cy="1194082"/>
          </a:xfrm>
        </p:grpSpPr>
        <p:sp>
          <p:nvSpPr>
            <p:cNvPr id="53259" name="TextBox 3"/>
            <p:cNvSpPr txBox="1">
              <a:spLocks noChangeArrowheads="1"/>
            </p:cNvSpPr>
            <p:nvPr/>
          </p:nvSpPr>
          <p:spPr bwMode="auto">
            <a:xfrm>
              <a:off x="2667000" y="3200290"/>
              <a:ext cx="1843440" cy="584776"/>
            </a:xfrm>
            <a:prstGeom prst="rect">
              <a:avLst/>
            </a:prstGeom>
            <a:noFill/>
            <a:ln w="9525">
              <a:noFill/>
              <a:miter lim="800000"/>
              <a:headEnd/>
              <a:tailEnd/>
            </a:ln>
          </p:spPr>
          <p:txBody>
            <a:bodyPr wrap="none">
              <a:prstTxWarp prst="textNoShape">
                <a:avLst/>
              </a:prstTxWarp>
              <a:spAutoFit/>
            </a:bodyPr>
            <a:lstStyle/>
            <a:p>
              <a:r>
                <a:rPr lang="en-US" sz="3200" dirty="0">
                  <a:latin typeface="+mn-lt"/>
                </a:rPr>
                <a:t>= </a:t>
              </a:r>
              <a:r>
                <a:rPr lang="en-US" sz="3200" dirty="0" err="1">
                  <a:latin typeface="+mn-lt"/>
                </a:rPr>
                <a:t>argmax</a:t>
              </a:r>
              <a:r>
                <a:rPr lang="en-US" sz="3200" baseline="-25000" dirty="0" err="1">
                  <a:latin typeface="+mn-lt"/>
                </a:rPr>
                <a:t>e</a:t>
              </a:r>
              <a:endParaRPr lang="en-US" sz="3200" dirty="0">
                <a:latin typeface="+mn-lt"/>
              </a:endParaRPr>
            </a:p>
          </p:txBody>
        </p:sp>
        <p:grpSp>
          <p:nvGrpSpPr>
            <p:cNvPr id="3" name="Group 10"/>
            <p:cNvGrpSpPr>
              <a:grpSpLocks/>
            </p:cNvGrpSpPr>
            <p:nvPr/>
          </p:nvGrpSpPr>
          <p:grpSpPr bwMode="auto">
            <a:xfrm>
              <a:off x="4390390" y="2971800"/>
              <a:ext cx="1921720" cy="1194082"/>
              <a:chOff x="3692727" y="4419600"/>
              <a:chExt cx="1921339" cy="1194658"/>
            </a:xfrm>
          </p:grpSpPr>
          <p:sp>
            <p:nvSpPr>
              <p:cNvPr id="53261" name="TextBox 4"/>
              <p:cNvSpPr txBox="1">
                <a:spLocks noChangeArrowheads="1"/>
              </p:cNvSpPr>
              <p:nvPr/>
            </p:nvSpPr>
            <p:spPr bwMode="auto">
              <a:xfrm>
                <a:off x="4313126" y="5029200"/>
                <a:ext cx="776621" cy="585058"/>
              </a:xfrm>
              <a:prstGeom prst="rect">
                <a:avLst/>
              </a:prstGeom>
              <a:noFill/>
              <a:ln w="9525">
                <a:noFill/>
                <a:miter lim="800000"/>
                <a:headEnd/>
                <a:tailEnd/>
              </a:ln>
            </p:spPr>
            <p:txBody>
              <a:bodyPr wrap="none">
                <a:prstTxWarp prst="textNoShape">
                  <a:avLst/>
                </a:prstTxWarp>
                <a:spAutoFit/>
              </a:bodyPr>
              <a:lstStyle/>
              <a:p>
                <a:r>
                  <a:rPr lang="en-US" sz="3200" dirty="0" err="1">
                    <a:latin typeface="+mn-lt"/>
                  </a:rPr>
                  <a:t>P(f</a:t>
                </a:r>
                <a:r>
                  <a:rPr lang="en-US" sz="3200" dirty="0">
                    <a:latin typeface="+mn-lt"/>
                  </a:rPr>
                  <a:t>)</a:t>
                </a:r>
              </a:p>
            </p:txBody>
          </p:sp>
          <p:sp>
            <p:nvSpPr>
              <p:cNvPr id="53262" name="TextBox 6"/>
              <p:cNvSpPr txBox="1">
                <a:spLocks noChangeArrowheads="1"/>
              </p:cNvSpPr>
              <p:nvPr/>
            </p:nvSpPr>
            <p:spPr bwMode="auto">
              <a:xfrm>
                <a:off x="3692727" y="4419600"/>
                <a:ext cx="1921339" cy="585058"/>
              </a:xfrm>
              <a:prstGeom prst="rect">
                <a:avLst/>
              </a:prstGeom>
              <a:noFill/>
              <a:ln w="9525">
                <a:noFill/>
                <a:miter lim="800000"/>
                <a:headEnd/>
                <a:tailEnd/>
              </a:ln>
            </p:spPr>
            <p:txBody>
              <a:bodyPr wrap="none">
                <a:prstTxWarp prst="textNoShape">
                  <a:avLst/>
                </a:prstTxWarp>
                <a:spAutoFit/>
              </a:bodyPr>
              <a:lstStyle/>
              <a:p>
                <a:r>
                  <a:rPr lang="en-US" sz="3200" dirty="0" err="1">
                    <a:latin typeface="+mn-lt"/>
                  </a:rPr>
                  <a:t>P(</a:t>
                </a:r>
                <a:r>
                  <a:rPr lang="en-US" sz="3200" dirty="0" err="1" smtClean="0">
                    <a:latin typeface="+mn-lt"/>
                  </a:rPr>
                  <a:t>f|e</a:t>
                </a:r>
                <a:r>
                  <a:rPr lang="en-US" sz="3200" dirty="0">
                    <a:latin typeface="+mn-lt"/>
                  </a:rPr>
                  <a:t>) </a:t>
                </a:r>
                <a:r>
                  <a:rPr lang="en-US" sz="3200" dirty="0" err="1">
                    <a:latin typeface="+mn-lt"/>
                  </a:rPr>
                  <a:t>P(e</a:t>
                </a:r>
                <a:r>
                  <a:rPr lang="en-US" sz="3200" dirty="0">
                    <a:latin typeface="+mn-lt"/>
                  </a:rPr>
                  <a:t>)</a:t>
                </a:r>
              </a:p>
            </p:txBody>
          </p:sp>
          <p:cxnSp>
            <p:nvCxnSpPr>
              <p:cNvPr id="9" name="Straight Connector 8"/>
              <p:cNvCxnSpPr/>
              <p:nvPr/>
            </p:nvCxnSpPr>
            <p:spPr bwMode="auto">
              <a:xfrm>
                <a:off x="3809515" y="5029494"/>
                <a:ext cx="1737016" cy="1589"/>
              </a:xfrm>
              <a:prstGeom prst="line">
                <a:avLst/>
              </a:prstGeom>
              <a:ln>
                <a:solidFill>
                  <a:schemeClr val="tx1"/>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grpSp>
      </p:grpSp>
      <p:sp>
        <p:nvSpPr>
          <p:cNvPr id="13" name="TextBox 12"/>
          <p:cNvSpPr txBox="1">
            <a:spLocks noChangeArrowheads="1"/>
          </p:cNvSpPr>
          <p:nvPr/>
        </p:nvSpPr>
        <p:spPr bwMode="auto">
          <a:xfrm>
            <a:off x="2686050" y="4343400"/>
            <a:ext cx="3673268" cy="584776"/>
          </a:xfrm>
          <a:prstGeom prst="rect">
            <a:avLst/>
          </a:prstGeom>
          <a:noFill/>
          <a:ln w="9525">
            <a:noFill/>
            <a:miter lim="800000"/>
            <a:headEnd/>
            <a:tailEnd/>
          </a:ln>
        </p:spPr>
        <p:txBody>
          <a:bodyPr wrap="none">
            <a:prstTxWarp prst="textNoShape">
              <a:avLst/>
            </a:prstTxWarp>
            <a:spAutoFit/>
          </a:bodyPr>
          <a:lstStyle/>
          <a:p>
            <a:r>
              <a:rPr lang="en-US" sz="3200" dirty="0">
                <a:latin typeface="+mn-lt"/>
              </a:rPr>
              <a:t>= </a:t>
            </a:r>
            <a:r>
              <a:rPr lang="en-US" sz="3200" dirty="0" err="1">
                <a:latin typeface="+mn-lt"/>
              </a:rPr>
              <a:t>argmax</a:t>
            </a:r>
            <a:r>
              <a:rPr lang="en-US" sz="3200" baseline="-25000" dirty="0" err="1">
                <a:latin typeface="+mn-lt"/>
              </a:rPr>
              <a:t>e</a:t>
            </a:r>
            <a:r>
              <a:rPr lang="en-US" sz="3200" dirty="0">
                <a:latin typeface="+mn-lt"/>
              </a:rPr>
              <a:t> </a:t>
            </a:r>
            <a:r>
              <a:rPr lang="en-US" sz="3200" dirty="0" err="1">
                <a:latin typeface="+mn-lt"/>
              </a:rPr>
              <a:t>P(</a:t>
            </a:r>
            <a:r>
              <a:rPr lang="en-US" sz="3200" dirty="0" err="1" smtClean="0">
                <a:latin typeface="+mn-lt"/>
              </a:rPr>
              <a:t>f|e</a:t>
            </a:r>
            <a:r>
              <a:rPr lang="en-US" sz="3200" dirty="0">
                <a:latin typeface="+mn-lt"/>
              </a:rPr>
              <a:t>) </a:t>
            </a:r>
            <a:r>
              <a:rPr lang="en-US" sz="3200" dirty="0" err="1">
                <a:latin typeface="+mn-lt"/>
              </a:rPr>
              <a:t>P(e</a:t>
            </a:r>
            <a:r>
              <a:rPr lang="en-US" sz="3200" dirty="0">
                <a:latin typeface="+mn-lt"/>
              </a:rPr>
              <a:t>)</a:t>
            </a:r>
          </a:p>
        </p:txBody>
      </p:sp>
      <p:sp>
        <p:nvSpPr>
          <p:cNvPr id="14" name="Rounded Rectangular Callout 13"/>
          <p:cNvSpPr>
            <a:spLocks noChangeArrowheads="1"/>
          </p:cNvSpPr>
          <p:nvPr/>
        </p:nvSpPr>
        <p:spPr bwMode="auto">
          <a:xfrm>
            <a:off x="4837065" y="5486400"/>
            <a:ext cx="2057400" cy="533400"/>
          </a:xfrm>
          <a:prstGeom prst="wedgeRoundRectCallout">
            <a:avLst>
              <a:gd name="adj1" fmla="val 5250"/>
              <a:gd name="adj2" fmla="val -153704"/>
              <a:gd name="adj3" fmla="val 16667"/>
            </a:avLst>
          </a:prstGeom>
          <a:solidFill>
            <a:schemeClr val="accent1"/>
          </a:solidFill>
          <a:ln w="9525">
            <a:solidFill>
              <a:schemeClr val="tx1"/>
            </a:solidFill>
            <a:round/>
            <a:headEnd/>
            <a:tailEnd/>
          </a:ln>
        </p:spPr>
        <p:txBody>
          <a:bodyPr>
            <a:prstTxWarp prst="textNoShape">
              <a:avLst/>
            </a:prstTxWarp>
          </a:bodyPr>
          <a:lstStyle/>
          <a:p>
            <a:r>
              <a:rPr lang="en-US">
                <a:latin typeface="+mn-lt"/>
              </a:rPr>
              <a:t>language model</a:t>
            </a:r>
          </a:p>
        </p:txBody>
      </p:sp>
      <p:sp>
        <p:nvSpPr>
          <p:cNvPr id="15" name="Rounded Rectangular Callout 14"/>
          <p:cNvSpPr>
            <a:spLocks noChangeArrowheads="1"/>
          </p:cNvSpPr>
          <p:nvPr/>
        </p:nvSpPr>
        <p:spPr bwMode="auto">
          <a:xfrm>
            <a:off x="2474865" y="5486400"/>
            <a:ext cx="2057400" cy="533400"/>
          </a:xfrm>
          <a:prstGeom prst="wedgeRoundRectCallout">
            <a:avLst>
              <a:gd name="adj1" fmla="val 63625"/>
              <a:gd name="adj2" fmla="val -148528"/>
              <a:gd name="adj3" fmla="val 16667"/>
            </a:avLst>
          </a:prstGeom>
          <a:solidFill>
            <a:schemeClr val="accent1"/>
          </a:solidFill>
          <a:ln w="9525">
            <a:solidFill>
              <a:schemeClr val="tx1"/>
            </a:solidFill>
            <a:round/>
            <a:headEnd/>
            <a:tailEnd/>
          </a:ln>
        </p:spPr>
        <p:txBody>
          <a:bodyPr>
            <a:prstTxWarp prst="textNoShape">
              <a:avLst/>
            </a:prstTxWarp>
          </a:bodyPr>
          <a:lstStyle/>
          <a:p>
            <a:r>
              <a:rPr lang="en-US">
                <a:latin typeface="+mn-lt"/>
              </a:rPr>
              <a:t>translation model</a:t>
            </a:r>
          </a:p>
        </p:txBody>
      </p:sp>
      <p:grpSp>
        <p:nvGrpSpPr>
          <p:cNvPr id="4" name="Group 17"/>
          <p:cNvGrpSpPr>
            <a:grpSpLocks/>
          </p:cNvGrpSpPr>
          <p:nvPr/>
        </p:nvGrpSpPr>
        <p:grpSpPr bwMode="auto">
          <a:xfrm>
            <a:off x="2474865" y="5486400"/>
            <a:ext cx="4419600" cy="762000"/>
            <a:chOff x="2971800" y="5486400"/>
            <a:chExt cx="4419600" cy="762000"/>
          </a:xfrm>
        </p:grpSpPr>
        <p:sp>
          <p:nvSpPr>
            <p:cNvPr id="53257" name="Rounded Rectangular Callout 15"/>
            <p:cNvSpPr>
              <a:spLocks noChangeArrowheads="1"/>
            </p:cNvSpPr>
            <p:nvPr/>
          </p:nvSpPr>
          <p:spPr bwMode="auto">
            <a:xfrm>
              <a:off x="5334000" y="5486400"/>
              <a:ext cx="2057400" cy="762000"/>
            </a:xfrm>
            <a:prstGeom prst="wedgeRoundRectCallout">
              <a:avLst>
                <a:gd name="adj1" fmla="val 5250"/>
                <a:gd name="adj2" fmla="val -123421"/>
                <a:gd name="adj3" fmla="val 16667"/>
              </a:avLst>
            </a:prstGeom>
            <a:solidFill>
              <a:schemeClr val="accent1"/>
            </a:solidFill>
            <a:ln w="9525">
              <a:solidFill>
                <a:schemeClr val="tx1"/>
              </a:solidFill>
              <a:round/>
              <a:headEnd/>
              <a:tailEnd/>
            </a:ln>
          </p:spPr>
          <p:txBody>
            <a:bodyPr>
              <a:prstTxWarp prst="textNoShape">
                <a:avLst/>
              </a:prstTxWarp>
            </a:bodyPr>
            <a:lstStyle/>
            <a:p>
              <a:r>
                <a:rPr lang="en-US">
                  <a:latin typeface="+mn-lt"/>
                </a:rPr>
                <a:t>language model</a:t>
              </a:r>
              <a:br>
                <a:rPr lang="en-US">
                  <a:latin typeface="+mn-lt"/>
                </a:rPr>
              </a:br>
              <a:r>
                <a:rPr lang="en-US">
                  <a:latin typeface="+mn-lt"/>
                </a:rPr>
                <a:t>(fluency)</a:t>
              </a:r>
            </a:p>
          </p:txBody>
        </p:sp>
        <p:sp>
          <p:nvSpPr>
            <p:cNvPr id="53258" name="Rounded Rectangular Callout 16"/>
            <p:cNvSpPr>
              <a:spLocks noChangeArrowheads="1"/>
            </p:cNvSpPr>
            <p:nvPr/>
          </p:nvSpPr>
          <p:spPr bwMode="auto">
            <a:xfrm>
              <a:off x="2971800" y="5486400"/>
              <a:ext cx="2057400" cy="762000"/>
            </a:xfrm>
            <a:prstGeom prst="wedgeRoundRectCallout">
              <a:avLst>
                <a:gd name="adj1" fmla="val 62954"/>
                <a:gd name="adj2" fmla="val -119537"/>
                <a:gd name="adj3" fmla="val 16667"/>
              </a:avLst>
            </a:prstGeom>
            <a:solidFill>
              <a:schemeClr val="accent1"/>
            </a:solidFill>
            <a:ln w="9525">
              <a:solidFill>
                <a:schemeClr val="tx1"/>
              </a:solidFill>
              <a:round/>
              <a:headEnd/>
              <a:tailEnd/>
            </a:ln>
          </p:spPr>
          <p:txBody>
            <a:bodyPr>
              <a:prstTxWarp prst="textNoShape">
                <a:avLst/>
              </a:prstTxWarp>
            </a:bodyPr>
            <a:lstStyle/>
            <a:p>
              <a:r>
                <a:rPr lang="en-US" dirty="0">
                  <a:latin typeface="+mn-lt"/>
                </a:rPr>
                <a:t>translation model</a:t>
              </a:r>
              <a:br>
                <a:rPr lang="en-US" dirty="0">
                  <a:latin typeface="+mn-lt"/>
                </a:rPr>
              </a:br>
              <a:r>
                <a:rPr lang="en-US" dirty="0">
                  <a:latin typeface="+mn-lt"/>
                </a:rPr>
                <a:t>(fidelity)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smtClean="0">
                <a:ea typeface="ＭＳ Ｐゴシック" pitchFamily="26" charset="-128"/>
                <a:cs typeface="ＭＳ Ｐゴシック" pitchFamily="26" charset="-128"/>
              </a:rPr>
              <a:t>The “noisy channel” model</a:t>
            </a:r>
          </a:p>
        </p:txBody>
      </p:sp>
      <p:pic>
        <p:nvPicPr>
          <p:cNvPr id="55299" name="Picture 3"/>
          <p:cNvPicPr>
            <a:picLocks noChangeAspect="1"/>
          </p:cNvPicPr>
          <p:nvPr/>
        </p:nvPicPr>
        <p:blipFill>
          <a:blip r:embed="rId3"/>
          <a:srcRect/>
          <a:stretch>
            <a:fillRect/>
          </a:stretch>
        </p:blipFill>
        <p:spPr bwMode="auto">
          <a:xfrm>
            <a:off x="431800" y="1905000"/>
            <a:ext cx="8280400" cy="4076700"/>
          </a:xfrm>
          <a:prstGeom prst="rect">
            <a:avLst/>
          </a:prstGeom>
          <a:noFill/>
          <a:ln w="9525">
            <a:noFill/>
            <a:miter lim="800000"/>
            <a:headEnd/>
            <a:tailEnd/>
          </a:ln>
        </p:spPr>
      </p:pic>
      <p:sp>
        <p:nvSpPr>
          <p:cNvPr id="4" name="TextBox 3"/>
          <p:cNvSpPr txBox="1"/>
          <p:nvPr/>
        </p:nvSpPr>
        <p:spPr>
          <a:xfrm>
            <a:off x="7066859" y="6607991"/>
            <a:ext cx="2080280" cy="246221"/>
          </a:xfrm>
          <a:prstGeom prst="rect">
            <a:avLst/>
          </a:prstGeom>
          <a:noFill/>
        </p:spPr>
        <p:txBody>
          <a:bodyPr wrap="none" rtlCol="0">
            <a:spAutoFit/>
          </a:bodyPr>
          <a:lstStyle/>
          <a:p>
            <a:pPr algn="r"/>
            <a:r>
              <a:rPr lang="en-US" sz="1000" dirty="0" smtClean="0"/>
              <a:t>illustration from </a:t>
            </a:r>
            <a:r>
              <a:rPr lang="en-US" sz="1000" dirty="0" err="1" smtClean="0"/>
              <a:t>Jurafsky</a:t>
            </a:r>
            <a:r>
              <a:rPr lang="en-US" sz="1000" dirty="0" smtClean="0"/>
              <a:t> &amp; Martin</a:t>
            </a:r>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models (</a:t>
            </a:r>
            <a:r>
              <a:rPr lang="en-US" dirty="0" err="1" smtClean="0"/>
              <a:t>LMs</a:t>
            </a:r>
            <a:r>
              <a:rPr lang="en-US" dirty="0" smtClean="0"/>
              <a:t>)</a:t>
            </a:r>
            <a:endParaRPr lang="en-US" dirty="0"/>
          </a:p>
        </p:txBody>
      </p:sp>
      <p:sp>
        <p:nvSpPr>
          <p:cNvPr id="3" name="Content Placeholder 2"/>
          <p:cNvSpPr>
            <a:spLocks noGrp="1"/>
          </p:cNvSpPr>
          <p:nvPr>
            <p:ph idx="1"/>
          </p:nvPr>
        </p:nvSpPr>
        <p:spPr>
          <a:xfrm>
            <a:off x="457200" y="1600201"/>
            <a:ext cx="8229600" cy="2738118"/>
          </a:xfrm>
        </p:spPr>
        <p:txBody>
          <a:bodyPr/>
          <a:lstStyle/>
          <a:p>
            <a:r>
              <a:rPr lang="en-US" sz="2800" dirty="0" smtClean="0"/>
              <a:t>Noisy channel model requires language model </a:t>
            </a:r>
            <a:r>
              <a:rPr lang="en-US" sz="2800" dirty="0" err="1" smtClean="0"/>
              <a:t>P(e</a:t>
            </a:r>
            <a:r>
              <a:rPr lang="en-US" sz="2800" dirty="0" smtClean="0"/>
              <a:t>)</a:t>
            </a:r>
          </a:p>
          <a:p>
            <a:r>
              <a:rPr lang="en-US" sz="2800" dirty="0" smtClean="0"/>
              <a:t>LM tells us which sentences seem likely or “good”</a:t>
            </a:r>
          </a:p>
          <a:p>
            <a:r>
              <a:rPr lang="en-US" sz="2800" dirty="0" smtClean="0"/>
              <a:t>Given some candidate translations, LM helps with:</a:t>
            </a:r>
          </a:p>
          <a:p>
            <a:pPr lvl="1"/>
            <a:r>
              <a:rPr lang="en-US" sz="2000" dirty="0" smtClean="0"/>
              <a:t>word choice (“shrank from” or “shrank of”?)</a:t>
            </a:r>
          </a:p>
          <a:p>
            <a:pPr lvl="1"/>
            <a:r>
              <a:rPr lang="en-US" sz="2000" dirty="0" smtClean="0"/>
              <a:t>word ordering (“tough decisions” or “decisions tough”?)</a:t>
            </a:r>
          </a:p>
        </p:txBody>
      </p:sp>
      <p:graphicFrame>
        <p:nvGraphicFramePr>
          <p:cNvPr id="5" name="Table 4"/>
          <p:cNvGraphicFramePr>
            <a:graphicFrameLocks noGrp="1"/>
          </p:cNvGraphicFramePr>
          <p:nvPr/>
        </p:nvGraphicFramePr>
        <p:xfrm>
          <a:off x="2277106" y="4532766"/>
          <a:ext cx="4379048" cy="1523999"/>
        </p:xfrm>
        <a:graphic>
          <a:graphicData uri="http://schemas.openxmlformats.org/drawingml/2006/table">
            <a:tbl>
              <a:tblPr firstRow="1">
                <a:tableStyleId>{D27102A9-8310-4765-A935-A1911B00CA55}</a:tableStyleId>
              </a:tblPr>
              <a:tblGrid>
                <a:gridCol w="3339711"/>
                <a:gridCol w="1039337"/>
              </a:tblGrid>
              <a:tr h="162041">
                <a:tc>
                  <a:txBody>
                    <a:bodyPr/>
                    <a:lstStyle/>
                    <a:p>
                      <a:r>
                        <a:rPr lang="en-US" sz="1400" dirty="0" smtClean="0"/>
                        <a:t>sentence</a:t>
                      </a:r>
                      <a:endParaRPr lang="en-US" sz="1400" dirty="0"/>
                    </a:p>
                  </a:txBody>
                  <a:tcPr/>
                </a:tc>
                <a:tc>
                  <a:txBody>
                    <a:bodyPr/>
                    <a:lstStyle/>
                    <a:p>
                      <a:pPr algn="r"/>
                      <a:r>
                        <a:rPr lang="en-US" sz="1400" dirty="0" err="1" smtClean="0"/>
                        <a:t>P(e</a:t>
                      </a:r>
                      <a:r>
                        <a:rPr lang="en-US" sz="1400" dirty="0" smtClean="0"/>
                        <a:t>)</a:t>
                      </a:r>
                      <a:endParaRPr lang="en-US" sz="1400" dirty="0"/>
                    </a:p>
                  </a:txBody>
                  <a:tcPr/>
                </a:tc>
              </a:tr>
              <a:tr h="162041">
                <a:tc>
                  <a:txBody>
                    <a:bodyPr/>
                    <a:lstStyle/>
                    <a:p>
                      <a:r>
                        <a:rPr lang="en-US" sz="1400" dirty="0" smtClean="0"/>
                        <a:t>He shrank from tough decisions.</a:t>
                      </a:r>
                      <a:endParaRPr lang="en-US" sz="1400" dirty="0"/>
                    </a:p>
                  </a:txBody>
                  <a:tcPr/>
                </a:tc>
                <a:tc>
                  <a:txBody>
                    <a:bodyPr/>
                    <a:lstStyle/>
                    <a:p>
                      <a:pPr algn="r"/>
                      <a:r>
                        <a:rPr lang="en-US" sz="1400" dirty="0" smtClean="0"/>
                        <a:t>1.89e-11</a:t>
                      </a:r>
                      <a:endParaRPr lang="en-US" sz="1400" dirty="0"/>
                    </a:p>
                  </a:txBody>
                  <a:tcPr/>
                </a:tc>
              </a:tr>
              <a:tr h="162041">
                <a:tc>
                  <a:txBody>
                    <a:bodyPr/>
                    <a:lstStyle/>
                    <a:p>
                      <a:r>
                        <a:rPr lang="en-US" sz="1400" dirty="0" smtClean="0"/>
                        <a:t>He shrank from important decisions.</a:t>
                      </a:r>
                      <a:endParaRPr lang="en-US" sz="1400" dirty="0"/>
                    </a:p>
                  </a:txBody>
                  <a:tcPr/>
                </a:tc>
                <a:tc>
                  <a:txBody>
                    <a:bodyPr/>
                    <a:lstStyle/>
                    <a:p>
                      <a:pPr algn="r"/>
                      <a:r>
                        <a:rPr lang="en-US" sz="1400" dirty="0" smtClean="0"/>
                        <a:t>9.46e-12</a:t>
                      </a:r>
                      <a:endParaRPr lang="en-US" sz="1400" dirty="0"/>
                    </a:p>
                  </a:txBody>
                  <a:tcPr/>
                </a:tc>
              </a:tr>
              <a:tr h="162041">
                <a:tc>
                  <a:txBody>
                    <a:bodyPr/>
                    <a:lstStyle/>
                    <a:p>
                      <a:r>
                        <a:rPr lang="en-US" sz="1400" dirty="0" smtClean="0"/>
                        <a:t>He shrank of tough decisions.</a:t>
                      </a:r>
                      <a:endParaRPr lang="en-US" sz="1400" dirty="0"/>
                    </a:p>
                  </a:txBody>
                  <a:tcPr/>
                </a:tc>
                <a:tc>
                  <a:txBody>
                    <a:bodyPr/>
                    <a:lstStyle/>
                    <a:p>
                      <a:pPr algn="r"/>
                      <a:r>
                        <a:rPr lang="en-US" sz="1400" dirty="0" smtClean="0"/>
                        <a:t>7.11e-16</a:t>
                      </a:r>
                      <a:endParaRPr lang="en-US" sz="1400" dirty="0"/>
                    </a:p>
                  </a:txBody>
                  <a:tcPr/>
                </a:tc>
              </a:tr>
              <a:tr h="162041">
                <a:tc>
                  <a:txBody>
                    <a:bodyPr/>
                    <a:lstStyle/>
                    <a:p>
                      <a:r>
                        <a:rPr lang="en-US" sz="1400" dirty="0" smtClean="0"/>
                        <a:t>He</a:t>
                      </a:r>
                      <a:r>
                        <a:rPr lang="en-US" sz="1400" baseline="0" dirty="0" smtClean="0"/>
                        <a:t> s</a:t>
                      </a:r>
                      <a:r>
                        <a:rPr lang="en-US" sz="1400" dirty="0" smtClean="0"/>
                        <a:t>hrank from decisions tough.</a:t>
                      </a:r>
                      <a:endParaRPr lang="en-US" sz="1400" dirty="0"/>
                    </a:p>
                  </a:txBody>
                  <a:tcPr/>
                </a:tc>
                <a:tc>
                  <a:txBody>
                    <a:bodyPr/>
                    <a:lstStyle/>
                    <a:p>
                      <a:pPr algn="r"/>
                      <a:r>
                        <a:rPr lang="en-US" sz="1400" dirty="0" smtClean="0"/>
                        <a:t>3.21e-17</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language models</a:t>
            </a:r>
            <a:endParaRPr lang="en-US" dirty="0"/>
          </a:p>
        </p:txBody>
      </p:sp>
      <p:sp>
        <p:nvSpPr>
          <p:cNvPr id="3" name="Content Placeholder 2"/>
          <p:cNvSpPr>
            <a:spLocks noGrp="1"/>
          </p:cNvSpPr>
          <p:nvPr>
            <p:ph idx="1"/>
          </p:nvPr>
        </p:nvSpPr>
        <p:spPr>
          <a:xfrm>
            <a:off x="457200" y="1600201"/>
            <a:ext cx="8229600" cy="2242798"/>
          </a:xfrm>
        </p:spPr>
        <p:txBody>
          <a:bodyPr/>
          <a:lstStyle/>
          <a:p>
            <a:r>
              <a:rPr lang="en-US" sz="2800" dirty="0" smtClean="0"/>
              <a:t>Where will the language model come from?</a:t>
            </a:r>
          </a:p>
          <a:p>
            <a:r>
              <a:rPr lang="en-US" sz="2800" dirty="0" smtClean="0"/>
              <a:t>We’ll build it by counting things in corpus data!</a:t>
            </a:r>
          </a:p>
          <a:p>
            <a:r>
              <a:rPr lang="en-US" sz="2800" dirty="0" smtClean="0"/>
              <a:t>Statistical estimation of model parameters</a:t>
            </a:r>
          </a:p>
          <a:p>
            <a:r>
              <a:rPr lang="en-US" sz="2800" dirty="0" smtClean="0"/>
              <a:t>But we can’t just count whole sentences</a:t>
            </a:r>
            <a:endParaRPr lang="en-US" sz="2800" dirty="0"/>
          </a:p>
        </p:txBody>
      </p:sp>
      <p:graphicFrame>
        <p:nvGraphicFramePr>
          <p:cNvPr id="6" name="Table 5"/>
          <p:cNvGraphicFramePr>
            <a:graphicFrameLocks noGrp="1"/>
          </p:cNvGraphicFramePr>
          <p:nvPr/>
        </p:nvGraphicFramePr>
        <p:xfrm>
          <a:off x="1477928" y="4532766"/>
          <a:ext cx="6262040" cy="1523999"/>
        </p:xfrm>
        <a:graphic>
          <a:graphicData uri="http://schemas.openxmlformats.org/drawingml/2006/table">
            <a:tbl>
              <a:tblPr firstRow="1">
                <a:tableStyleId>{D27102A9-8310-4765-A935-A1911B00CA55}</a:tableStyleId>
              </a:tblPr>
              <a:tblGrid>
                <a:gridCol w="3859710"/>
                <a:gridCol w="1201165"/>
                <a:gridCol w="1201165"/>
              </a:tblGrid>
              <a:tr h="162041">
                <a:tc>
                  <a:txBody>
                    <a:bodyPr/>
                    <a:lstStyle/>
                    <a:p>
                      <a:r>
                        <a:rPr lang="en-US" sz="1400" dirty="0" smtClean="0"/>
                        <a:t>sentence</a:t>
                      </a:r>
                      <a:endParaRPr lang="en-US" sz="1400" dirty="0"/>
                    </a:p>
                  </a:txBody>
                  <a:tcPr/>
                </a:tc>
                <a:tc>
                  <a:txBody>
                    <a:bodyPr/>
                    <a:lstStyle/>
                    <a:p>
                      <a:pPr algn="r"/>
                      <a:r>
                        <a:rPr lang="en-US" sz="1400" dirty="0" smtClean="0"/>
                        <a:t>count</a:t>
                      </a:r>
                      <a:endParaRPr lang="en-US" sz="1400" dirty="0"/>
                    </a:p>
                  </a:txBody>
                  <a:tcPr/>
                </a:tc>
                <a:tc>
                  <a:txBody>
                    <a:bodyPr/>
                    <a:lstStyle/>
                    <a:p>
                      <a:pPr algn="r"/>
                      <a:r>
                        <a:rPr lang="en-US" sz="1400" dirty="0" err="1" smtClean="0"/>
                        <a:t>P(e</a:t>
                      </a:r>
                      <a:r>
                        <a:rPr lang="en-US" sz="1400" dirty="0" smtClean="0"/>
                        <a:t>)</a:t>
                      </a:r>
                      <a:endParaRPr lang="en-US" sz="1400" dirty="0"/>
                    </a:p>
                  </a:txBody>
                  <a:tcPr/>
                </a:tc>
              </a:tr>
              <a:tr h="162041">
                <a:tc>
                  <a:txBody>
                    <a:bodyPr/>
                    <a:lstStyle/>
                    <a:p>
                      <a:r>
                        <a:rPr lang="en-US" sz="1400" dirty="0" smtClean="0"/>
                        <a:t>He shrank from tough decisions.</a:t>
                      </a:r>
                      <a:endParaRPr lang="en-US" sz="1400" dirty="0"/>
                    </a:p>
                  </a:txBody>
                  <a:tcPr/>
                </a:tc>
                <a:tc>
                  <a:txBody>
                    <a:bodyPr/>
                    <a:lstStyle/>
                    <a:p>
                      <a:pPr algn="r"/>
                      <a:r>
                        <a:rPr lang="en-US" sz="1400" dirty="0" smtClean="0"/>
                        <a:t>1/49208</a:t>
                      </a:r>
                      <a:endParaRPr lang="en-US" sz="1400" dirty="0"/>
                    </a:p>
                  </a:txBody>
                  <a:tcPr/>
                </a:tc>
                <a:tc>
                  <a:txBody>
                    <a:bodyPr/>
                    <a:lstStyle/>
                    <a:p>
                      <a:pPr algn="r"/>
                      <a:r>
                        <a:rPr lang="en-US" sz="1400" dirty="0" smtClean="0"/>
                        <a:t>2.03e-05</a:t>
                      </a:r>
                      <a:endParaRPr lang="en-US" sz="1400" dirty="0"/>
                    </a:p>
                  </a:txBody>
                  <a:tcPr/>
                </a:tc>
              </a:tr>
              <a:tr h="162041">
                <a:tc>
                  <a:txBody>
                    <a:bodyPr/>
                    <a:lstStyle/>
                    <a:p>
                      <a:r>
                        <a:rPr lang="en-US" sz="1400" dirty="0" smtClean="0"/>
                        <a:t>He shrank from important decisions.</a:t>
                      </a:r>
                      <a:endParaRPr lang="en-US" sz="1400"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0/49208</a:t>
                      </a:r>
                    </a:p>
                  </a:txBody>
                  <a:tcPr/>
                </a:tc>
                <a:tc>
                  <a:txBody>
                    <a:bodyPr/>
                    <a:lstStyle/>
                    <a:p>
                      <a:pPr algn="r"/>
                      <a:r>
                        <a:rPr lang="en-US" sz="1400" dirty="0" smtClean="0"/>
                        <a:t>0</a:t>
                      </a:r>
                      <a:endParaRPr lang="en-US" sz="1400" dirty="0"/>
                    </a:p>
                  </a:txBody>
                  <a:tcPr/>
                </a:tc>
              </a:tr>
              <a:tr h="162041">
                <a:tc>
                  <a:txBody>
                    <a:bodyPr/>
                    <a:lstStyle/>
                    <a:p>
                      <a:r>
                        <a:rPr lang="en-US" sz="1400" dirty="0" smtClean="0"/>
                        <a:t>He shrank of tough decisions.</a:t>
                      </a:r>
                      <a:endParaRPr lang="en-US" sz="1400"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0/49208</a:t>
                      </a:r>
                    </a:p>
                  </a:txBody>
                  <a:tcPr/>
                </a:tc>
                <a:tc>
                  <a:txBody>
                    <a:bodyPr/>
                    <a:lstStyle/>
                    <a:p>
                      <a:pPr algn="r"/>
                      <a:r>
                        <a:rPr lang="en-US" sz="1400" dirty="0" smtClean="0"/>
                        <a:t>0</a:t>
                      </a:r>
                      <a:endParaRPr lang="en-US" sz="1400" dirty="0"/>
                    </a:p>
                  </a:txBody>
                  <a:tcPr/>
                </a:tc>
              </a:tr>
              <a:tr h="162041">
                <a:tc>
                  <a:txBody>
                    <a:bodyPr/>
                    <a:lstStyle/>
                    <a:p>
                      <a:r>
                        <a:rPr lang="en-US" sz="1400" dirty="0" smtClean="0"/>
                        <a:t>He</a:t>
                      </a:r>
                      <a:r>
                        <a:rPr lang="en-US" sz="1400" baseline="0" dirty="0" smtClean="0"/>
                        <a:t> s</a:t>
                      </a:r>
                      <a:r>
                        <a:rPr lang="en-US" sz="1400" dirty="0" smtClean="0"/>
                        <a:t>hrank from decisions tough.</a:t>
                      </a:r>
                      <a:endParaRPr lang="en-US" sz="1400"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0/49208</a:t>
                      </a:r>
                    </a:p>
                  </a:txBody>
                  <a:tcPr/>
                </a:tc>
                <a:tc>
                  <a:txBody>
                    <a:bodyPr/>
                    <a:lstStyle/>
                    <a:p>
                      <a:pPr algn="r"/>
                      <a:r>
                        <a:rPr lang="en-US" sz="1400" dirty="0" smtClean="0"/>
                        <a:t>0</a:t>
                      </a:r>
                      <a:endParaRPr lang="en-US" sz="1400" dirty="0"/>
                    </a:p>
                  </a:txBody>
                  <a:tcPr/>
                </a:tc>
              </a:tr>
            </a:tbl>
          </a:graphicData>
        </a:graphic>
      </p:graphicFrame>
      <p:sp>
        <p:nvSpPr>
          <p:cNvPr id="7" name="Rounded Rectangular Callout 6"/>
          <p:cNvSpPr/>
          <p:nvPr/>
        </p:nvSpPr>
        <p:spPr>
          <a:xfrm>
            <a:off x="7893240" y="4576562"/>
            <a:ext cx="946832" cy="365760"/>
          </a:xfrm>
          <a:prstGeom prst="wedgeRoundRectCallout">
            <a:avLst>
              <a:gd name="adj1" fmla="val -67083"/>
              <a:gd name="adj2" fmla="val 46711"/>
              <a:gd name="adj3" fmla="val 16667"/>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too high!</a:t>
            </a:r>
            <a:endParaRPr lang="en-US" sz="1400" dirty="0"/>
          </a:p>
        </p:txBody>
      </p:sp>
      <p:sp>
        <p:nvSpPr>
          <p:cNvPr id="8" name="Rounded Rectangular Callout 7"/>
          <p:cNvSpPr/>
          <p:nvPr/>
        </p:nvSpPr>
        <p:spPr>
          <a:xfrm>
            <a:off x="7893240" y="5094722"/>
            <a:ext cx="946832" cy="365760"/>
          </a:xfrm>
          <a:prstGeom prst="wedgeRoundRectCallout">
            <a:avLst>
              <a:gd name="adj1" fmla="val -67083"/>
              <a:gd name="adj2" fmla="val 10790"/>
              <a:gd name="adj3" fmla="val 16667"/>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too low!</a:t>
            </a:r>
            <a:endParaRPr lang="en-U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N-gram language models</a:t>
            </a:r>
            <a:endParaRPr lang="en-US" dirty="0"/>
          </a:p>
        </p:txBody>
      </p:sp>
      <p:sp>
        <p:nvSpPr>
          <p:cNvPr id="3" name="Content Placeholder 2"/>
          <p:cNvSpPr>
            <a:spLocks noGrp="1"/>
          </p:cNvSpPr>
          <p:nvPr>
            <p:ph idx="1"/>
          </p:nvPr>
        </p:nvSpPr>
        <p:spPr>
          <a:xfrm>
            <a:off x="457200" y="1600201"/>
            <a:ext cx="8229600" cy="2669798"/>
          </a:xfrm>
        </p:spPr>
        <p:txBody>
          <a:bodyPr/>
          <a:lstStyle/>
          <a:p>
            <a:r>
              <a:rPr lang="en-US" sz="2800" dirty="0" smtClean="0"/>
              <a:t>Instead, we’ll break things into pieces</a:t>
            </a:r>
          </a:p>
          <a:p>
            <a:endParaRPr lang="en-US" sz="2800" dirty="0" smtClean="0"/>
          </a:p>
          <a:p>
            <a:r>
              <a:rPr lang="en-US" sz="2800" dirty="0" smtClean="0"/>
              <a:t>This is called a bigram language model</a:t>
            </a:r>
          </a:p>
          <a:p>
            <a:r>
              <a:rPr lang="en-US" sz="2800" dirty="0" smtClean="0"/>
              <a:t>We can estimate bigram probabilities from corpus</a:t>
            </a:r>
            <a:endParaRPr lang="en-US" sz="2800" dirty="0"/>
          </a:p>
        </p:txBody>
      </p:sp>
      <p:sp>
        <p:nvSpPr>
          <p:cNvPr id="4" name="TextBox 3"/>
          <p:cNvSpPr txBox="1"/>
          <p:nvPr/>
        </p:nvSpPr>
        <p:spPr>
          <a:xfrm>
            <a:off x="779505" y="2162180"/>
            <a:ext cx="7409315" cy="646331"/>
          </a:xfrm>
          <a:prstGeom prst="rect">
            <a:avLst/>
          </a:prstGeom>
          <a:noFill/>
        </p:spPr>
        <p:txBody>
          <a:bodyPr wrap="square" rtlCol="0">
            <a:spAutoFit/>
          </a:bodyPr>
          <a:lstStyle/>
          <a:p>
            <a:r>
              <a:rPr lang="en-US" dirty="0" err="1" smtClean="0">
                <a:latin typeface="+mn-lt"/>
              </a:rPr>
              <a:t>P(He</a:t>
            </a:r>
            <a:r>
              <a:rPr lang="en-US" dirty="0" smtClean="0">
                <a:latin typeface="+mn-lt"/>
              </a:rPr>
              <a:t> shrank from tough decisions) =</a:t>
            </a:r>
            <a:br>
              <a:rPr lang="en-US" dirty="0" smtClean="0">
                <a:latin typeface="+mn-lt"/>
              </a:rPr>
            </a:br>
            <a:r>
              <a:rPr lang="en-US" dirty="0" smtClean="0">
                <a:latin typeface="+mn-lt"/>
              </a:rPr>
              <a:t>	</a:t>
            </a:r>
            <a:r>
              <a:rPr lang="en-US" dirty="0" err="1" smtClean="0">
                <a:latin typeface="+mn-lt"/>
              </a:rPr>
              <a:t>P(He</a:t>
            </a:r>
            <a:r>
              <a:rPr lang="en-US" dirty="0" smtClean="0">
                <a:latin typeface="+mn-lt"/>
              </a:rPr>
              <a:t>|•) × </a:t>
            </a:r>
            <a:r>
              <a:rPr lang="en-US" dirty="0" err="1" smtClean="0">
                <a:latin typeface="+mn-lt"/>
              </a:rPr>
              <a:t>P(shrank|He</a:t>
            </a:r>
            <a:r>
              <a:rPr lang="en-US" dirty="0" smtClean="0">
                <a:latin typeface="+mn-lt"/>
              </a:rPr>
              <a:t>) × </a:t>
            </a:r>
            <a:r>
              <a:rPr lang="en-US" dirty="0" err="1" smtClean="0">
                <a:latin typeface="+mn-lt"/>
              </a:rPr>
              <a:t>P(from|shrank</a:t>
            </a:r>
            <a:r>
              <a:rPr lang="en-US" dirty="0" smtClean="0">
                <a:latin typeface="+mn-lt"/>
              </a:rPr>
              <a:t>) × … × </a:t>
            </a:r>
            <a:r>
              <a:rPr lang="en-US" dirty="0" err="1" smtClean="0">
                <a:latin typeface="+mn-lt"/>
              </a:rPr>
              <a:t>P(decisions|tough</a:t>
            </a:r>
            <a:r>
              <a:rPr lang="en-US" dirty="0" smtClean="0">
                <a:latin typeface="+mn-lt"/>
              </a:rPr>
              <a:t>)</a:t>
            </a:r>
            <a:endParaRPr lang="en-US" dirty="0">
              <a:latin typeface="+mn-lt"/>
            </a:endParaRPr>
          </a:p>
        </p:txBody>
      </p:sp>
      <p:graphicFrame>
        <p:nvGraphicFramePr>
          <p:cNvPr id="5" name="Table 4"/>
          <p:cNvGraphicFramePr>
            <a:graphicFrameLocks noGrp="1"/>
          </p:cNvGraphicFramePr>
          <p:nvPr/>
        </p:nvGraphicFramePr>
        <p:xfrm>
          <a:off x="1227438" y="4532766"/>
          <a:ext cx="6629400" cy="1523999"/>
        </p:xfrm>
        <a:graphic>
          <a:graphicData uri="http://schemas.openxmlformats.org/drawingml/2006/table">
            <a:tbl>
              <a:tblPr firstRow="1">
                <a:tableStyleId>{D27102A9-8310-4765-A935-A1911B00CA55}</a:tableStyleId>
              </a:tblPr>
              <a:tblGrid>
                <a:gridCol w="1597048"/>
                <a:gridCol w="1587405"/>
                <a:gridCol w="1149500"/>
                <a:gridCol w="1138553"/>
                <a:gridCol w="1156894"/>
              </a:tblGrid>
              <a:tr h="162041">
                <a:tc>
                  <a:txBody>
                    <a:bodyPr/>
                    <a:lstStyle/>
                    <a:p>
                      <a:r>
                        <a:rPr lang="en-US" sz="1400" dirty="0" smtClean="0"/>
                        <a:t>w</a:t>
                      </a:r>
                      <a:r>
                        <a:rPr lang="en-US" sz="1400" baseline="-25000" dirty="0" smtClean="0"/>
                        <a:t>1</a:t>
                      </a:r>
                      <a:endParaRPr lang="en-US" sz="1400" baseline="-25000" dirty="0"/>
                    </a:p>
                  </a:txBody>
                  <a:tcPr/>
                </a:tc>
                <a:tc>
                  <a:txBody>
                    <a:bodyPr/>
                    <a:lstStyle/>
                    <a:p>
                      <a:pPr algn="l"/>
                      <a:r>
                        <a:rPr lang="en-US" sz="1400" dirty="0" smtClean="0"/>
                        <a:t>w</a:t>
                      </a:r>
                      <a:r>
                        <a:rPr lang="en-US" sz="1400" baseline="-25000" dirty="0" smtClean="0"/>
                        <a:t>2</a:t>
                      </a:r>
                      <a:endParaRPr lang="en-US" sz="1400" baseline="-25000" dirty="0"/>
                    </a:p>
                  </a:txBody>
                  <a:tcPr/>
                </a:tc>
                <a:tc>
                  <a:txBody>
                    <a:bodyPr/>
                    <a:lstStyle/>
                    <a:p>
                      <a:pPr algn="r"/>
                      <a:r>
                        <a:rPr lang="en-US" sz="1400" dirty="0" smtClean="0"/>
                        <a:t>C(w</a:t>
                      </a:r>
                      <a:r>
                        <a:rPr lang="en-US" sz="1400" baseline="-25000" dirty="0" smtClean="0"/>
                        <a:t>1</a:t>
                      </a:r>
                      <a:r>
                        <a:rPr lang="en-US" sz="1400" dirty="0" smtClean="0"/>
                        <a:t>)</a:t>
                      </a:r>
                      <a:endParaRPr lang="en-US" sz="1400" dirty="0"/>
                    </a:p>
                  </a:txBody>
                  <a:tcPr/>
                </a:tc>
                <a:tc>
                  <a:txBody>
                    <a:bodyPr/>
                    <a:lstStyle/>
                    <a:p>
                      <a:pPr algn="r"/>
                      <a:r>
                        <a:rPr lang="en-US" sz="1400" dirty="0" smtClean="0"/>
                        <a:t>C(w</a:t>
                      </a:r>
                      <a:r>
                        <a:rPr lang="en-US" sz="1400" baseline="-25000" dirty="0" smtClean="0"/>
                        <a:t>1</a:t>
                      </a:r>
                      <a:r>
                        <a:rPr lang="en-US" sz="1400" dirty="0" smtClean="0"/>
                        <a:t>w</a:t>
                      </a:r>
                      <a:r>
                        <a:rPr lang="en-US" sz="1400" baseline="-25000" dirty="0" smtClean="0"/>
                        <a:t>2</a:t>
                      </a:r>
                      <a:r>
                        <a:rPr lang="en-US" sz="1400" dirty="0" smtClean="0"/>
                        <a:t>)</a:t>
                      </a:r>
                      <a:endParaRPr lang="en-US" sz="1400" dirty="0"/>
                    </a:p>
                  </a:txBody>
                  <a:tcPr/>
                </a:tc>
                <a:tc>
                  <a:txBody>
                    <a:bodyPr/>
                    <a:lstStyle/>
                    <a:p>
                      <a:pPr algn="r"/>
                      <a:r>
                        <a:rPr lang="en-US" sz="1400" dirty="0" smtClean="0"/>
                        <a:t>P(w</a:t>
                      </a:r>
                      <a:r>
                        <a:rPr lang="en-US" sz="1400" baseline="-25000" dirty="0" smtClean="0"/>
                        <a:t>2</a:t>
                      </a:r>
                      <a:r>
                        <a:rPr lang="en-US" sz="1400" dirty="0" smtClean="0"/>
                        <a:t>|w</a:t>
                      </a:r>
                      <a:r>
                        <a:rPr lang="en-US" sz="1400" baseline="-25000" dirty="0" smtClean="0"/>
                        <a:t>1</a:t>
                      </a:r>
                      <a:r>
                        <a:rPr lang="en-US" sz="1400" dirty="0" smtClean="0"/>
                        <a:t>)</a:t>
                      </a:r>
                      <a:endParaRPr lang="en-US" sz="1400" dirty="0"/>
                    </a:p>
                  </a:txBody>
                  <a:tcPr/>
                </a:tc>
              </a:tr>
              <a:tr h="162041">
                <a:tc>
                  <a:txBody>
                    <a:bodyPr/>
                    <a:lstStyle/>
                    <a:p>
                      <a:r>
                        <a:rPr lang="en-US" sz="1400" dirty="0" smtClean="0">
                          <a:latin typeface="+mn-lt"/>
                        </a:rPr>
                        <a:t>•</a:t>
                      </a:r>
                      <a:endParaRPr lang="en-US" sz="1400" dirty="0"/>
                    </a:p>
                  </a:txBody>
                  <a:tcPr/>
                </a:tc>
                <a:tc>
                  <a:txBody>
                    <a:bodyPr/>
                    <a:lstStyle/>
                    <a:p>
                      <a:pPr algn="l"/>
                      <a:r>
                        <a:rPr lang="en-US" sz="1400" dirty="0" smtClean="0"/>
                        <a:t>He</a:t>
                      </a:r>
                      <a:endParaRPr lang="en-US" sz="1400" dirty="0"/>
                    </a:p>
                  </a:txBody>
                  <a:tcPr/>
                </a:tc>
                <a:tc>
                  <a:txBody>
                    <a:bodyPr/>
                    <a:lstStyle/>
                    <a:p>
                      <a:pPr algn="r"/>
                      <a:r>
                        <a:rPr lang="en-US" sz="1400" dirty="0" smtClean="0"/>
                        <a:t>49208</a:t>
                      </a:r>
                      <a:endParaRPr lang="en-US" sz="1400" dirty="0"/>
                    </a:p>
                  </a:txBody>
                  <a:tcPr/>
                </a:tc>
                <a:tc>
                  <a:txBody>
                    <a:bodyPr/>
                    <a:lstStyle/>
                    <a:p>
                      <a:pPr algn="r"/>
                      <a:r>
                        <a:rPr lang="en-US" sz="1400" dirty="0" smtClean="0"/>
                        <a:t>978</a:t>
                      </a:r>
                      <a:endParaRPr lang="en-US" sz="1400" dirty="0"/>
                    </a:p>
                  </a:txBody>
                  <a:tcPr/>
                </a:tc>
                <a:tc>
                  <a:txBody>
                    <a:bodyPr/>
                    <a:lstStyle/>
                    <a:p>
                      <a:pPr algn="r"/>
                      <a:r>
                        <a:rPr lang="en-US" sz="1400" dirty="0" smtClean="0"/>
                        <a:t>0.0199</a:t>
                      </a:r>
                      <a:endParaRPr lang="en-US" sz="1400" dirty="0"/>
                    </a:p>
                  </a:txBody>
                  <a:tcPr/>
                </a:tc>
              </a:tr>
              <a:tr h="162041">
                <a:tc>
                  <a:txBody>
                    <a:bodyPr/>
                    <a:lstStyle/>
                    <a:p>
                      <a:r>
                        <a:rPr lang="en-US" sz="1400" dirty="0" smtClean="0"/>
                        <a:t>He</a:t>
                      </a:r>
                      <a:endParaRPr lang="en-US" sz="1400" dirty="0"/>
                    </a:p>
                  </a:txBody>
                  <a:tcPr/>
                </a:tc>
                <a:tc>
                  <a:txBody>
                    <a:bodyPr/>
                    <a:lstStyle/>
                    <a:p>
                      <a:pPr algn="l"/>
                      <a:r>
                        <a:rPr lang="en-US" sz="1400" dirty="0" smtClean="0"/>
                        <a:t>shrank</a:t>
                      </a:r>
                      <a:endParaRPr lang="en-US" sz="1400"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53142</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21</a:t>
                      </a:r>
                    </a:p>
                  </a:txBody>
                  <a:tcPr/>
                </a:tc>
                <a:tc>
                  <a:txBody>
                    <a:bodyPr/>
                    <a:lstStyle/>
                    <a:p>
                      <a:pPr algn="r"/>
                      <a:r>
                        <a:rPr lang="en-US" sz="1400" dirty="0" smtClean="0"/>
                        <a:t>0.0004</a:t>
                      </a:r>
                      <a:endParaRPr lang="en-US" sz="1400" dirty="0"/>
                    </a:p>
                  </a:txBody>
                  <a:tcPr/>
                </a:tc>
              </a:tr>
              <a:tr h="162041">
                <a:tc>
                  <a:txBody>
                    <a:bodyPr/>
                    <a:lstStyle/>
                    <a:p>
                      <a:r>
                        <a:rPr lang="en-US" sz="1400" dirty="0" smtClean="0"/>
                        <a:t>shrank</a:t>
                      </a:r>
                      <a:endParaRPr lang="en-US" sz="1400" dirty="0"/>
                    </a:p>
                  </a:txBody>
                  <a:tcPr/>
                </a:tc>
                <a:tc>
                  <a:txBody>
                    <a:bodyPr/>
                    <a:lstStyle/>
                    <a:p>
                      <a:pPr algn="l"/>
                      <a:r>
                        <a:rPr lang="en-US" sz="1400" dirty="0" smtClean="0"/>
                        <a:t>from</a:t>
                      </a:r>
                      <a:endParaRPr lang="en-US" sz="1400"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122</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17</a:t>
                      </a:r>
                    </a:p>
                  </a:txBody>
                  <a:tcPr/>
                </a:tc>
                <a:tc>
                  <a:txBody>
                    <a:bodyPr/>
                    <a:lstStyle/>
                    <a:p>
                      <a:pPr algn="r"/>
                      <a:r>
                        <a:rPr lang="en-US" sz="1400" dirty="0" smtClean="0"/>
                        <a:t>0.1393</a:t>
                      </a:r>
                      <a:endParaRPr lang="en-US" sz="1400" dirty="0"/>
                    </a:p>
                  </a:txBody>
                  <a:tcPr/>
                </a:tc>
              </a:tr>
              <a:tr h="162041">
                <a:tc>
                  <a:txBody>
                    <a:bodyPr/>
                    <a:lstStyle/>
                    <a:p>
                      <a:r>
                        <a:rPr lang="en-US" sz="1400" dirty="0" smtClean="0"/>
                        <a:t>from</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tough</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18777</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184</a:t>
                      </a:r>
                    </a:p>
                  </a:txBody>
                  <a:tcPr/>
                </a:tc>
                <a:tc>
                  <a:txBody>
                    <a:bodyPr/>
                    <a:lstStyle/>
                    <a:p>
                      <a:pPr algn="r"/>
                      <a:r>
                        <a:rPr lang="en-US" sz="1400" dirty="0" smtClean="0"/>
                        <a:t>0.0098</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translation models</a:t>
            </a:r>
            <a:endParaRPr lang="en-US" dirty="0"/>
          </a:p>
        </p:txBody>
      </p:sp>
      <p:sp>
        <p:nvSpPr>
          <p:cNvPr id="3" name="Content Placeholder 2"/>
          <p:cNvSpPr>
            <a:spLocks noGrp="1"/>
          </p:cNvSpPr>
          <p:nvPr>
            <p:ph idx="1"/>
          </p:nvPr>
        </p:nvSpPr>
        <p:spPr>
          <a:xfrm>
            <a:off x="457200" y="1600200"/>
            <a:ext cx="8229600" cy="2538413"/>
          </a:xfrm>
        </p:spPr>
        <p:txBody>
          <a:bodyPr/>
          <a:lstStyle/>
          <a:p>
            <a:r>
              <a:rPr lang="en-US" sz="2800" dirty="0" smtClean="0"/>
              <a:t>Noisy channel also needs translation model </a:t>
            </a:r>
            <a:r>
              <a:rPr lang="en-US" sz="2800" dirty="0" err="1" smtClean="0"/>
              <a:t>P(f|e</a:t>
            </a:r>
            <a:r>
              <a:rPr lang="en-US" sz="2800" dirty="0" smtClean="0"/>
              <a:t>)</a:t>
            </a:r>
          </a:p>
          <a:p>
            <a:r>
              <a:rPr lang="en-US" sz="2800" dirty="0" smtClean="0"/>
              <a:t>Similar strategy: break sentence </a:t>
            </a:r>
            <a:r>
              <a:rPr lang="en-US" sz="2800" i="1" dirty="0" smtClean="0"/>
              <a:t>pairs</a:t>
            </a:r>
            <a:r>
              <a:rPr lang="en-US" sz="2800" dirty="0" smtClean="0"/>
              <a:t> into phrases</a:t>
            </a:r>
          </a:p>
          <a:p>
            <a:r>
              <a:rPr lang="en-US" sz="2800" dirty="0" smtClean="0"/>
              <a:t>Count co-occurring pairs in a large parallel corpus</a:t>
            </a:r>
          </a:p>
          <a:p>
            <a:r>
              <a:rPr lang="en-US" sz="2800" dirty="0" smtClean="0"/>
              <a:t>(But I’ll skip the gory details …)</a:t>
            </a:r>
            <a:endParaRPr lang="en-US" sz="2800" dirty="0"/>
          </a:p>
        </p:txBody>
      </p:sp>
      <p:graphicFrame>
        <p:nvGraphicFramePr>
          <p:cNvPr id="5" name="Table 4"/>
          <p:cNvGraphicFramePr>
            <a:graphicFrameLocks noGrp="1"/>
          </p:cNvGraphicFramePr>
          <p:nvPr/>
        </p:nvGraphicFramePr>
        <p:xfrm>
          <a:off x="1227438" y="4532766"/>
          <a:ext cx="6629400" cy="1523999"/>
        </p:xfrm>
        <a:graphic>
          <a:graphicData uri="http://schemas.openxmlformats.org/drawingml/2006/table">
            <a:tbl>
              <a:tblPr firstRow="1">
                <a:tableStyleId>{D27102A9-8310-4765-A935-A1911B00CA55}</a:tableStyleId>
              </a:tblPr>
              <a:tblGrid>
                <a:gridCol w="1586100"/>
                <a:gridCol w="1587405"/>
                <a:gridCol w="1160448"/>
                <a:gridCol w="1138553"/>
                <a:gridCol w="1156894"/>
              </a:tblGrid>
              <a:tr h="162041">
                <a:tc>
                  <a:txBody>
                    <a:bodyPr/>
                    <a:lstStyle/>
                    <a:p>
                      <a:r>
                        <a:rPr lang="en-US" sz="1400" baseline="0" dirty="0" err="1" smtClean="0"/>
                        <a:t>e</a:t>
                      </a:r>
                      <a:endParaRPr lang="en-US" sz="1400" baseline="-25000" dirty="0"/>
                    </a:p>
                  </a:txBody>
                  <a:tcPr/>
                </a:tc>
                <a:tc>
                  <a:txBody>
                    <a:bodyPr/>
                    <a:lstStyle/>
                    <a:p>
                      <a:pPr algn="l"/>
                      <a:r>
                        <a:rPr lang="en-US" sz="1400" dirty="0" err="1" smtClean="0"/>
                        <a:t>f</a:t>
                      </a:r>
                      <a:endParaRPr lang="en-US" sz="1400" baseline="-25000" dirty="0"/>
                    </a:p>
                  </a:txBody>
                  <a:tcPr/>
                </a:tc>
                <a:tc>
                  <a:txBody>
                    <a:bodyPr/>
                    <a:lstStyle/>
                    <a:p>
                      <a:pPr algn="r"/>
                      <a:r>
                        <a:rPr lang="en-US" sz="1400" dirty="0" err="1" smtClean="0"/>
                        <a:t>C(e</a:t>
                      </a:r>
                      <a:r>
                        <a:rPr lang="en-US" sz="1400" dirty="0" smtClean="0"/>
                        <a:t>)</a:t>
                      </a:r>
                      <a:endParaRPr lang="en-US" sz="1400" dirty="0"/>
                    </a:p>
                  </a:txBody>
                  <a:tcPr/>
                </a:tc>
                <a:tc>
                  <a:txBody>
                    <a:bodyPr/>
                    <a:lstStyle/>
                    <a:p>
                      <a:pPr algn="r"/>
                      <a:r>
                        <a:rPr lang="en-US" sz="1400" dirty="0" err="1" smtClean="0"/>
                        <a:t>C(e</a:t>
                      </a:r>
                      <a:r>
                        <a:rPr lang="en-US" sz="1400" dirty="0" smtClean="0"/>
                        <a:t>,</a:t>
                      </a:r>
                      <a:r>
                        <a:rPr lang="en-US" sz="1400" baseline="0" dirty="0" smtClean="0"/>
                        <a:t> </a:t>
                      </a:r>
                      <a:r>
                        <a:rPr lang="en-US" sz="1400" baseline="0" dirty="0" err="1" smtClean="0"/>
                        <a:t>f</a:t>
                      </a:r>
                      <a:r>
                        <a:rPr lang="en-US" sz="1400" dirty="0" smtClean="0"/>
                        <a:t>)</a:t>
                      </a:r>
                      <a:endParaRPr lang="en-US" sz="1400" dirty="0"/>
                    </a:p>
                  </a:txBody>
                  <a:tcPr/>
                </a:tc>
                <a:tc>
                  <a:txBody>
                    <a:bodyPr/>
                    <a:lstStyle/>
                    <a:p>
                      <a:pPr algn="r"/>
                      <a:r>
                        <a:rPr lang="en-US" sz="1400" dirty="0" err="1" smtClean="0"/>
                        <a:t>P(f|e</a:t>
                      </a:r>
                      <a:r>
                        <a:rPr lang="en-US" sz="1400" dirty="0" smtClean="0"/>
                        <a:t>)</a:t>
                      </a:r>
                      <a:endParaRPr lang="en-US" sz="1400" dirty="0"/>
                    </a:p>
                  </a:txBody>
                  <a:tcPr/>
                </a:tc>
              </a:tr>
              <a:tr h="162041">
                <a:tc>
                  <a:txBody>
                    <a:bodyPr/>
                    <a:lstStyle/>
                    <a:p>
                      <a:r>
                        <a:rPr lang="en-US" sz="1400" dirty="0" smtClean="0">
                          <a:latin typeface="+mn-lt"/>
                        </a:rPr>
                        <a:t>he</a:t>
                      </a:r>
                      <a:r>
                        <a:rPr lang="en-US" sz="1400" baseline="0" dirty="0" smtClean="0">
                          <a:latin typeface="+mn-lt"/>
                        </a:rPr>
                        <a:t> shrank</a:t>
                      </a:r>
                      <a:endParaRPr lang="en-US" sz="1400" dirty="0"/>
                    </a:p>
                  </a:txBody>
                  <a:tcPr/>
                </a:tc>
                <a:tc>
                  <a:txBody>
                    <a:bodyPr/>
                    <a:lstStyle/>
                    <a:p>
                      <a:pPr algn="l"/>
                      <a:r>
                        <a:rPr lang="en-US" sz="1400" dirty="0" err="1" smtClean="0"/>
                        <a:t>il</a:t>
                      </a:r>
                      <a:r>
                        <a:rPr lang="en-US" sz="1400" dirty="0" smtClean="0"/>
                        <a:t> </a:t>
                      </a:r>
                      <a:r>
                        <a:rPr lang="en-US" sz="1400" dirty="0" err="1" smtClean="0"/>
                        <a:t>lui</a:t>
                      </a:r>
                      <a:r>
                        <a:rPr lang="en-US" sz="1400" baseline="0" dirty="0" smtClean="0"/>
                        <a:t> </a:t>
                      </a:r>
                      <a:r>
                        <a:rPr lang="en-US" sz="1400" baseline="0" dirty="0" err="1" smtClean="0"/>
                        <a:t>répugnait</a:t>
                      </a:r>
                      <a:endParaRPr lang="en-US" sz="1400" dirty="0"/>
                    </a:p>
                  </a:txBody>
                  <a:tcPr/>
                </a:tc>
                <a:tc>
                  <a:txBody>
                    <a:bodyPr/>
                    <a:lstStyle/>
                    <a:p>
                      <a:pPr algn="r"/>
                      <a:r>
                        <a:rPr lang="en-US" sz="1400" dirty="0" smtClean="0"/>
                        <a:t>17</a:t>
                      </a:r>
                      <a:endParaRPr lang="en-US" sz="1400" dirty="0"/>
                    </a:p>
                  </a:txBody>
                  <a:tcPr/>
                </a:tc>
                <a:tc>
                  <a:txBody>
                    <a:bodyPr/>
                    <a:lstStyle/>
                    <a:p>
                      <a:pPr algn="r"/>
                      <a:r>
                        <a:rPr lang="en-US" sz="1400" dirty="0" smtClean="0"/>
                        <a:t>6</a:t>
                      </a:r>
                      <a:endParaRPr lang="en-US" sz="1400" dirty="0"/>
                    </a:p>
                  </a:txBody>
                  <a:tcPr/>
                </a:tc>
                <a:tc>
                  <a:txBody>
                    <a:bodyPr/>
                    <a:lstStyle/>
                    <a:p>
                      <a:pPr algn="r"/>
                      <a:r>
                        <a:rPr lang="en-US" sz="1400" dirty="0" smtClean="0"/>
                        <a:t>0.3529</a:t>
                      </a:r>
                      <a:endParaRPr lang="en-US" sz="1400" dirty="0"/>
                    </a:p>
                  </a:txBody>
                  <a:tcPr/>
                </a:tc>
              </a:tr>
              <a:tr h="162041">
                <a:tc>
                  <a:txBody>
                    <a:bodyPr/>
                    <a:lstStyle/>
                    <a:p>
                      <a:r>
                        <a:rPr lang="en-US" sz="1400" dirty="0" smtClean="0"/>
                        <a:t>from</a:t>
                      </a:r>
                      <a:endParaRPr lang="en-US" sz="1400" dirty="0"/>
                    </a:p>
                  </a:txBody>
                  <a:tcPr/>
                </a:tc>
                <a:tc>
                  <a:txBody>
                    <a:bodyPr/>
                    <a:lstStyle/>
                    <a:p>
                      <a:pPr algn="l"/>
                      <a:r>
                        <a:rPr lang="en-US" sz="1400" dirty="0" smtClean="0"/>
                        <a:t>de</a:t>
                      </a:r>
                      <a:endParaRPr lang="en-US" sz="1400"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27111</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17855</a:t>
                      </a:r>
                    </a:p>
                  </a:txBody>
                  <a:tcPr/>
                </a:tc>
                <a:tc>
                  <a:txBody>
                    <a:bodyPr/>
                    <a:lstStyle/>
                    <a:p>
                      <a:pPr algn="r"/>
                      <a:r>
                        <a:rPr lang="en-US" sz="1400" dirty="0" smtClean="0"/>
                        <a:t>0.6586</a:t>
                      </a:r>
                      <a:endParaRPr lang="en-US" sz="1400" dirty="0"/>
                    </a:p>
                  </a:txBody>
                  <a:tcPr/>
                </a:tc>
              </a:tr>
              <a:tr h="162041">
                <a:tc>
                  <a:txBody>
                    <a:bodyPr/>
                    <a:lstStyle/>
                    <a:p>
                      <a:r>
                        <a:rPr lang="en-US" sz="1400" dirty="0" smtClean="0"/>
                        <a:t>from</a:t>
                      </a:r>
                      <a:endParaRPr lang="en-US" sz="1400" dirty="0"/>
                    </a:p>
                  </a:txBody>
                  <a:tcPr/>
                </a:tc>
                <a:tc>
                  <a:txBody>
                    <a:bodyPr/>
                    <a:lstStyle/>
                    <a:p>
                      <a:pPr algn="l"/>
                      <a:r>
                        <a:rPr lang="en-US" sz="1400" dirty="0" smtClean="0"/>
                        <a:t>des</a:t>
                      </a:r>
                      <a:endParaRPr lang="en-US" sz="1400"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27111</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6434</a:t>
                      </a:r>
                    </a:p>
                  </a:txBody>
                  <a:tcPr/>
                </a:tc>
                <a:tc>
                  <a:txBody>
                    <a:bodyPr/>
                    <a:lstStyle/>
                    <a:p>
                      <a:pPr algn="r"/>
                      <a:r>
                        <a:rPr lang="en-US" sz="1400" dirty="0" smtClean="0"/>
                        <a:t>0.2373</a:t>
                      </a:r>
                      <a:endParaRPr lang="en-US" sz="1400" dirty="0"/>
                    </a:p>
                  </a:txBody>
                  <a:tcPr/>
                </a:tc>
              </a:tr>
              <a:tr h="1620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tough decisions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décisions</a:t>
                      </a:r>
                      <a:r>
                        <a:rPr lang="en-US" sz="1400" dirty="0" smtClean="0"/>
                        <a:t> </a:t>
                      </a:r>
                      <a:r>
                        <a:rPr lang="en-US" sz="1400" dirty="0" err="1" smtClean="0"/>
                        <a:t>difficiles</a:t>
                      </a:r>
                      <a:endParaRPr lang="en-US" sz="1400" dirty="0" smtClean="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98</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81</a:t>
                      </a:r>
                    </a:p>
                  </a:txBody>
                  <a:tcPr/>
                </a:tc>
                <a:tc>
                  <a:txBody>
                    <a:bodyPr/>
                    <a:lstStyle/>
                    <a:p>
                      <a:pPr algn="r"/>
                      <a:r>
                        <a:rPr lang="en-US" sz="1400" dirty="0" smtClean="0"/>
                        <a:t>0.8265</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152400"/>
            <a:ext cx="7772400" cy="1143000"/>
          </a:xfrm>
          <a:noFill/>
        </p:spPr>
        <p:txBody>
          <a:bodyPr/>
          <a:lstStyle/>
          <a:p>
            <a:pPr eaLnBrk="1" hangingPunct="1"/>
            <a:r>
              <a:rPr lang="en-US" dirty="0">
                <a:solidFill>
                  <a:schemeClr val="tx1"/>
                </a:solidFill>
                <a:ea typeface="ＭＳ Ｐゴシック" pitchFamily="26" charset="-128"/>
                <a:cs typeface="ＭＳ Ｐゴシック" pitchFamily="26" charset="-128"/>
              </a:rPr>
              <a:t>Statistical MT Systems</a:t>
            </a:r>
          </a:p>
        </p:txBody>
      </p:sp>
      <p:sp>
        <p:nvSpPr>
          <p:cNvPr id="57347" name="Text Box 3"/>
          <p:cNvSpPr txBox="1">
            <a:spLocks noChangeArrowheads="1"/>
          </p:cNvSpPr>
          <p:nvPr/>
        </p:nvSpPr>
        <p:spPr bwMode="auto">
          <a:xfrm>
            <a:off x="1179485" y="3772058"/>
            <a:ext cx="823175" cy="369332"/>
          </a:xfrm>
          <a:prstGeom prst="rect">
            <a:avLst/>
          </a:prstGeom>
          <a:noFill/>
          <a:ln w="9525">
            <a:noFill/>
            <a:miter lim="800000"/>
            <a:headEnd/>
            <a:tailEnd/>
          </a:ln>
        </p:spPr>
        <p:txBody>
          <a:bodyPr wrap="none">
            <a:prstTxWarp prst="textNoShape">
              <a:avLst/>
            </a:prstTxWarp>
            <a:spAutoFit/>
          </a:bodyPr>
          <a:lstStyle/>
          <a:p>
            <a:pPr algn="ctr"/>
            <a:r>
              <a:rPr lang="en-US" dirty="0" smtClean="0">
                <a:latin typeface="+mn-lt"/>
              </a:rPr>
              <a:t>French</a:t>
            </a:r>
            <a:endParaRPr lang="en-US" dirty="0">
              <a:latin typeface="+mn-lt"/>
            </a:endParaRPr>
          </a:p>
        </p:txBody>
      </p:sp>
      <p:sp>
        <p:nvSpPr>
          <p:cNvPr id="57351" name="Text Box 7"/>
          <p:cNvSpPr txBox="1">
            <a:spLocks noChangeArrowheads="1"/>
          </p:cNvSpPr>
          <p:nvPr/>
        </p:nvSpPr>
        <p:spPr bwMode="auto">
          <a:xfrm>
            <a:off x="4316399" y="3655457"/>
            <a:ext cx="844815" cy="646331"/>
          </a:xfrm>
          <a:prstGeom prst="rect">
            <a:avLst/>
          </a:prstGeom>
          <a:noFill/>
          <a:ln w="9525">
            <a:noFill/>
            <a:miter lim="800000"/>
            <a:headEnd/>
            <a:tailEnd/>
          </a:ln>
        </p:spPr>
        <p:txBody>
          <a:bodyPr wrap="none">
            <a:prstTxWarp prst="textNoShape">
              <a:avLst/>
            </a:prstTxWarp>
            <a:spAutoFit/>
          </a:bodyPr>
          <a:lstStyle/>
          <a:p>
            <a:pPr algn="ctr"/>
            <a:r>
              <a:rPr lang="en-US" dirty="0">
                <a:latin typeface="+mn-lt"/>
              </a:rPr>
              <a:t>Broken</a:t>
            </a:r>
          </a:p>
          <a:p>
            <a:pPr algn="ctr"/>
            <a:r>
              <a:rPr lang="en-US" dirty="0">
                <a:latin typeface="+mn-lt"/>
              </a:rPr>
              <a:t>English</a:t>
            </a:r>
          </a:p>
        </p:txBody>
      </p:sp>
      <p:sp>
        <p:nvSpPr>
          <p:cNvPr id="57354" name="Text Box 10"/>
          <p:cNvSpPr txBox="1">
            <a:spLocks noChangeArrowheads="1"/>
          </p:cNvSpPr>
          <p:nvPr/>
        </p:nvSpPr>
        <p:spPr bwMode="auto">
          <a:xfrm>
            <a:off x="7310746" y="3772058"/>
            <a:ext cx="844815" cy="369332"/>
          </a:xfrm>
          <a:prstGeom prst="rect">
            <a:avLst/>
          </a:prstGeom>
          <a:noFill/>
          <a:ln w="9525">
            <a:noFill/>
            <a:miter lim="800000"/>
            <a:headEnd/>
            <a:tailEnd/>
          </a:ln>
        </p:spPr>
        <p:txBody>
          <a:bodyPr wrap="none">
            <a:prstTxWarp prst="textNoShape">
              <a:avLst/>
            </a:prstTxWarp>
            <a:spAutoFit/>
          </a:bodyPr>
          <a:lstStyle/>
          <a:p>
            <a:pPr algn="ctr"/>
            <a:r>
              <a:rPr lang="en-US" dirty="0">
                <a:latin typeface="+mn-lt"/>
              </a:rPr>
              <a:t>English</a:t>
            </a:r>
          </a:p>
        </p:txBody>
      </p:sp>
      <p:sp>
        <p:nvSpPr>
          <p:cNvPr id="57362" name="Text Box 18"/>
          <p:cNvSpPr txBox="1">
            <a:spLocks noChangeArrowheads="1"/>
          </p:cNvSpPr>
          <p:nvPr/>
        </p:nvSpPr>
        <p:spPr bwMode="auto">
          <a:xfrm>
            <a:off x="2236219" y="2924394"/>
            <a:ext cx="1890261" cy="369332"/>
          </a:xfrm>
          <a:prstGeom prst="rect">
            <a:avLst/>
          </a:prstGeom>
          <a:noFill/>
          <a:ln w="9525">
            <a:noFill/>
            <a:miter lim="800000"/>
            <a:headEnd/>
            <a:tailEnd/>
          </a:ln>
        </p:spPr>
        <p:txBody>
          <a:bodyPr wrap="none">
            <a:prstTxWarp prst="textNoShape">
              <a:avLst/>
            </a:prstTxWarp>
            <a:spAutoFit/>
          </a:bodyPr>
          <a:lstStyle/>
          <a:p>
            <a:pPr algn="ctr"/>
            <a:r>
              <a:rPr lang="en-US" dirty="0">
                <a:latin typeface="+mn-lt"/>
              </a:rPr>
              <a:t>Statistical Analysis</a:t>
            </a:r>
          </a:p>
        </p:txBody>
      </p:sp>
      <p:sp>
        <p:nvSpPr>
          <p:cNvPr id="57364" name="Text Box 20"/>
          <p:cNvSpPr txBox="1">
            <a:spLocks noChangeArrowheads="1"/>
          </p:cNvSpPr>
          <p:nvPr/>
        </p:nvSpPr>
        <p:spPr bwMode="auto">
          <a:xfrm>
            <a:off x="5303269" y="2924394"/>
            <a:ext cx="1890261" cy="369332"/>
          </a:xfrm>
          <a:prstGeom prst="rect">
            <a:avLst/>
          </a:prstGeom>
          <a:noFill/>
          <a:ln w="9525">
            <a:noFill/>
            <a:miter lim="800000"/>
            <a:headEnd/>
            <a:tailEnd/>
          </a:ln>
        </p:spPr>
        <p:txBody>
          <a:bodyPr wrap="none">
            <a:prstTxWarp prst="textNoShape">
              <a:avLst/>
            </a:prstTxWarp>
            <a:spAutoFit/>
          </a:bodyPr>
          <a:lstStyle/>
          <a:p>
            <a:pPr algn="ctr"/>
            <a:r>
              <a:rPr lang="en-US" dirty="0">
                <a:latin typeface="+mn-lt"/>
              </a:rPr>
              <a:t>Statistical Analysis</a:t>
            </a:r>
          </a:p>
        </p:txBody>
      </p:sp>
      <p:sp>
        <p:nvSpPr>
          <p:cNvPr id="57366" name="Text Box 22"/>
          <p:cNvSpPr txBox="1">
            <a:spLocks noChangeArrowheads="1"/>
          </p:cNvSpPr>
          <p:nvPr/>
        </p:nvSpPr>
        <p:spPr bwMode="auto">
          <a:xfrm>
            <a:off x="1476672" y="4967046"/>
            <a:ext cx="1726104" cy="461665"/>
          </a:xfrm>
          <a:prstGeom prst="rect">
            <a:avLst/>
          </a:prstGeom>
          <a:noFill/>
          <a:ln w="9525">
            <a:noFill/>
            <a:miter lim="800000"/>
            <a:headEnd/>
            <a:tailEnd/>
          </a:ln>
        </p:spPr>
        <p:txBody>
          <a:bodyPr wrap="none">
            <a:prstTxWarp prst="textNoShape">
              <a:avLst/>
            </a:prstTxWarp>
            <a:spAutoFit/>
          </a:bodyPr>
          <a:lstStyle/>
          <a:p>
            <a:pPr algn="l"/>
            <a:r>
              <a:rPr lang="en-US" sz="2400" dirty="0" err="1" smtClean="0">
                <a:latin typeface="+mn-lt"/>
              </a:rPr>
              <a:t>J’ai</a:t>
            </a:r>
            <a:r>
              <a:rPr lang="en-US" sz="2400" dirty="0" smtClean="0">
                <a:latin typeface="+mn-lt"/>
              </a:rPr>
              <a:t> </a:t>
            </a:r>
            <a:r>
              <a:rPr lang="en-US" sz="2400" dirty="0" err="1" smtClean="0">
                <a:latin typeface="+mn-lt"/>
              </a:rPr>
              <a:t>très</a:t>
            </a:r>
            <a:r>
              <a:rPr lang="en-US" sz="2400" dirty="0" smtClean="0">
                <a:latin typeface="+mn-lt"/>
              </a:rPr>
              <a:t> </a:t>
            </a:r>
            <a:r>
              <a:rPr lang="en-US" sz="2400" dirty="0" err="1" smtClean="0">
                <a:latin typeface="+mn-lt"/>
              </a:rPr>
              <a:t>faim</a:t>
            </a:r>
            <a:endParaRPr lang="en-US" sz="2400" dirty="0">
              <a:latin typeface="+mn-lt"/>
            </a:endParaRPr>
          </a:p>
        </p:txBody>
      </p:sp>
      <p:sp>
        <p:nvSpPr>
          <p:cNvPr id="57367" name="Text Box 23"/>
          <p:cNvSpPr txBox="1">
            <a:spLocks noChangeArrowheads="1"/>
          </p:cNvSpPr>
          <p:nvPr/>
        </p:nvSpPr>
        <p:spPr bwMode="auto">
          <a:xfrm>
            <a:off x="6419644" y="4967046"/>
            <a:ext cx="2031325" cy="461665"/>
          </a:xfrm>
          <a:prstGeom prst="rect">
            <a:avLst/>
          </a:prstGeom>
          <a:noFill/>
          <a:ln w="9525">
            <a:noFill/>
            <a:miter lim="800000"/>
            <a:headEnd/>
            <a:tailEnd/>
          </a:ln>
        </p:spPr>
        <p:txBody>
          <a:bodyPr wrap="none">
            <a:prstTxWarp prst="textNoShape">
              <a:avLst/>
            </a:prstTxWarp>
            <a:spAutoFit/>
          </a:bodyPr>
          <a:lstStyle/>
          <a:p>
            <a:pPr algn="l"/>
            <a:r>
              <a:rPr lang="en-US" sz="2400" dirty="0">
                <a:latin typeface="+mn-lt"/>
              </a:rPr>
              <a:t>I am so hungry</a:t>
            </a:r>
          </a:p>
        </p:txBody>
      </p:sp>
      <p:sp>
        <p:nvSpPr>
          <p:cNvPr id="57375" name="Text Box 23"/>
          <p:cNvSpPr txBox="1">
            <a:spLocks noChangeArrowheads="1"/>
          </p:cNvSpPr>
          <p:nvPr/>
        </p:nvSpPr>
        <p:spPr bwMode="auto">
          <a:xfrm>
            <a:off x="3877719" y="5575443"/>
            <a:ext cx="1762125" cy="954087"/>
          </a:xfrm>
          <a:prstGeom prst="rect">
            <a:avLst/>
          </a:prstGeom>
          <a:noFill/>
          <a:ln w="9525">
            <a:noFill/>
            <a:miter lim="800000"/>
            <a:headEnd/>
            <a:tailEnd/>
          </a:ln>
        </p:spPr>
        <p:txBody>
          <a:bodyPr wrap="none">
            <a:prstTxWarp prst="textNoShape">
              <a:avLst/>
            </a:prstTxWarp>
            <a:spAutoFit/>
          </a:bodyPr>
          <a:lstStyle/>
          <a:p>
            <a:pPr algn="l"/>
            <a:r>
              <a:rPr lang="en-US" sz="1400" dirty="0">
                <a:latin typeface="+mn-lt"/>
              </a:rPr>
              <a:t>What hunger have I,</a:t>
            </a:r>
          </a:p>
          <a:p>
            <a:pPr algn="l"/>
            <a:r>
              <a:rPr lang="en-US" sz="1400" dirty="0">
                <a:latin typeface="+mn-lt"/>
              </a:rPr>
              <a:t>Hungry I am so,</a:t>
            </a:r>
          </a:p>
          <a:p>
            <a:pPr algn="l"/>
            <a:r>
              <a:rPr lang="en-US" sz="1400" dirty="0">
                <a:latin typeface="+mn-lt"/>
              </a:rPr>
              <a:t>I am so hungry,</a:t>
            </a:r>
          </a:p>
          <a:p>
            <a:pPr algn="l"/>
            <a:r>
              <a:rPr lang="en-US" sz="1400" dirty="0">
                <a:latin typeface="+mn-lt"/>
              </a:rPr>
              <a:t>Have I that hunger …</a:t>
            </a:r>
          </a:p>
        </p:txBody>
      </p:sp>
      <p:sp>
        <p:nvSpPr>
          <p:cNvPr id="30" name="Rounded Rectangle 29"/>
          <p:cNvSpPr/>
          <p:nvPr/>
        </p:nvSpPr>
        <p:spPr>
          <a:xfrm>
            <a:off x="5518807" y="3613824"/>
            <a:ext cx="1463040" cy="73152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Language Model</a:t>
            </a:r>
            <a:r>
              <a:rPr lang="en-US" dirty="0" smtClean="0">
                <a:solidFill>
                  <a:schemeClr val="tx1"/>
                </a:solidFill>
              </a:rPr>
              <a:t> </a:t>
            </a:r>
            <a:r>
              <a:rPr lang="en-US" dirty="0" err="1" smtClean="0">
                <a:solidFill>
                  <a:schemeClr val="tx1"/>
                </a:solidFill>
              </a:rPr>
              <a:t>P(e</a:t>
            </a:r>
            <a:r>
              <a:rPr lang="en-US" dirty="0" smtClean="0">
                <a:solidFill>
                  <a:schemeClr val="tx1"/>
                </a:solidFill>
              </a:rPr>
              <a:t>)</a:t>
            </a:r>
            <a:endParaRPr lang="en-US" dirty="0">
              <a:solidFill>
                <a:schemeClr val="tx1"/>
              </a:solidFill>
            </a:endParaRPr>
          </a:p>
        </p:txBody>
      </p:sp>
      <p:sp>
        <p:nvSpPr>
          <p:cNvPr id="31" name="Rounded Rectangle 30"/>
          <p:cNvSpPr/>
          <p:nvPr/>
        </p:nvSpPr>
        <p:spPr>
          <a:xfrm>
            <a:off x="2461847" y="3613824"/>
            <a:ext cx="1463040" cy="731520"/>
          </a:xfrm>
          <a:prstGeom prst="round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solidFill>
                  <a:schemeClr val="tx1"/>
                </a:solidFill>
              </a:rPr>
              <a:t>TranslationModel</a:t>
            </a:r>
            <a:r>
              <a:rPr lang="en-US" dirty="0" smtClean="0">
                <a:solidFill>
                  <a:schemeClr val="tx1"/>
                </a:solidFill>
              </a:rPr>
              <a:t> </a:t>
            </a:r>
            <a:r>
              <a:rPr lang="en-US" dirty="0" err="1" smtClean="0">
                <a:solidFill>
                  <a:schemeClr val="tx1"/>
                </a:solidFill>
              </a:rPr>
              <a:t>P(f|e</a:t>
            </a:r>
            <a:r>
              <a:rPr lang="en-US" dirty="0" smtClean="0">
                <a:solidFill>
                  <a:schemeClr val="tx1"/>
                </a:solidFill>
              </a:rPr>
              <a:t>)</a:t>
            </a:r>
            <a:endParaRPr lang="en-US" dirty="0">
              <a:solidFill>
                <a:schemeClr val="tx1"/>
              </a:solidFill>
            </a:endParaRPr>
          </a:p>
        </p:txBody>
      </p:sp>
      <p:sp>
        <p:nvSpPr>
          <p:cNvPr id="32" name="Rounded Rectangle 31"/>
          <p:cNvSpPr/>
          <p:nvPr/>
        </p:nvSpPr>
        <p:spPr>
          <a:xfrm>
            <a:off x="3615781" y="4832118"/>
            <a:ext cx="2286000" cy="731520"/>
          </a:xfrm>
          <a:prstGeom prst="roundRect">
            <a:avLst/>
          </a:prstGeom>
          <a:solidFill>
            <a:schemeClr val="accent2">
              <a:lumMod val="20000"/>
              <a:lumOff val="8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smtClean="0">
                <a:solidFill>
                  <a:srgbClr val="000000"/>
                </a:solidFill>
              </a:rPr>
              <a:t>Decoding algorithm</a:t>
            </a:r>
          </a:p>
          <a:p>
            <a:pPr algn="ctr"/>
            <a:r>
              <a:rPr lang="en-US" dirty="0" err="1" smtClean="0">
                <a:solidFill>
                  <a:srgbClr val="000000"/>
                </a:solidFill>
              </a:rPr>
              <a:t>argmax</a:t>
            </a:r>
            <a:r>
              <a:rPr lang="en-US" baseline="-25000" dirty="0" err="1" smtClean="0">
                <a:solidFill>
                  <a:srgbClr val="000000"/>
                </a:solidFill>
              </a:rPr>
              <a:t>e</a:t>
            </a:r>
            <a:r>
              <a:rPr lang="en-US" dirty="0" smtClean="0">
                <a:solidFill>
                  <a:srgbClr val="000000"/>
                </a:solidFill>
              </a:rPr>
              <a:t> </a:t>
            </a:r>
            <a:r>
              <a:rPr lang="en-US" dirty="0" err="1" smtClean="0">
                <a:solidFill>
                  <a:srgbClr val="000000"/>
                </a:solidFill>
              </a:rPr>
              <a:t>P(f|e</a:t>
            </a:r>
            <a:r>
              <a:rPr lang="en-US" dirty="0" smtClean="0">
                <a:solidFill>
                  <a:srgbClr val="000000"/>
                </a:solidFill>
              </a:rPr>
              <a:t>) </a:t>
            </a:r>
            <a:r>
              <a:rPr lang="en-US" dirty="0" err="1" smtClean="0">
                <a:solidFill>
                  <a:srgbClr val="000000"/>
                </a:solidFill>
              </a:rPr>
              <a:t>P(e</a:t>
            </a:r>
            <a:r>
              <a:rPr lang="en-US" dirty="0" smtClean="0">
                <a:solidFill>
                  <a:srgbClr val="000000"/>
                </a:solidFill>
              </a:rPr>
              <a:t>)</a:t>
            </a:r>
          </a:p>
        </p:txBody>
      </p:sp>
      <p:grpSp>
        <p:nvGrpSpPr>
          <p:cNvPr id="54" name="Group 53"/>
          <p:cNvGrpSpPr/>
          <p:nvPr/>
        </p:nvGrpSpPr>
        <p:grpSpPr>
          <a:xfrm>
            <a:off x="1693676" y="1442515"/>
            <a:ext cx="2971800" cy="1143000"/>
            <a:chOff x="1817305" y="1219200"/>
            <a:chExt cx="2971800" cy="1143000"/>
          </a:xfrm>
        </p:grpSpPr>
        <p:sp>
          <p:nvSpPr>
            <p:cNvPr id="33" name="Rounded Rectangle 32"/>
            <p:cNvSpPr/>
            <p:nvPr/>
          </p:nvSpPr>
          <p:spPr>
            <a:xfrm>
              <a:off x="1817305" y="1219200"/>
              <a:ext cx="2971800" cy="1143000"/>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smtClean="0">
                  <a:solidFill>
                    <a:srgbClr val="000000"/>
                  </a:solidFill>
                </a:rPr>
                <a:t>French/English Parallel Texts</a:t>
              </a:r>
              <a:endParaRPr lang="en-US" dirty="0">
                <a:solidFill>
                  <a:srgbClr val="000000"/>
                </a:solidFill>
              </a:endParaRPr>
            </a:p>
          </p:txBody>
        </p:sp>
        <p:grpSp>
          <p:nvGrpSpPr>
            <p:cNvPr id="37" name="Group 36"/>
            <p:cNvGrpSpPr/>
            <p:nvPr/>
          </p:nvGrpSpPr>
          <p:grpSpPr>
            <a:xfrm>
              <a:off x="1992207" y="1325880"/>
              <a:ext cx="1234440" cy="594678"/>
              <a:chOff x="2377440" y="1371600"/>
              <a:chExt cx="1234440" cy="594678"/>
            </a:xfrm>
          </p:grpSpPr>
          <p:sp>
            <p:nvSpPr>
              <p:cNvPr id="34" name="Rectangle 33"/>
              <p:cNvSpPr/>
              <p:nvPr/>
            </p:nvSpPr>
            <p:spPr>
              <a:xfrm>
                <a:off x="2377440" y="1371600"/>
                <a:ext cx="1143000" cy="503238"/>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Michelle ma belle </a:t>
                </a:r>
                <a:r>
                  <a:rPr lang="en-US" sz="800" dirty="0" err="1" smtClean="0">
                    <a:solidFill>
                      <a:schemeClr val="tx1"/>
                    </a:solidFill>
                    <a:cs typeface="Times New Roman"/>
                  </a:rPr>
                  <a:t>sont</a:t>
                </a:r>
                <a:r>
                  <a:rPr lang="en-US" sz="800" dirty="0" smtClean="0">
                    <a:solidFill>
                      <a:schemeClr val="tx1"/>
                    </a:solidFill>
                    <a:cs typeface="Times New Roman"/>
                  </a:rPr>
                  <a:t> les </a:t>
                </a:r>
                <a:r>
                  <a:rPr lang="en-US" sz="800" dirty="0" err="1" smtClean="0">
                    <a:solidFill>
                      <a:schemeClr val="tx1"/>
                    </a:solidFill>
                    <a:cs typeface="Times New Roman"/>
                  </a:rPr>
                  <a:t>mots</a:t>
                </a:r>
                <a:r>
                  <a:rPr lang="en-US" sz="800" dirty="0" smtClean="0">
                    <a:solidFill>
                      <a:schemeClr val="tx1"/>
                    </a:solidFill>
                    <a:cs typeface="Times New Roman"/>
                  </a:rPr>
                  <a:t> qui </a:t>
                </a:r>
                <a:r>
                  <a:rPr lang="en-US" sz="800" dirty="0" err="1" smtClean="0">
                    <a:solidFill>
                      <a:schemeClr val="tx1"/>
                    </a:solidFill>
                    <a:cs typeface="Times New Roman"/>
                  </a:rPr>
                  <a:t>vont</a:t>
                </a:r>
                <a:r>
                  <a:rPr lang="en-US" sz="800" dirty="0" smtClean="0">
                    <a:solidFill>
                      <a:schemeClr val="tx1"/>
                    </a:solidFill>
                    <a:cs typeface="Times New Roman"/>
                  </a:rPr>
                  <a:t> </a:t>
                </a:r>
                <a:r>
                  <a:rPr lang="en-US" sz="800" dirty="0" err="1" smtClean="0">
                    <a:solidFill>
                      <a:schemeClr val="tx1"/>
                    </a:solidFill>
                    <a:cs typeface="Times New Roman"/>
                  </a:rPr>
                  <a:t>très</a:t>
                </a:r>
                <a:r>
                  <a:rPr lang="en-US" sz="800" dirty="0" smtClean="0">
                    <a:solidFill>
                      <a:schemeClr val="tx1"/>
                    </a:solidFill>
                    <a:cs typeface="Times New Roman"/>
                  </a:rPr>
                  <a:t> </a:t>
                </a:r>
                <a:r>
                  <a:rPr lang="en-US" sz="800" dirty="0" err="1" smtClean="0">
                    <a:solidFill>
                      <a:schemeClr val="tx1"/>
                    </a:solidFill>
                    <a:cs typeface="Times New Roman"/>
                  </a:rPr>
                  <a:t>bien</a:t>
                </a:r>
                <a:r>
                  <a:rPr lang="en-US" sz="800" dirty="0" smtClean="0">
                    <a:solidFill>
                      <a:schemeClr val="tx1"/>
                    </a:solidFill>
                    <a:cs typeface="Times New Roman"/>
                  </a:rPr>
                  <a:t> ensemble</a:t>
                </a:r>
                <a:endParaRPr lang="en-US" sz="800" dirty="0">
                  <a:solidFill>
                    <a:schemeClr val="tx1"/>
                  </a:solidFill>
                  <a:cs typeface="Times New Roman"/>
                </a:endParaRPr>
              </a:p>
            </p:txBody>
          </p:sp>
          <p:sp>
            <p:nvSpPr>
              <p:cNvPr id="35" name="Rectangle 34"/>
              <p:cNvSpPr/>
              <p:nvPr/>
            </p:nvSpPr>
            <p:spPr>
              <a:xfrm>
                <a:off x="2423160" y="1417320"/>
                <a:ext cx="1143000" cy="503238"/>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Michelle ma belle </a:t>
                </a:r>
                <a:r>
                  <a:rPr lang="en-US" sz="800" dirty="0" err="1" smtClean="0">
                    <a:solidFill>
                      <a:schemeClr val="tx1"/>
                    </a:solidFill>
                    <a:cs typeface="Times New Roman"/>
                  </a:rPr>
                  <a:t>sont</a:t>
                </a:r>
                <a:r>
                  <a:rPr lang="en-US" sz="800" dirty="0" smtClean="0">
                    <a:solidFill>
                      <a:schemeClr val="tx1"/>
                    </a:solidFill>
                    <a:cs typeface="Times New Roman"/>
                  </a:rPr>
                  <a:t> les </a:t>
                </a:r>
                <a:r>
                  <a:rPr lang="en-US" sz="800" dirty="0" err="1" smtClean="0">
                    <a:solidFill>
                      <a:schemeClr val="tx1"/>
                    </a:solidFill>
                    <a:cs typeface="Times New Roman"/>
                  </a:rPr>
                  <a:t>mots</a:t>
                </a:r>
                <a:r>
                  <a:rPr lang="en-US" sz="800" dirty="0" smtClean="0">
                    <a:solidFill>
                      <a:schemeClr val="tx1"/>
                    </a:solidFill>
                    <a:cs typeface="Times New Roman"/>
                  </a:rPr>
                  <a:t> qui </a:t>
                </a:r>
                <a:r>
                  <a:rPr lang="en-US" sz="800" dirty="0" err="1" smtClean="0">
                    <a:solidFill>
                      <a:schemeClr val="tx1"/>
                    </a:solidFill>
                    <a:cs typeface="Times New Roman"/>
                  </a:rPr>
                  <a:t>vont</a:t>
                </a:r>
                <a:r>
                  <a:rPr lang="en-US" sz="800" dirty="0" smtClean="0">
                    <a:solidFill>
                      <a:schemeClr val="tx1"/>
                    </a:solidFill>
                    <a:cs typeface="Times New Roman"/>
                  </a:rPr>
                  <a:t> </a:t>
                </a:r>
                <a:r>
                  <a:rPr lang="en-US" sz="800" dirty="0" err="1" smtClean="0">
                    <a:solidFill>
                      <a:schemeClr val="tx1"/>
                    </a:solidFill>
                    <a:cs typeface="Times New Roman"/>
                  </a:rPr>
                  <a:t>très</a:t>
                </a:r>
                <a:r>
                  <a:rPr lang="en-US" sz="800" dirty="0" smtClean="0">
                    <a:solidFill>
                      <a:schemeClr val="tx1"/>
                    </a:solidFill>
                    <a:cs typeface="Times New Roman"/>
                  </a:rPr>
                  <a:t> </a:t>
                </a:r>
                <a:r>
                  <a:rPr lang="en-US" sz="800" dirty="0" err="1" smtClean="0">
                    <a:solidFill>
                      <a:schemeClr val="tx1"/>
                    </a:solidFill>
                    <a:cs typeface="Times New Roman"/>
                  </a:rPr>
                  <a:t>bien</a:t>
                </a:r>
                <a:r>
                  <a:rPr lang="en-US" sz="800" dirty="0" smtClean="0">
                    <a:solidFill>
                      <a:schemeClr val="tx1"/>
                    </a:solidFill>
                    <a:cs typeface="Times New Roman"/>
                  </a:rPr>
                  <a:t> ensemble</a:t>
                </a:r>
                <a:endParaRPr lang="en-US" sz="800" dirty="0">
                  <a:solidFill>
                    <a:schemeClr val="tx1"/>
                  </a:solidFill>
                  <a:cs typeface="Times New Roman"/>
                </a:endParaRPr>
              </a:p>
            </p:txBody>
          </p:sp>
          <p:sp>
            <p:nvSpPr>
              <p:cNvPr id="36" name="Rectangle 35"/>
              <p:cNvSpPr/>
              <p:nvPr/>
            </p:nvSpPr>
            <p:spPr>
              <a:xfrm>
                <a:off x="2468880" y="1463040"/>
                <a:ext cx="1143000" cy="503238"/>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Michelle, ma belle, </a:t>
                </a:r>
                <a:r>
                  <a:rPr lang="en-US" sz="800" dirty="0" err="1" smtClean="0">
                    <a:solidFill>
                      <a:schemeClr val="tx1"/>
                    </a:solidFill>
                    <a:cs typeface="Times New Roman"/>
                  </a:rPr>
                  <a:t>sont</a:t>
                </a:r>
                <a:r>
                  <a:rPr lang="en-US" sz="800" dirty="0" smtClean="0">
                    <a:solidFill>
                      <a:schemeClr val="tx1"/>
                    </a:solidFill>
                    <a:cs typeface="Times New Roman"/>
                  </a:rPr>
                  <a:t> les </a:t>
                </a:r>
                <a:r>
                  <a:rPr lang="en-US" sz="800" dirty="0" err="1" smtClean="0">
                    <a:solidFill>
                      <a:schemeClr val="tx1"/>
                    </a:solidFill>
                    <a:cs typeface="Times New Roman"/>
                  </a:rPr>
                  <a:t>mots</a:t>
                </a:r>
                <a:r>
                  <a:rPr lang="en-US" sz="800" dirty="0" smtClean="0">
                    <a:solidFill>
                      <a:schemeClr val="tx1"/>
                    </a:solidFill>
                    <a:cs typeface="Times New Roman"/>
                  </a:rPr>
                  <a:t> qui </a:t>
                </a:r>
                <a:r>
                  <a:rPr lang="en-US" sz="800" dirty="0" err="1" smtClean="0">
                    <a:solidFill>
                      <a:schemeClr val="tx1"/>
                    </a:solidFill>
                    <a:cs typeface="Times New Roman"/>
                  </a:rPr>
                  <a:t>vont</a:t>
                </a:r>
                <a:r>
                  <a:rPr lang="en-US" sz="800" dirty="0" smtClean="0">
                    <a:solidFill>
                      <a:schemeClr val="tx1"/>
                    </a:solidFill>
                    <a:cs typeface="Times New Roman"/>
                  </a:rPr>
                  <a:t> </a:t>
                </a:r>
                <a:r>
                  <a:rPr lang="en-US" sz="800" dirty="0" err="1" smtClean="0">
                    <a:solidFill>
                      <a:schemeClr val="tx1"/>
                    </a:solidFill>
                    <a:cs typeface="Times New Roman"/>
                  </a:rPr>
                  <a:t>très</a:t>
                </a:r>
                <a:r>
                  <a:rPr lang="en-US" sz="800" dirty="0" smtClean="0">
                    <a:solidFill>
                      <a:schemeClr val="tx1"/>
                    </a:solidFill>
                    <a:cs typeface="Times New Roman"/>
                  </a:rPr>
                  <a:t> </a:t>
                </a:r>
                <a:r>
                  <a:rPr lang="en-US" sz="800" dirty="0" err="1" smtClean="0">
                    <a:solidFill>
                      <a:schemeClr val="tx1"/>
                    </a:solidFill>
                    <a:cs typeface="Times New Roman"/>
                  </a:rPr>
                  <a:t>bien</a:t>
                </a:r>
                <a:r>
                  <a:rPr lang="en-US" sz="800" dirty="0" smtClean="0">
                    <a:solidFill>
                      <a:schemeClr val="tx1"/>
                    </a:solidFill>
                    <a:cs typeface="Times New Roman"/>
                  </a:rPr>
                  <a:t> ensemble</a:t>
                </a:r>
                <a:endParaRPr lang="en-US" sz="800" dirty="0">
                  <a:solidFill>
                    <a:schemeClr val="tx1"/>
                  </a:solidFill>
                  <a:cs typeface="Times New Roman"/>
                </a:endParaRPr>
              </a:p>
            </p:txBody>
          </p:sp>
        </p:grpSp>
        <p:grpSp>
          <p:nvGrpSpPr>
            <p:cNvPr id="38" name="Group 37"/>
            <p:cNvGrpSpPr/>
            <p:nvPr/>
          </p:nvGrpSpPr>
          <p:grpSpPr>
            <a:xfrm>
              <a:off x="3389656" y="1325880"/>
              <a:ext cx="1234440" cy="594678"/>
              <a:chOff x="2377440" y="1371600"/>
              <a:chExt cx="1234440" cy="594678"/>
            </a:xfrm>
          </p:grpSpPr>
          <p:sp>
            <p:nvSpPr>
              <p:cNvPr id="39" name="Rectangle 38"/>
              <p:cNvSpPr/>
              <p:nvPr/>
            </p:nvSpPr>
            <p:spPr>
              <a:xfrm>
                <a:off x="2377440" y="1371600"/>
                <a:ext cx="1143000" cy="503238"/>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Michelle ma belle </a:t>
                </a:r>
                <a:r>
                  <a:rPr lang="en-US" sz="800" dirty="0" err="1" smtClean="0">
                    <a:solidFill>
                      <a:schemeClr val="tx1"/>
                    </a:solidFill>
                    <a:cs typeface="Times New Roman"/>
                  </a:rPr>
                  <a:t>sont</a:t>
                </a:r>
                <a:r>
                  <a:rPr lang="en-US" sz="800" dirty="0" smtClean="0">
                    <a:solidFill>
                      <a:schemeClr val="tx1"/>
                    </a:solidFill>
                    <a:cs typeface="Times New Roman"/>
                  </a:rPr>
                  <a:t> les </a:t>
                </a:r>
                <a:r>
                  <a:rPr lang="en-US" sz="800" dirty="0" err="1" smtClean="0">
                    <a:solidFill>
                      <a:schemeClr val="tx1"/>
                    </a:solidFill>
                    <a:cs typeface="Times New Roman"/>
                  </a:rPr>
                  <a:t>mots</a:t>
                </a:r>
                <a:r>
                  <a:rPr lang="en-US" sz="800" dirty="0" smtClean="0">
                    <a:solidFill>
                      <a:schemeClr val="tx1"/>
                    </a:solidFill>
                    <a:cs typeface="Times New Roman"/>
                  </a:rPr>
                  <a:t> qui </a:t>
                </a:r>
                <a:r>
                  <a:rPr lang="en-US" sz="800" dirty="0" err="1" smtClean="0">
                    <a:solidFill>
                      <a:schemeClr val="tx1"/>
                    </a:solidFill>
                    <a:cs typeface="Times New Roman"/>
                  </a:rPr>
                  <a:t>vont</a:t>
                </a:r>
                <a:r>
                  <a:rPr lang="en-US" sz="800" dirty="0" smtClean="0">
                    <a:solidFill>
                      <a:schemeClr val="tx1"/>
                    </a:solidFill>
                    <a:cs typeface="Times New Roman"/>
                  </a:rPr>
                  <a:t> </a:t>
                </a:r>
                <a:r>
                  <a:rPr lang="en-US" sz="800" dirty="0" err="1" smtClean="0">
                    <a:solidFill>
                      <a:schemeClr val="tx1"/>
                    </a:solidFill>
                    <a:cs typeface="Times New Roman"/>
                  </a:rPr>
                  <a:t>très</a:t>
                </a:r>
                <a:r>
                  <a:rPr lang="en-US" sz="800" dirty="0" smtClean="0">
                    <a:solidFill>
                      <a:schemeClr val="tx1"/>
                    </a:solidFill>
                    <a:cs typeface="Times New Roman"/>
                  </a:rPr>
                  <a:t> </a:t>
                </a:r>
                <a:r>
                  <a:rPr lang="en-US" sz="800" dirty="0" err="1" smtClean="0">
                    <a:solidFill>
                      <a:schemeClr val="tx1"/>
                    </a:solidFill>
                    <a:cs typeface="Times New Roman"/>
                  </a:rPr>
                  <a:t>bien</a:t>
                </a:r>
                <a:r>
                  <a:rPr lang="en-US" sz="800" dirty="0" smtClean="0">
                    <a:solidFill>
                      <a:schemeClr val="tx1"/>
                    </a:solidFill>
                    <a:cs typeface="Times New Roman"/>
                  </a:rPr>
                  <a:t> ensemble</a:t>
                </a:r>
                <a:endParaRPr lang="en-US" sz="800" dirty="0">
                  <a:solidFill>
                    <a:schemeClr val="tx1"/>
                  </a:solidFill>
                  <a:cs typeface="Times New Roman"/>
                </a:endParaRPr>
              </a:p>
            </p:txBody>
          </p:sp>
          <p:sp>
            <p:nvSpPr>
              <p:cNvPr id="40" name="Rectangle 39"/>
              <p:cNvSpPr/>
              <p:nvPr/>
            </p:nvSpPr>
            <p:spPr>
              <a:xfrm>
                <a:off x="2423160" y="1417320"/>
                <a:ext cx="1143000" cy="503238"/>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Michelle ma belle </a:t>
                </a:r>
                <a:r>
                  <a:rPr lang="en-US" sz="800" dirty="0" err="1" smtClean="0">
                    <a:solidFill>
                      <a:schemeClr val="tx1"/>
                    </a:solidFill>
                    <a:cs typeface="Times New Roman"/>
                  </a:rPr>
                  <a:t>sont</a:t>
                </a:r>
                <a:r>
                  <a:rPr lang="en-US" sz="800" dirty="0" smtClean="0">
                    <a:solidFill>
                      <a:schemeClr val="tx1"/>
                    </a:solidFill>
                    <a:cs typeface="Times New Roman"/>
                  </a:rPr>
                  <a:t> les </a:t>
                </a:r>
                <a:r>
                  <a:rPr lang="en-US" sz="800" dirty="0" err="1" smtClean="0">
                    <a:solidFill>
                      <a:schemeClr val="tx1"/>
                    </a:solidFill>
                    <a:cs typeface="Times New Roman"/>
                  </a:rPr>
                  <a:t>mots</a:t>
                </a:r>
                <a:r>
                  <a:rPr lang="en-US" sz="800" dirty="0" smtClean="0">
                    <a:solidFill>
                      <a:schemeClr val="tx1"/>
                    </a:solidFill>
                    <a:cs typeface="Times New Roman"/>
                  </a:rPr>
                  <a:t> qui </a:t>
                </a:r>
                <a:r>
                  <a:rPr lang="en-US" sz="800" dirty="0" err="1" smtClean="0">
                    <a:solidFill>
                      <a:schemeClr val="tx1"/>
                    </a:solidFill>
                    <a:cs typeface="Times New Roman"/>
                  </a:rPr>
                  <a:t>vont</a:t>
                </a:r>
                <a:r>
                  <a:rPr lang="en-US" sz="800" dirty="0" smtClean="0">
                    <a:solidFill>
                      <a:schemeClr val="tx1"/>
                    </a:solidFill>
                    <a:cs typeface="Times New Roman"/>
                  </a:rPr>
                  <a:t> </a:t>
                </a:r>
                <a:r>
                  <a:rPr lang="en-US" sz="800" dirty="0" err="1" smtClean="0">
                    <a:solidFill>
                      <a:schemeClr val="tx1"/>
                    </a:solidFill>
                    <a:cs typeface="Times New Roman"/>
                  </a:rPr>
                  <a:t>très</a:t>
                </a:r>
                <a:r>
                  <a:rPr lang="en-US" sz="800" dirty="0" smtClean="0">
                    <a:solidFill>
                      <a:schemeClr val="tx1"/>
                    </a:solidFill>
                    <a:cs typeface="Times New Roman"/>
                  </a:rPr>
                  <a:t> </a:t>
                </a:r>
                <a:r>
                  <a:rPr lang="en-US" sz="800" dirty="0" err="1" smtClean="0">
                    <a:solidFill>
                      <a:schemeClr val="tx1"/>
                    </a:solidFill>
                    <a:cs typeface="Times New Roman"/>
                  </a:rPr>
                  <a:t>bien</a:t>
                </a:r>
                <a:r>
                  <a:rPr lang="en-US" sz="800" dirty="0" smtClean="0">
                    <a:solidFill>
                      <a:schemeClr val="tx1"/>
                    </a:solidFill>
                    <a:cs typeface="Times New Roman"/>
                  </a:rPr>
                  <a:t> ensemble</a:t>
                </a:r>
                <a:endParaRPr lang="en-US" sz="800" dirty="0">
                  <a:solidFill>
                    <a:schemeClr val="tx1"/>
                  </a:solidFill>
                  <a:cs typeface="Times New Roman"/>
                </a:endParaRPr>
              </a:p>
            </p:txBody>
          </p:sp>
          <p:sp>
            <p:nvSpPr>
              <p:cNvPr id="41" name="Rectangle 40"/>
              <p:cNvSpPr/>
              <p:nvPr/>
            </p:nvSpPr>
            <p:spPr>
              <a:xfrm>
                <a:off x="2468880" y="1463040"/>
                <a:ext cx="1143000" cy="503238"/>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Michelle, my beautiful, are words that go together well</a:t>
                </a:r>
                <a:endParaRPr lang="en-US" sz="800" dirty="0">
                  <a:solidFill>
                    <a:schemeClr val="tx1"/>
                  </a:solidFill>
                  <a:cs typeface="Times New Roman"/>
                </a:endParaRPr>
              </a:p>
            </p:txBody>
          </p:sp>
        </p:grpSp>
      </p:grpSp>
      <p:cxnSp>
        <p:nvCxnSpPr>
          <p:cNvPr id="43" name="Straight Arrow Connector 42"/>
          <p:cNvCxnSpPr>
            <a:endCxn id="57362" idx="0"/>
          </p:cNvCxnSpPr>
          <p:nvPr/>
        </p:nvCxnSpPr>
        <p:spPr>
          <a:xfrm rot="16200000" flipH="1">
            <a:off x="3011024" y="2754067"/>
            <a:ext cx="338879" cy="1774"/>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a:off x="5447957" y="1447092"/>
            <a:ext cx="1588705" cy="1143000"/>
            <a:chOff x="6324599" y="1223777"/>
            <a:chExt cx="1588705" cy="1143000"/>
          </a:xfrm>
        </p:grpSpPr>
        <p:sp>
          <p:nvSpPr>
            <p:cNvPr id="44" name="Rounded Rectangle 43"/>
            <p:cNvSpPr/>
            <p:nvPr/>
          </p:nvSpPr>
          <p:spPr>
            <a:xfrm>
              <a:off x="6324599" y="1223777"/>
              <a:ext cx="1588705" cy="1143000"/>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smtClean="0">
                  <a:solidFill>
                    <a:srgbClr val="000000"/>
                  </a:solidFill>
                </a:rPr>
                <a:t>English Texts</a:t>
              </a:r>
              <a:endParaRPr lang="en-US" dirty="0">
                <a:solidFill>
                  <a:srgbClr val="000000"/>
                </a:solidFill>
              </a:endParaRPr>
            </a:p>
          </p:txBody>
        </p:sp>
        <p:grpSp>
          <p:nvGrpSpPr>
            <p:cNvPr id="49" name="Group 48"/>
            <p:cNvGrpSpPr/>
            <p:nvPr/>
          </p:nvGrpSpPr>
          <p:grpSpPr>
            <a:xfrm>
              <a:off x="6513856" y="1330457"/>
              <a:ext cx="1234440" cy="594678"/>
              <a:chOff x="2377440" y="1371600"/>
              <a:chExt cx="1234440" cy="594678"/>
            </a:xfrm>
          </p:grpSpPr>
          <p:sp>
            <p:nvSpPr>
              <p:cNvPr id="50" name="Rectangle 49"/>
              <p:cNvSpPr/>
              <p:nvPr/>
            </p:nvSpPr>
            <p:spPr>
              <a:xfrm>
                <a:off x="2377440" y="1371600"/>
                <a:ext cx="1143000" cy="503238"/>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Michelle ma belle </a:t>
                </a:r>
                <a:r>
                  <a:rPr lang="en-US" sz="800" dirty="0" err="1" smtClean="0">
                    <a:solidFill>
                      <a:schemeClr val="tx1"/>
                    </a:solidFill>
                    <a:cs typeface="Times New Roman"/>
                  </a:rPr>
                  <a:t>sont</a:t>
                </a:r>
                <a:r>
                  <a:rPr lang="en-US" sz="800" dirty="0" smtClean="0">
                    <a:solidFill>
                      <a:schemeClr val="tx1"/>
                    </a:solidFill>
                    <a:cs typeface="Times New Roman"/>
                  </a:rPr>
                  <a:t> les </a:t>
                </a:r>
                <a:r>
                  <a:rPr lang="en-US" sz="800" dirty="0" err="1" smtClean="0">
                    <a:solidFill>
                      <a:schemeClr val="tx1"/>
                    </a:solidFill>
                    <a:cs typeface="Times New Roman"/>
                  </a:rPr>
                  <a:t>mots</a:t>
                </a:r>
                <a:r>
                  <a:rPr lang="en-US" sz="800" dirty="0" smtClean="0">
                    <a:solidFill>
                      <a:schemeClr val="tx1"/>
                    </a:solidFill>
                    <a:cs typeface="Times New Roman"/>
                  </a:rPr>
                  <a:t> qui </a:t>
                </a:r>
                <a:r>
                  <a:rPr lang="en-US" sz="800" dirty="0" err="1" smtClean="0">
                    <a:solidFill>
                      <a:schemeClr val="tx1"/>
                    </a:solidFill>
                    <a:cs typeface="Times New Roman"/>
                  </a:rPr>
                  <a:t>vont</a:t>
                </a:r>
                <a:r>
                  <a:rPr lang="en-US" sz="800" dirty="0" smtClean="0">
                    <a:solidFill>
                      <a:schemeClr val="tx1"/>
                    </a:solidFill>
                    <a:cs typeface="Times New Roman"/>
                  </a:rPr>
                  <a:t> </a:t>
                </a:r>
                <a:r>
                  <a:rPr lang="en-US" sz="800" dirty="0" err="1" smtClean="0">
                    <a:solidFill>
                      <a:schemeClr val="tx1"/>
                    </a:solidFill>
                    <a:cs typeface="Times New Roman"/>
                  </a:rPr>
                  <a:t>très</a:t>
                </a:r>
                <a:r>
                  <a:rPr lang="en-US" sz="800" dirty="0" smtClean="0">
                    <a:solidFill>
                      <a:schemeClr val="tx1"/>
                    </a:solidFill>
                    <a:cs typeface="Times New Roman"/>
                  </a:rPr>
                  <a:t> </a:t>
                </a:r>
                <a:r>
                  <a:rPr lang="en-US" sz="800" dirty="0" err="1" smtClean="0">
                    <a:solidFill>
                      <a:schemeClr val="tx1"/>
                    </a:solidFill>
                    <a:cs typeface="Times New Roman"/>
                  </a:rPr>
                  <a:t>bien</a:t>
                </a:r>
                <a:r>
                  <a:rPr lang="en-US" sz="800" dirty="0" smtClean="0">
                    <a:solidFill>
                      <a:schemeClr val="tx1"/>
                    </a:solidFill>
                    <a:cs typeface="Times New Roman"/>
                  </a:rPr>
                  <a:t> ensemble</a:t>
                </a:r>
                <a:endParaRPr lang="en-US" sz="800" dirty="0">
                  <a:solidFill>
                    <a:schemeClr val="tx1"/>
                  </a:solidFill>
                  <a:cs typeface="Times New Roman"/>
                </a:endParaRPr>
              </a:p>
            </p:txBody>
          </p:sp>
          <p:sp>
            <p:nvSpPr>
              <p:cNvPr id="51" name="Rectangle 50"/>
              <p:cNvSpPr/>
              <p:nvPr/>
            </p:nvSpPr>
            <p:spPr>
              <a:xfrm>
                <a:off x="2423160" y="1417320"/>
                <a:ext cx="1143000" cy="503238"/>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chemeClr val="tx1"/>
                    </a:solidFill>
                    <a:cs typeface="Times New Roman"/>
                  </a:rPr>
                  <a:t>Michelle ma belle </a:t>
                </a:r>
                <a:r>
                  <a:rPr lang="en-US" sz="800" dirty="0" err="1" smtClean="0">
                    <a:solidFill>
                      <a:schemeClr val="tx1"/>
                    </a:solidFill>
                    <a:cs typeface="Times New Roman"/>
                  </a:rPr>
                  <a:t>sont</a:t>
                </a:r>
                <a:r>
                  <a:rPr lang="en-US" sz="800" dirty="0" smtClean="0">
                    <a:solidFill>
                      <a:schemeClr val="tx1"/>
                    </a:solidFill>
                    <a:cs typeface="Times New Roman"/>
                  </a:rPr>
                  <a:t> les </a:t>
                </a:r>
                <a:r>
                  <a:rPr lang="en-US" sz="800" dirty="0" err="1" smtClean="0">
                    <a:solidFill>
                      <a:schemeClr val="tx1"/>
                    </a:solidFill>
                    <a:cs typeface="Times New Roman"/>
                  </a:rPr>
                  <a:t>mots</a:t>
                </a:r>
                <a:r>
                  <a:rPr lang="en-US" sz="800" dirty="0" smtClean="0">
                    <a:solidFill>
                      <a:schemeClr val="tx1"/>
                    </a:solidFill>
                    <a:cs typeface="Times New Roman"/>
                  </a:rPr>
                  <a:t> qui </a:t>
                </a:r>
                <a:r>
                  <a:rPr lang="en-US" sz="800" dirty="0" err="1" smtClean="0">
                    <a:solidFill>
                      <a:schemeClr val="tx1"/>
                    </a:solidFill>
                    <a:cs typeface="Times New Roman"/>
                  </a:rPr>
                  <a:t>vont</a:t>
                </a:r>
                <a:r>
                  <a:rPr lang="en-US" sz="800" dirty="0" smtClean="0">
                    <a:solidFill>
                      <a:schemeClr val="tx1"/>
                    </a:solidFill>
                    <a:cs typeface="Times New Roman"/>
                  </a:rPr>
                  <a:t> </a:t>
                </a:r>
                <a:r>
                  <a:rPr lang="en-US" sz="800" dirty="0" err="1" smtClean="0">
                    <a:solidFill>
                      <a:schemeClr val="tx1"/>
                    </a:solidFill>
                    <a:cs typeface="Times New Roman"/>
                  </a:rPr>
                  <a:t>très</a:t>
                </a:r>
                <a:r>
                  <a:rPr lang="en-US" sz="800" dirty="0" smtClean="0">
                    <a:solidFill>
                      <a:schemeClr val="tx1"/>
                    </a:solidFill>
                    <a:cs typeface="Times New Roman"/>
                  </a:rPr>
                  <a:t> </a:t>
                </a:r>
                <a:r>
                  <a:rPr lang="en-US" sz="800" dirty="0" err="1" smtClean="0">
                    <a:solidFill>
                      <a:schemeClr val="tx1"/>
                    </a:solidFill>
                    <a:cs typeface="Times New Roman"/>
                  </a:rPr>
                  <a:t>bien</a:t>
                </a:r>
                <a:r>
                  <a:rPr lang="en-US" sz="800" dirty="0" smtClean="0">
                    <a:solidFill>
                      <a:schemeClr val="tx1"/>
                    </a:solidFill>
                    <a:cs typeface="Times New Roman"/>
                  </a:rPr>
                  <a:t> ensemble</a:t>
                </a:r>
                <a:endParaRPr lang="en-US" sz="800" dirty="0">
                  <a:solidFill>
                    <a:schemeClr val="tx1"/>
                  </a:solidFill>
                  <a:cs typeface="Times New Roman"/>
                </a:endParaRPr>
              </a:p>
            </p:txBody>
          </p:sp>
          <p:sp>
            <p:nvSpPr>
              <p:cNvPr id="52" name="Rectangle 51"/>
              <p:cNvSpPr/>
              <p:nvPr/>
            </p:nvSpPr>
            <p:spPr>
              <a:xfrm>
                <a:off x="2468880" y="1463040"/>
                <a:ext cx="1143000" cy="503238"/>
              </a:xfrm>
              <a:prstGeom prst="rect">
                <a:avLst/>
              </a:prstGeom>
              <a:solidFill>
                <a:schemeClr val="bg1"/>
              </a:solidFill>
              <a:ln w="3175" cap="flat" cmpd="sng" algn="ctr">
                <a:solidFill>
                  <a:schemeClr val="bg1">
                    <a:lumMod val="50000"/>
                  </a:schemeClr>
                </a:solidFill>
                <a:prstDash val="solid"/>
                <a:round/>
                <a:headEnd type="none" w="med" len="med"/>
                <a:tailEnd type="none" w="med" len="med"/>
              </a:ln>
              <a:effectLst>
                <a:outerShdw blurRad="25400" dist="127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800" dirty="0" smtClean="0">
                    <a:solidFill>
                      <a:srgbClr val="000000"/>
                    </a:solidFill>
                  </a:rPr>
                  <a:t>Many great traditions in art originated in the art of one of the five …</a:t>
                </a:r>
                <a:endParaRPr lang="en-US" sz="800" dirty="0">
                  <a:solidFill>
                    <a:srgbClr val="000000"/>
                  </a:solidFill>
                  <a:cs typeface="Times New Roman"/>
                </a:endParaRPr>
              </a:p>
            </p:txBody>
          </p:sp>
        </p:grpSp>
      </p:grpSp>
      <p:cxnSp>
        <p:nvCxnSpPr>
          <p:cNvPr id="53" name="Straight Arrow Connector 52"/>
          <p:cNvCxnSpPr>
            <a:endCxn id="57364" idx="0"/>
          </p:cNvCxnSpPr>
          <p:nvPr/>
        </p:nvCxnSpPr>
        <p:spPr>
          <a:xfrm rot="16200000" flipH="1">
            <a:off x="6078204" y="2754198"/>
            <a:ext cx="334302" cy="6090"/>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7362" idx="2"/>
            <a:endCxn id="31" idx="0"/>
          </p:cNvCxnSpPr>
          <p:nvPr/>
        </p:nvCxnSpPr>
        <p:spPr>
          <a:xfrm rot="16200000" flipH="1">
            <a:off x="3027309" y="3447766"/>
            <a:ext cx="320098" cy="12017"/>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7364" idx="2"/>
            <a:endCxn id="30" idx="0"/>
          </p:cNvCxnSpPr>
          <p:nvPr/>
        </p:nvCxnSpPr>
        <p:spPr>
          <a:xfrm rot="16200000" flipH="1">
            <a:off x="6089314" y="3452811"/>
            <a:ext cx="320098" cy="1927"/>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31" idx="3"/>
            <a:endCxn id="57351" idx="1"/>
          </p:cNvCxnSpPr>
          <p:nvPr/>
        </p:nvCxnSpPr>
        <p:spPr>
          <a:xfrm flipV="1">
            <a:off x="3924887" y="3978623"/>
            <a:ext cx="391512" cy="961"/>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57351" idx="3"/>
            <a:endCxn id="30" idx="1"/>
          </p:cNvCxnSpPr>
          <p:nvPr/>
        </p:nvCxnSpPr>
        <p:spPr>
          <a:xfrm>
            <a:off x="5161214" y="3978623"/>
            <a:ext cx="357593" cy="961"/>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6981847" y="3955930"/>
            <a:ext cx="328899"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2002660" y="3955930"/>
            <a:ext cx="459187" cy="1588"/>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31" idx="2"/>
          </p:cNvCxnSpPr>
          <p:nvPr/>
        </p:nvCxnSpPr>
        <p:spPr>
          <a:xfrm rot="16200000" flipH="1">
            <a:off x="3161187" y="4377524"/>
            <a:ext cx="486774" cy="422414"/>
          </a:xfrm>
          <a:prstGeom prst="straightConnector1">
            <a:avLst/>
          </a:prstGeom>
          <a:ln w="38100" cap="flat" cmpd="sng" algn="ctr">
            <a:solidFill>
              <a:schemeClr val="tx1"/>
            </a:solidFill>
            <a:prstDash val="sys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30" idx="2"/>
          </p:cNvCxnSpPr>
          <p:nvPr/>
        </p:nvCxnSpPr>
        <p:spPr>
          <a:xfrm rot="5400000">
            <a:off x="5832667" y="4414458"/>
            <a:ext cx="486774" cy="348546"/>
          </a:xfrm>
          <a:prstGeom prst="straightConnector1">
            <a:avLst/>
          </a:prstGeom>
          <a:ln w="38100" cap="flat" cmpd="sng" algn="ctr">
            <a:solidFill>
              <a:schemeClr val="tx1"/>
            </a:solidFill>
            <a:prstDash val="sys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32" idx="3"/>
            <a:endCxn id="57367" idx="1"/>
          </p:cNvCxnSpPr>
          <p:nvPr/>
        </p:nvCxnSpPr>
        <p:spPr>
          <a:xfrm>
            <a:off x="5901781" y="5197878"/>
            <a:ext cx="517863" cy="1"/>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57366" idx="3"/>
            <a:endCxn id="32" idx="1"/>
          </p:cNvCxnSpPr>
          <p:nvPr/>
        </p:nvCxnSpPr>
        <p:spPr>
          <a:xfrm flipV="1">
            <a:off x="3202776" y="5197878"/>
            <a:ext cx="413005" cy="1"/>
          </a:xfrm>
          <a:prstGeom prst="straightConnector1">
            <a:avLst/>
          </a:prstGeom>
          <a:ln w="3810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the noisy channel</a:t>
            </a:r>
            <a:endParaRPr lang="en-US" dirty="0"/>
          </a:p>
        </p:txBody>
      </p:sp>
      <p:sp>
        <p:nvSpPr>
          <p:cNvPr id="4" name="TextBox 3"/>
          <p:cNvSpPr txBox="1"/>
          <p:nvPr/>
        </p:nvSpPr>
        <p:spPr>
          <a:xfrm>
            <a:off x="1061439" y="1833240"/>
            <a:ext cx="7021123" cy="461665"/>
          </a:xfrm>
          <a:prstGeom prst="rect">
            <a:avLst/>
          </a:prstGeom>
          <a:noFill/>
        </p:spPr>
        <p:txBody>
          <a:bodyPr wrap="none" rtlCol="0">
            <a:spAutoFit/>
          </a:bodyPr>
          <a:lstStyle/>
          <a:p>
            <a:pPr algn="ctr"/>
            <a:r>
              <a:rPr lang="en-US" sz="2400" dirty="0" smtClean="0">
                <a:latin typeface="+mn-lt"/>
              </a:rPr>
              <a:t>This model can be applied to many different problems!</a:t>
            </a:r>
          </a:p>
        </p:txBody>
      </p:sp>
      <p:grpSp>
        <p:nvGrpSpPr>
          <p:cNvPr id="10" name="Group 9"/>
          <p:cNvGrpSpPr/>
          <p:nvPr/>
        </p:nvGrpSpPr>
        <p:grpSpPr>
          <a:xfrm>
            <a:off x="1502609" y="3291001"/>
            <a:ext cx="6138783" cy="1938992"/>
            <a:chOff x="1468795" y="3787936"/>
            <a:chExt cx="6138783" cy="1938992"/>
          </a:xfrm>
        </p:grpSpPr>
        <p:sp>
          <p:nvSpPr>
            <p:cNvPr id="5" name="TextBox 4"/>
            <p:cNvSpPr txBox="1"/>
            <p:nvPr/>
          </p:nvSpPr>
          <p:spPr>
            <a:xfrm>
              <a:off x="1468795" y="3787936"/>
              <a:ext cx="3431348" cy="1938992"/>
            </a:xfrm>
            <a:prstGeom prst="rect">
              <a:avLst/>
            </a:prstGeom>
            <a:noFill/>
          </p:spPr>
          <p:txBody>
            <a:bodyPr wrap="none" rtlCol="0">
              <a:spAutoFit/>
            </a:bodyPr>
            <a:lstStyle/>
            <a:p>
              <a:r>
                <a:rPr lang="en-US" sz="2400" b="1" dirty="0" smtClean="0">
                  <a:latin typeface="+mn-lt"/>
                </a:rPr>
                <a:t>Channel model</a:t>
              </a:r>
            </a:p>
            <a:p>
              <a:r>
                <a:rPr lang="en-US" sz="2400" dirty="0" smtClean="0">
                  <a:latin typeface="+mn-lt"/>
                </a:rPr>
                <a:t>speech production</a:t>
              </a:r>
            </a:p>
            <a:p>
              <a:r>
                <a:rPr lang="en-US" sz="2400" dirty="0" smtClean="0">
                  <a:latin typeface="+mn-lt"/>
                </a:rPr>
                <a:t>OCR</a:t>
              </a:r>
            </a:p>
            <a:p>
              <a:r>
                <a:rPr lang="en-US" sz="2400" dirty="0" smtClean="0">
                  <a:latin typeface="+mn-lt"/>
                </a:rPr>
                <a:t>typing with spelling errors</a:t>
              </a:r>
            </a:p>
            <a:p>
              <a:r>
                <a:rPr lang="en-US" sz="2400" dirty="0" smtClean="0">
                  <a:latin typeface="+mn-lt"/>
                </a:rPr>
                <a:t>translating to English</a:t>
              </a:r>
              <a:endParaRPr lang="en-US" sz="2400" dirty="0">
                <a:latin typeface="+mn-lt"/>
              </a:endParaRPr>
            </a:p>
          </p:txBody>
        </p:sp>
        <p:sp>
          <p:nvSpPr>
            <p:cNvPr id="6" name="TextBox 5"/>
            <p:cNvSpPr txBox="1"/>
            <p:nvPr/>
          </p:nvSpPr>
          <p:spPr>
            <a:xfrm>
              <a:off x="5333999" y="3787936"/>
              <a:ext cx="2273579" cy="1938992"/>
            </a:xfrm>
            <a:prstGeom prst="rect">
              <a:avLst/>
            </a:prstGeom>
            <a:noFill/>
          </p:spPr>
          <p:txBody>
            <a:bodyPr wrap="none" rtlCol="0">
              <a:spAutoFit/>
            </a:bodyPr>
            <a:lstStyle/>
            <a:p>
              <a:r>
                <a:rPr lang="en-US" sz="2400" b="1" dirty="0" smtClean="0">
                  <a:latin typeface="+mn-lt"/>
                </a:rPr>
                <a:t>Language model</a:t>
              </a:r>
            </a:p>
            <a:p>
              <a:r>
                <a:rPr lang="en-US" sz="2400" dirty="0" smtClean="0">
                  <a:latin typeface="+mn-lt"/>
                </a:rPr>
                <a:t>English words</a:t>
              </a:r>
            </a:p>
            <a:p>
              <a:r>
                <a:rPr lang="en-US" sz="2400" dirty="0" smtClean="0">
                  <a:latin typeface="+mn-lt"/>
                </a:rPr>
                <a:t>English words</a:t>
              </a:r>
            </a:p>
            <a:p>
              <a:r>
                <a:rPr lang="en-US" sz="2400" dirty="0" smtClean="0">
                  <a:latin typeface="+mn-lt"/>
                </a:rPr>
                <a:t>English words</a:t>
              </a:r>
            </a:p>
            <a:p>
              <a:r>
                <a:rPr lang="en-US" sz="2400" dirty="0" smtClean="0">
                  <a:latin typeface="+mn-lt"/>
                </a:rPr>
                <a:t>English words</a:t>
              </a:r>
            </a:p>
          </p:txBody>
        </p:sp>
      </p:grpSp>
      <p:sp>
        <p:nvSpPr>
          <p:cNvPr id="8" name="TextBox 7"/>
          <p:cNvSpPr txBox="1">
            <a:spLocks noChangeArrowheads="1"/>
          </p:cNvSpPr>
          <p:nvPr/>
        </p:nvSpPr>
        <p:spPr bwMode="auto">
          <a:xfrm>
            <a:off x="2970816" y="2506891"/>
            <a:ext cx="3063208"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mn-lt"/>
              </a:rPr>
              <a:t>ê</a:t>
            </a:r>
            <a:r>
              <a:rPr lang="en-US" sz="2400" dirty="0" smtClean="0">
                <a:latin typeface="+mn-lt"/>
              </a:rPr>
              <a:t> = </a:t>
            </a:r>
            <a:r>
              <a:rPr lang="en-US" sz="2400" dirty="0" err="1">
                <a:latin typeface="+mn-lt"/>
              </a:rPr>
              <a:t>argmax</a:t>
            </a:r>
            <a:r>
              <a:rPr lang="en-US" sz="2400" baseline="-25000" dirty="0" err="1">
                <a:latin typeface="+mn-lt"/>
              </a:rPr>
              <a:t>e</a:t>
            </a:r>
            <a:r>
              <a:rPr lang="en-US" sz="2400" dirty="0">
                <a:latin typeface="+mn-lt"/>
              </a:rPr>
              <a:t> </a:t>
            </a:r>
            <a:r>
              <a:rPr lang="en-US" sz="2400" dirty="0" err="1">
                <a:latin typeface="+mn-lt"/>
              </a:rPr>
              <a:t>P</a:t>
            </a:r>
            <a:r>
              <a:rPr lang="en-US" sz="2400" dirty="0" err="1" smtClean="0">
                <a:latin typeface="+mn-lt"/>
              </a:rPr>
              <a:t>(x|e</a:t>
            </a:r>
            <a:r>
              <a:rPr lang="en-US" sz="2400" dirty="0">
                <a:latin typeface="+mn-lt"/>
              </a:rPr>
              <a:t>) </a:t>
            </a:r>
            <a:r>
              <a:rPr lang="en-US" sz="2400" dirty="0" err="1">
                <a:latin typeface="+mn-lt"/>
              </a:rPr>
              <a:t>P(e</a:t>
            </a:r>
            <a:r>
              <a:rPr lang="en-US" sz="2400" dirty="0">
                <a:latin typeface="+mn-lt"/>
              </a:rPr>
              <a:t>)</a:t>
            </a:r>
          </a:p>
        </p:txBody>
      </p:sp>
      <p:sp>
        <p:nvSpPr>
          <p:cNvPr id="9" name="TextBox 8"/>
          <p:cNvSpPr txBox="1"/>
          <p:nvPr/>
        </p:nvSpPr>
        <p:spPr>
          <a:xfrm>
            <a:off x="2162778" y="5523919"/>
            <a:ext cx="4818444" cy="461665"/>
          </a:xfrm>
          <a:prstGeom prst="rect">
            <a:avLst/>
          </a:prstGeom>
          <a:noFill/>
        </p:spPr>
        <p:txBody>
          <a:bodyPr wrap="none" rtlCol="0">
            <a:spAutoFit/>
          </a:bodyPr>
          <a:lstStyle/>
          <a:p>
            <a:pPr algn="ctr"/>
            <a:r>
              <a:rPr lang="en-US" sz="2400" dirty="0" smtClean="0">
                <a:latin typeface="+mn-lt"/>
              </a:rPr>
              <a:t>(Widely used at Google, for example)</a:t>
            </a:r>
          </a:p>
        </p:txBody>
      </p:sp>
      <p:sp>
        <p:nvSpPr>
          <p:cNvPr id="13" name="Line 14"/>
          <p:cNvSpPr>
            <a:spLocks noChangeShapeType="1"/>
          </p:cNvSpPr>
          <p:nvPr/>
        </p:nvSpPr>
        <p:spPr bwMode="auto">
          <a:xfrm flipV="1">
            <a:off x="3600179" y="2946468"/>
            <a:ext cx="1049131" cy="488053"/>
          </a:xfrm>
          <a:prstGeom prst="line">
            <a:avLst/>
          </a:prstGeom>
          <a:noFill/>
          <a:ln w="38100" cap="flat" cmpd="sng" algn="ctr">
            <a:solidFill>
              <a:srgbClr val="99040A"/>
            </a:solidFill>
            <a:prstDash val="solid"/>
            <a:round/>
            <a:headEnd type="none" w="med" len="med"/>
            <a:tailEnd type="triangle" w="med" len="med"/>
          </a:ln>
        </p:spPr>
        <p:txBody>
          <a:bodyPr>
            <a:prstTxWarp prst="textNoShape">
              <a:avLst/>
            </a:prstTxWarp>
          </a:bodyPr>
          <a:lstStyle/>
          <a:p>
            <a:endParaRPr lang="en-US"/>
          </a:p>
        </p:txBody>
      </p:sp>
      <p:sp>
        <p:nvSpPr>
          <p:cNvPr id="14" name="Line 14"/>
          <p:cNvSpPr>
            <a:spLocks noChangeShapeType="1"/>
          </p:cNvSpPr>
          <p:nvPr/>
        </p:nvSpPr>
        <p:spPr bwMode="auto">
          <a:xfrm flipH="1" flipV="1">
            <a:off x="5654261" y="2978217"/>
            <a:ext cx="254000" cy="344534"/>
          </a:xfrm>
          <a:prstGeom prst="line">
            <a:avLst/>
          </a:prstGeom>
          <a:noFill/>
          <a:ln w="38100" cap="flat" cmpd="sng" algn="ctr">
            <a:solidFill>
              <a:srgbClr val="99040A"/>
            </a:solidFill>
            <a:prstDash val="solid"/>
            <a:round/>
            <a:headEnd type="none" w="med" len="me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like NLP / </a:t>
            </a:r>
            <a:r>
              <a:rPr lang="en-US" dirty="0" err="1" smtClean="0"/>
              <a:t>CompLing</a:t>
            </a:r>
            <a:r>
              <a:rPr lang="en-US" dirty="0" smtClean="0"/>
              <a:t> …</a:t>
            </a:r>
            <a:endParaRPr lang="en-US" dirty="0"/>
          </a:p>
        </p:txBody>
      </p:sp>
      <p:sp>
        <p:nvSpPr>
          <p:cNvPr id="3" name="Content Placeholder 2"/>
          <p:cNvSpPr>
            <a:spLocks noGrp="1"/>
          </p:cNvSpPr>
          <p:nvPr>
            <p:ph idx="1"/>
          </p:nvPr>
        </p:nvSpPr>
        <p:spPr>
          <a:xfrm>
            <a:off x="780760" y="1600200"/>
            <a:ext cx="7906040" cy="4525963"/>
          </a:xfrm>
        </p:spPr>
        <p:txBody>
          <a:bodyPr/>
          <a:lstStyle/>
          <a:p>
            <a:pPr>
              <a:spcBef>
                <a:spcPts val="600"/>
              </a:spcBef>
            </a:pPr>
            <a:r>
              <a:rPr lang="en-US" sz="2400" dirty="0" smtClean="0"/>
              <a:t>learn Java or Python (and play with </a:t>
            </a:r>
            <a:r>
              <a:rPr lang="en-US" sz="2400" dirty="0" smtClean="0">
                <a:hlinkClick r:id="rId2"/>
              </a:rPr>
              <a:t>JavaNLP</a:t>
            </a:r>
            <a:r>
              <a:rPr lang="en-US" sz="2400" dirty="0" smtClean="0"/>
              <a:t> or </a:t>
            </a:r>
            <a:r>
              <a:rPr lang="en-US" sz="2400" dirty="0" smtClean="0">
                <a:hlinkClick r:id="rId3"/>
              </a:rPr>
              <a:t>NLTK</a:t>
            </a:r>
            <a:r>
              <a:rPr lang="en-US" sz="2400" dirty="0" smtClean="0"/>
              <a:t>)</a:t>
            </a:r>
          </a:p>
          <a:p>
            <a:pPr>
              <a:spcBef>
                <a:spcPts val="600"/>
              </a:spcBef>
            </a:pPr>
            <a:r>
              <a:rPr lang="en-US" sz="2400" dirty="0" smtClean="0"/>
              <a:t>study logic, probability, statistics, linear algebra</a:t>
            </a:r>
          </a:p>
          <a:p>
            <a:pPr>
              <a:spcBef>
                <a:spcPts val="600"/>
              </a:spcBef>
            </a:pPr>
            <a:r>
              <a:rPr lang="en-US" sz="2400" dirty="0" smtClean="0"/>
              <a:t>get some exposure to linguistics (LING1, …)</a:t>
            </a:r>
          </a:p>
          <a:p>
            <a:pPr>
              <a:spcBef>
                <a:spcPts val="600"/>
              </a:spcBef>
            </a:pPr>
            <a:r>
              <a:rPr lang="en-US" sz="2400" dirty="0" smtClean="0"/>
              <a:t>study AI and machine learning (CS121, CS221, CS229)</a:t>
            </a:r>
          </a:p>
          <a:p>
            <a:pPr>
              <a:spcBef>
                <a:spcPts val="600"/>
              </a:spcBef>
            </a:pPr>
            <a:r>
              <a:rPr lang="en-US" sz="2400" dirty="0" smtClean="0"/>
              <a:t>read </a:t>
            </a:r>
            <a:r>
              <a:rPr lang="en-US" sz="2400" dirty="0" smtClean="0">
                <a:hlinkClick r:id="rId4"/>
              </a:rPr>
              <a:t>Jurafsky &amp; Martin</a:t>
            </a:r>
            <a:r>
              <a:rPr lang="en-US" sz="2400" dirty="0" smtClean="0"/>
              <a:t> or </a:t>
            </a:r>
            <a:r>
              <a:rPr lang="en-US" sz="2400" dirty="0" smtClean="0">
                <a:hlinkClick r:id="rId5"/>
              </a:rPr>
              <a:t>Manning &amp; Schütze</a:t>
            </a:r>
            <a:endParaRPr lang="en-US" sz="2400" dirty="0" smtClean="0"/>
          </a:p>
          <a:p>
            <a:pPr>
              <a:spcBef>
                <a:spcPts val="600"/>
              </a:spcBef>
            </a:pPr>
            <a:r>
              <a:rPr lang="en-US" sz="2400" dirty="0" smtClean="0"/>
              <a:t>CS124: From Language to Information (</a:t>
            </a:r>
            <a:r>
              <a:rPr lang="en-US" sz="2400" dirty="0" err="1" smtClean="0"/>
              <a:t>Jurafsky</a:t>
            </a:r>
            <a:r>
              <a:rPr lang="en-US" sz="2400" dirty="0" smtClean="0"/>
              <a:t>)</a:t>
            </a:r>
          </a:p>
          <a:p>
            <a:pPr>
              <a:spcBef>
                <a:spcPts val="600"/>
              </a:spcBef>
            </a:pPr>
            <a:r>
              <a:rPr lang="en-US" sz="2400" dirty="0" smtClean="0"/>
              <a:t>CS224N: Natural Language Processing (Manning)</a:t>
            </a:r>
          </a:p>
          <a:p>
            <a:pPr>
              <a:spcBef>
                <a:spcPts val="600"/>
              </a:spcBef>
            </a:pPr>
            <a:r>
              <a:rPr lang="en-US" sz="2400" dirty="0" smtClean="0"/>
              <a:t>CS224S: Speech Recognition &amp; Synthesis (</a:t>
            </a:r>
            <a:r>
              <a:rPr lang="en-US" sz="2400" dirty="0" err="1" smtClean="0"/>
              <a:t>Jurafsky</a:t>
            </a:r>
            <a:r>
              <a:rPr lang="en-US" sz="2400" dirty="0" smtClean="0"/>
              <a:t>)</a:t>
            </a:r>
          </a:p>
          <a:p>
            <a:pPr>
              <a:spcBef>
                <a:spcPts val="600"/>
              </a:spcBef>
            </a:pPr>
            <a:r>
              <a:rPr lang="en-US" sz="2400" dirty="0" smtClean="0"/>
              <a:t>CS224U: Natural Language Processing (MacCartney)</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for the road</a:t>
            </a:r>
            <a:endParaRPr lang="en-US" dirty="0"/>
          </a:p>
        </p:txBody>
      </p:sp>
      <p:pic>
        <p:nvPicPr>
          <p:cNvPr id="5" name="Picture 4"/>
          <p:cNvPicPr>
            <a:picLocks noChangeAspect="1"/>
          </p:cNvPicPr>
          <p:nvPr/>
        </p:nvPicPr>
        <p:blipFill>
          <a:blip r:embed="rId2"/>
          <a:stretch>
            <a:fillRect/>
          </a:stretch>
        </p:blipFill>
        <p:spPr>
          <a:xfrm>
            <a:off x="914400" y="1417638"/>
            <a:ext cx="7315200" cy="4876800"/>
          </a:xfrm>
          <a:prstGeom prst="rect">
            <a:avLst/>
          </a:prstGeom>
        </p:spPr>
      </p:pic>
      <p:sp>
        <p:nvSpPr>
          <p:cNvPr id="6" name="TextBox 5"/>
          <p:cNvSpPr txBox="1"/>
          <p:nvPr/>
        </p:nvSpPr>
        <p:spPr>
          <a:xfrm>
            <a:off x="7522776" y="6607991"/>
            <a:ext cx="1624363" cy="246221"/>
          </a:xfrm>
          <a:prstGeom prst="rect">
            <a:avLst/>
          </a:prstGeom>
          <a:noFill/>
        </p:spPr>
        <p:txBody>
          <a:bodyPr wrap="none" rtlCol="0">
            <a:spAutoFit/>
          </a:bodyPr>
          <a:lstStyle/>
          <a:p>
            <a:pPr algn="r"/>
            <a:r>
              <a:rPr lang="en-US" sz="1000" dirty="0" smtClean="0"/>
              <a:t>cartoon from </a:t>
            </a:r>
            <a:r>
              <a:rPr lang="en-US" sz="1000" dirty="0" smtClean="0">
                <a:hlinkClick r:id="rId3"/>
              </a:rPr>
              <a:t>qwantz.com</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Let’s get situated!</a:t>
            </a:r>
          </a:p>
        </p:txBody>
      </p:sp>
      <p:pic>
        <p:nvPicPr>
          <p:cNvPr id="15363" name="Picture 5"/>
          <p:cNvPicPr>
            <a:picLocks noChangeAspect="1" noChangeArrowheads="1"/>
          </p:cNvPicPr>
          <p:nvPr/>
        </p:nvPicPr>
        <p:blipFill>
          <a:blip r:embed="rId3"/>
          <a:srcRect/>
          <a:stretch>
            <a:fillRect/>
          </a:stretch>
        </p:blipFill>
        <p:spPr bwMode="auto">
          <a:xfrm>
            <a:off x="307975" y="1708150"/>
            <a:ext cx="8456613" cy="3565525"/>
          </a:xfrm>
          <a:prstGeom prst="rect">
            <a:avLst/>
          </a:prstGeom>
          <a:noFill/>
          <a:ln w="9525">
            <a:noFill/>
            <a:miter lim="800000"/>
            <a:headEnd/>
            <a:tailEnd/>
          </a:ln>
        </p:spPr>
      </p:pic>
      <p:grpSp>
        <p:nvGrpSpPr>
          <p:cNvPr id="3" name="Group 7"/>
          <p:cNvGrpSpPr>
            <a:grpSpLocks/>
          </p:cNvGrpSpPr>
          <p:nvPr/>
        </p:nvGrpSpPr>
        <p:grpSpPr bwMode="auto">
          <a:xfrm>
            <a:off x="1952625" y="3208338"/>
            <a:ext cx="5575300" cy="3175000"/>
            <a:chOff x="1952822" y="3208612"/>
            <a:chExt cx="5575300" cy="3175000"/>
          </a:xfrm>
        </p:grpSpPr>
        <p:sp>
          <p:nvSpPr>
            <p:cNvPr id="5" name="Subtitle 2"/>
            <p:cNvSpPr txBox="1">
              <a:spLocks/>
            </p:cNvSpPr>
            <p:nvPr/>
          </p:nvSpPr>
          <p:spPr bwMode="auto">
            <a:xfrm>
              <a:off x="2460822" y="5608912"/>
              <a:ext cx="5067300" cy="750887"/>
            </a:xfrm>
            <a:prstGeom prst="rect">
              <a:avLst/>
            </a:prstGeom>
            <a:noFill/>
            <a:ln w="9525">
              <a:noFill/>
              <a:miter lim="800000"/>
              <a:headEnd/>
              <a:tailEnd/>
            </a:ln>
          </p:spPr>
          <p:txBody>
            <a:bodyPr anchor="ctr">
              <a:prstTxWarp prst="textNoShape">
                <a:avLst/>
              </a:prstTxWarp>
            </a:bodyPr>
            <a:lstStyle/>
            <a:p>
              <a:pPr defTabSz="914400" eaLnBrk="0" hangingPunct="0">
                <a:spcBef>
                  <a:spcPct val="20000"/>
                </a:spcBef>
                <a:buClr>
                  <a:srgbClr val="CC0000"/>
                </a:buClr>
                <a:buFont typeface="Times" pitchFamily="-65" charset="0"/>
                <a:buNone/>
                <a:defRPr/>
              </a:pPr>
              <a:r>
                <a:rPr lang="en-US" sz="2400" kern="0" dirty="0">
                  <a:solidFill>
                    <a:srgbClr val="99040A"/>
                  </a:solidFill>
                  <a:latin typeface="+mn-lt"/>
                  <a:ea typeface="ＭＳ Ｐゴシック" pitchFamily="-65" charset="-128"/>
                  <a:cs typeface="ＭＳ Ｐゴシック" pitchFamily="-65" charset="-128"/>
                </a:rPr>
                <a:t>Today, we are in this interstice</a:t>
              </a:r>
            </a:p>
          </p:txBody>
        </p:sp>
        <p:sp>
          <p:nvSpPr>
            <p:cNvPr id="15366" name="Up Arrow 5"/>
            <p:cNvSpPr>
              <a:spLocks noChangeArrowheads="1"/>
            </p:cNvSpPr>
            <p:nvPr/>
          </p:nvSpPr>
          <p:spPr bwMode="auto">
            <a:xfrm>
              <a:off x="1952822" y="5189812"/>
              <a:ext cx="647700" cy="1193800"/>
            </a:xfrm>
            <a:prstGeom prst="upArrow">
              <a:avLst>
                <a:gd name="adj1" fmla="val 50000"/>
                <a:gd name="adj2" fmla="val 50004"/>
              </a:avLst>
            </a:prstGeom>
            <a:solidFill>
              <a:srgbClr val="99040A"/>
            </a:solidFill>
            <a:ln w="9525">
              <a:solidFill>
                <a:schemeClr val="tx1"/>
              </a:solidFill>
              <a:round/>
              <a:headEnd/>
              <a:tailEnd/>
            </a:ln>
          </p:spPr>
          <p:txBody>
            <a:bodyPr wrap="none" anchor="ctr">
              <a:prstTxWarp prst="textNoShape">
                <a:avLst/>
              </a:prstTxWarp>
            </a:bodyPr>
            <a:lstStyle/>
            <a:p>
              <a:pPr algn="r" defTabSz="914400"/>
              <a:endParaRPr lang="en-US" sz="2400">
                <a:latin typeface="Lucida Sans" pitchFamily="-106" charset="0"/>
              </a:endParaRPr>
            </a:p>
          </p:txBody>
        </p:sp>
        <p:sp>
          <p:nvSpPr>
            <p:cNvPr id="15367" name="Rectangle 6"/>
            <p:cNvSpPr>
              <a:spLocks noChangeArrowheads="1"/>
            </p:cNvSpPr>
            <p:nvPr/>
          </p:nvSpPr>
          <p:spPr bwMode="auto">
            <a:xfrm>
              <a:off x="2232222" y="3208612"/>
              <a:ext cx="63500" cy="1714500"/>
            </a:xfrm>
            <a:prstGeom prst="rect">
              <a:avLst/>
            </a:prstGeom>
            <a:solidFill>
              <a:srgbClr val="99040A"/>
            </a:solidFill>
            <a:ln w="9525">
              <a:solidFill>
                <a:schemeClr val="tx1"/>
              </a:solidFill>
              <a:round/>
              <a:headEnd/>
              <a:tailEnd/>
            </a:ln>
          </p:spPr>
          <p:txBody>
            <a:bodyPr wrap="none" anchor="ctr">
              <a:prstTxWarp prst="textNoShape">
                <a:avLst/>
              </a:prstTxWarp>
            </a:bodyPr>
            <a:lstStyle/>
            <a:p>
              <a:pPr algn="r" defTabSz="914400"/>
              <a:endParaRPr lang="en-US" sz="2400">
                <a:latin typeface="Lucida Sans" pitchFamily="-106" charset="0"/>
              </a:endParaRPr>
            </a:p>
          </p:txBody>
        </p:sp>
      </p:grpSp>
      <p:sp>
        <p:nvSpPr>
          <p:cNvPr id="9" name="TextBox 8"/>
          <p:cNvSpPr txBox="1"/>
          <p:nvPr/>
        </p:nvSpPr>
        <p:spPr>
          <a:xfrm>
            <a:off x="7665418" y="6607991"/>
            <a:ext cx="1481721" cy="246221"/>
          </a:xfrm>
          <a:prstGeom prst="rect">
            <a:avLst/>
          </a:prstGeom>
          <a:noFill/>
        </p:spPr>
        <p:txBody>
          <a:bodyPr wrap="none" rtlCol="0">
            <a:spAutoFit/>
          </a:bodyPr>
          <a:lstStyle/>
          <a:p>
            <a:pPr algn="r"/>
            <a:r>
              <a:rPr lang="en-US" sz="1000" dirty="0" smtClean="0"/>
              <a:t>cartoon from </a:t>
            </a:r>
            <a:r>
              <a:rPr lang="en-US" sz="1000" dirty="0" err="1" smtClean="0">
                <a:hlinkClick r:id="rId4"/>
              </a:rPr>
              <a:t>xkcd.com</a:t>
            </a:r>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NLP: The Vision</a:t>
            </a:r>
          </a:p>
        </p:txBody>
      </p:sp>
      <p:pic>
        <p:nvPicPr>
          <p:cNvPr id="17412" name="Picture 5"/>
          <p:cNvPicPr>
            <a:picLocks noChangeAspect="1" noChangeArrowheads="1"/>
          </p:cNvPicPr>
          <p:nvPr/>
        </p:nvPicPr>
        <p:blipFill>
          <a:blip r:embed="rId3"/>
          <a:srcRect/>
          <a:stretch>
            <a:fillRect/>
          </a:stretch>
        </p:blipFill>
        <p:spPr bwMode="auto">
          <a:xfrm>
            <a:off x="1207557" y="3416300"/>
            <a:ext cx="1828800" cy="2743200"/>
          </a:xfrm>
          <a:prstGeom prst="rect">
            <a:avLst/>
          </a:prstGeom>
          <a:noFill/>
          <a:ln w="9525">
            <a:noFill/>
            <a:miter lim="800000"/>
            <a:headEnd/>
            <a:tailEnd/>
          </a:ln>
        </p:spPr>
      </p:pic>
      <p:sp>
        <p:nvSpPr>
          <p:cNvPr id="11" name="Rounded Rectangular Callout 10"/>
          <p:cNvSpPr/>
          <p:nvPr/>
        </p:nvSpPr>
        <p:spPr>
          <a:xfrm>
            <a:off x="1207557" y="1884363"/>
            <a:ext cx="1987550" cy="968375"/>
          </a:xfrm>
          <a:prstGeom prst="wedgeRoundRectCallout">
            <a:avLst>
              <a:gd name="adj1" fmla="val -3650"/>
              <a:gd name="adj2" fmla="val 106612"/>
              <a:gd name="adj3" fmla="val 16667"/>
            </a:avLst>
          </a:prstGeom>
          <a:solidFill>
            <a:schemeClr val="tx2">
              <a:lumMod val="20000"/>
              <a:lumOff val="8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2000" dirty="0">
                <a:solidFill>
                  <a:schemeClr val="tx1"/>
                </a:solidFill>
              </a:rPr>
              <a:t>I’m sorry, Dave.  I can’t do that.</a:t>
            </a:r>
          </a:p>
        </p:txBody>
      </p:sp>
      <p:pic>
        <p:nvPicPr>
          <p:cNvPr id="17411" name="Picture 4"/>
          <p:cNvPicPr>
            <a:picLocks noChangeAspect="1" noChangeArrowheads="1"/>
          </p:cNvPicPr>
          <p:nvPr/>
        </p:nvPicPr>
        <p:blipFill>
          <a:blip r:embed="rId4"/>
          <a:srcRect/>
          <a:stretch>
            <a:fillRect/>
          </a:stretch>
        </p:blipFill>
        <p:spPr bwMode="auto">
          <a:xfrm>
            <a:off x="3502025" y="3416300"/>
            <a:ext cx="2176462" cy="2743200"/>
          </a:xfrm>
          <a:prstGeom prst="rect">
            <a:avLst/>
          </a:prstGeom>
          <a:noFill/>
          <a:ln w="9525">
            <a:noFill/>
            <a:miter lim="800000"/>
            <a:headEnd/>
            <a:tailEnd/>
          </a:ln>
        </p:spPr>
      </p:pic>
      <p:sp>
        <p:nvSpPr>
          <p:cNvPr id="12" name="Rounded Rectangular Callout 11"/>
          <p:cNvSpPr/>
          <p:nvPr/>
        </p:nvSpPr>
        <p:spPr>
          <a:xfrm>
            <a:off x="4011612" y="1884363"/>
            <a:ext cx="1368425" cy="660400"/>
          </a:xfrm>
          <a:prstGeom prst="wedgeRoundRectCallout">
            <a:avLst>
              <a:gd name="adj1" fmla="val -15512"/>
              <a:gd name="adj2" fmla="val 170315"/>
              <a:gd name="adj3" fmla="val 16667"/>
            </a:avLst>
          </a:prstGeom>
          <a:solidFill>
            <a:schemeClr val="tx2">
              <a:lumMod val="20000"/>
              <a:lumOff val="8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2000" dirty="0">
                <a:solidFill>
                  <a:schemeClr val="tx1"/>
                </a:solidFill>
              </a:rPr>
              <a:t>Oh, dear!</a:t>
            </a:r>
          </a:p>
        </p:txBody>
      </p:sp>
      <p:pic>
        <p:nvPicPr>
          <p:cNvPr id="17413" name="Picture 6"/>
          <p:cNvPicPr>
            <a:picLocks noChangeAspect="1" noChangeArrowheads="1"/>
          </p:cNvPicPr>
          <p:nvPr/>
        </p:nvPicPr>
        <p:blipFill>
          <a:blip r:embed="rId5"/>
          <a:srcRect/>
          <a:stretch>
            <a:fillRect/>
          </a:stretch>
        </p:blipFill>
        <p:spPr bwMode="auto">
          <a:xfrm>
            <a:off x="6187951" y="3416300"/>
            <a:ext cx="1816100" cy="2743200"/>
          </a:xfrm>
          <a:prstGeom prst="rect">
            <a:avLst/>
          </a:prstGeom>
          <a:noFill/>
          <a:ln w="9525">
            <a:noFill/>
            <a:miter lim="800000"/>
            <a:headEnd/>
            <a:tailEnd/>
          </a:ln>
        </p:spPr>
      </p:pic>
      <p:sp>
        <p:nvSpPr>
          <p:cNvPr id="13" name="Rounded Rectangular Callout 12"/>
          <p:cNvSpPr/>
          <p:nvPr/>
        </p:nvSpPr>
        <p:spPr>
          <a:xfrm>
            <a:off x="6187951" y="1884363"/>
            <a:ext cx="1884362" cy="971550"/>
          </a:xfrm>
          <a:prstGeom prst="wedgeRoundRectCallout">
            <a:avLst>
              <a:gd name="adj1" fmla="val 5096"/>
              <a:gd name="adj2" fmla="val 101184"/>
              <a:gd name="adj3" fmla="val 16667"/>
            </a:avLst>
          </a:prstGeom>
          <a:solidFill>
            <a:schemeClr val="tx2">
              <a:lumMod val="20000"/>
              <a:lumOff val="8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2000" dirty="0">
                <a:solidFill>
                  <a:schemeClr val="tx1"/>
                </a:solidFill>
              </a:rPr>
              <a:t>That is correct, captain.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7214552" y="2646221"/>
            <a:ext cx="1333500" cy="1333500"/>
          </a:xfrm>
          <a:prstGeom prst="rect">
            <a:avLst/>
          </a:prstGeom>
        </p:spPr>
      </p:pic>
      <p:sp>
        <p:nvSpPr>
          <p:cNvPr id="2" name="Title 1"/>
          <p:cNvSpPr>
            <a:spLocks noGrp="1"/>
          </p:cNvSpPr>
          <p:nvPr>
            <p:ph type="title"/>
          </p:nvPr>
        </p:nvSpPr>
        <p:spPr/>
        <p:txBody>
          <a:bodyPr/>
          <a:lstStyle/>
          <a:p>
            <a:r>
              <a:rPr lang="en-US" dirty="0" smtClean="0"/>
              <a:t>Language: the ultimate UI</a:t>
            </a:r>
            <a:endParaRPr lang="en-US" dirty="0"/>
          </a:p>
        </p:txBody>
      </p:sp>
      <p:sp>
        <p:nvSpPr>
          <p:cNvPr id="4" name="Rounded Rectangular Callout 3"/>
          <p:cNvSpPr/>
          <p:nvPr/>
        </p:nvSpPr>
        <p:spPr>
          <a:xfrm>
            <a:off x="2286000" y="1871590"/>
            <a:ext cx="4341866" cy="457200"/>
          </a:xfrm>
          <a:prstGeom prst="wedgeRoundRectCallout">
            <a:avLst>
              <a:gd name="adj1" fmla="val -59762"/>
              <a:gd name="adj2" fmla="val 54198"/>
              <a:gd name="adj3" fmla="val 16667"/>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chemeClr val="tx1"/>
                </a:solidFill>
              </a:rPr>
              <a:t>Where is </a:t>
            </a:r>
            <a:r>
              <a:rPr lang="en-US" sz="1600" dirty="0" smtClean="0">
                <a:solidFill>
                  <a:srgbClr val="FF0000"/>
                </a:solidFill>
              </a:rPr>
              <a:t>A Bug’s Life</a:t>
            </a:r>
            <a:r>
              <a:rPr lang="en-US" sz="1600" dirty="0" smtClean="0">
                <a:solidFill>
                  <a:schemeClr val="tx1"/>
                </a:solidFill>
              </a:rPr>
              <a:t> playing in </a:t>
            </a:r>
            <a:r>
              <a:rPr lang="en-US" sz="1600" dirty="0" smtClean="0">
                <a:solidFill>
                  <a:srgbClr val="FF0000"/>
                </a:solidFill>
              </a:rPr>
              <a:t>Mountain View</a:t>
            </a:r>
            <a:r>
              <a:rPr lang="en-US" sz="1600" dirty="0" smtClean="0">
                <a:solidFill>
                  <a:schemeClr val="tx1"/>
                </a:solidFill>
              </a:rPr>
              <a:t>?</a:t>
            </a:r>
            <a:endParaRPr lang="en-US" sz="1600" dirty="0">
              <a:solidFill>
                <a:schemeClr val="tx1"/>
              </a:solidFill>
            </a:endParaRPr>
          </a:p>
        </p:txBody>
      </p:sp>
      <p:sp>
        <p:nvSpPr>
          <p:cNvPr id="5" name="Rounded Rectangular Callout 4"/>
          <p:cNvSpPr/>
          <p:nvPr/>
        </p:nvSpPr>
        <p:spPr>
          <a:xfrm>
            <a:off x="2636204" y="2481190"/>
            <a:ext cx="4221796" cy="457200"/>
          </a:xfrm>
          <a:prstGeom prst="wedgeRoundRectCallout">
            <a:avLst>
              <a:gd name="adj1" fmla="val 61473"/>
              <a:gd name="adj2" fmla="val 33190"/>
              <a:gd name="adj3" fmla="val 16667"/>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solidFill>
                  <a:schemeClr val="tx1"/>
                </a:solidFill>
              </a:rPr>
              <a:t>A Bug’s Life is playing at the Century 16 Theater.</a:t>
            </a:r>
            <a:endParaRPr lang="en-US" sz="1600" dirty="0">
              <a:solidFill>
                <a:schemeClr val="tx1"/>
              </a:solidFill>
            </a:endParaRPr>
          </a:p>
        </p:txBody>
      </p:sp>
      <p:sp>
        <p:nvSpPr>
          <p:cNvPr id="6" name="Rounded Rectangular Callout 5"/>
          <p:cNvSpPr/>
          <p:nvPr/>
        </p:nvSpPr>
        <p:spPr>
          <a:xfrm>
            <a:off x="2286000" y="3090790"/>
            <a:ext cx="2356708" cy="457200"/>
          </a:xfrm>
          <a:prstGeom prst="wedgeRoundRectCallout">
            <a:avLst>
              <a:gd name="adj1" fmla="val -59995"/>
              <a:gd name="adj2" fmla="val 21519"/>
              <a:gd name="adj3" fmla="val 16667"/>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When is </a:t>
            </a:r>
            <a:r>
              <a:rPr lang="en-US" sz="1600" dirty="0" smtClean="0">
                <a:solidFill>
                  <a:srgbClr val="0000FF"/>
                </a:solidFill>
              </a:rPr>
              <a:t>it</a:t>
            </a:r>
            <a:r>
              <a:rPr lang="en-US" sz="1600" dirty="0" smtClean="0">
                <a:solidFill>
                  <a:srgbClr val="000000"/>
                </a:solidFill>
              </a:rPr>
              <a:t> playing </a:t>
            </a:r>
            <a:r>
              <a:rPr lang="en-US" sz="1600" dirty="0" smtClean="0">
                <a:solidFill>
                  <a:srgbClr val="0000FF"/>
                </a:solidFill>
              </a:rPr>
              <a:t>there</a:t>
            </a:r>
            <a:r>
              <a:rPr lang="en-US" sz="1600" dirty="0" smtClean="0">
                <a:solidFill>
                  <a:srgbClr val="000000"/>
                </a:solidFill>
              </a:rPr>
              <a:t>?</a:t>
            </a:r>
            <a:endParaRPr lang="en-US" sz="1600" dirty="0">
              <a:solidFill>
                <a:srgbClr val="000000"/>
              </a:solidFill>
            </a:endParaRPr>
          </a:p>
        </p:txBody>
      </p:sp>
      <p:sp>
        <p:nvSpPr>
          <p:cNvPr id="7" name="Rounded Rectangular Callout 6"/>
          <p:cNvSpPr/>
          <p:nvPr/>
        </p:nvSpPr>
        <p:spPr>
          <a:xfrm>
            <a:off x="3756858" y="3700390"/>
            <a:ext cx="3101142" cy="457200"/>
          </a:xfrm>
          <a:prstGeom prst="wedgeRoundRectCallout">
            <a:avLst>
              <a:gd name="adj1" fmla="val 65033"/>
              <a:gd name="adj2" fmla="val -57843"/>
              <a:gd name="adj3" fmla="val 16667"/>
            </a:avLst>
          </a:prstGeom>
          <a:solidFill>
            <a:schemeClr val="accent3">
              <a:lumMod val="60000"/>
              <a:lumOff val="4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solidFill>
                  <a:schemeClr val="tx1"/>
                </a:solidFill>
              </a:rPr>
              <a:t>It’s playing at 2pm, 5pm, and 8pm.</a:t>
            </a:r>
            <a:endParaRPr lang="en-US" sz="1600" dirty="0">
              <a:solidFill>
                <a:schemeClr val="tx1"/>
              </a:solidFill>
            </a:endParaRPr>
          </a:p>
        </p:txBody>
      </p:sp>
      <p:sp>
        <p:nvSpPr>
          <p:cNvPr id="8" name="Rounded Rectangular Callout 7"/>
          <p:cNvSpPr/>
          <p:nvPr/>
        </p:nvSpPr>
        <p:spPr>
          <a:xfrm>
            <a:off x="2286000" y="4300280"/>
            <a:ext cx="4572000" cy="731520"/>
          </a:xfrm>
          <a:prstGeom prst="wedgeRoundRectCallout">
            <a:avLst>
              <a:gd name="adj1" fmla="val -60229"/>
              <a:gd name="adj2" fmla="val -52883"/>
              <a:gd name="adj3" fmla="val 16667"/>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OK.  I’d like 1 </a:t>
            </a:r>
            <a:r>
              <a:rPr lang="en-US" sz="1600" dirty="0" smtClean="0">
                <a:solidFill>
                  <a:srgbClr val="008000"/>
                </a:solidFill>
              </a:rPr>
              <a:t>adult</a:t>
            </a:r>
            <a:r>
              <a:rPr lang="en-US" sz="1600" dirty="0" smtClean="0">
                <a:solidFill>
                  <a:srgbClr val="000000"/>
                </a:solidFill>
              </a:rPr>
              <a:t> and 2 </a:t>
            </a:r>
            <a:r>
              <a:rPr lang="en-US" sz="1600" dirty="0" smtClean="0">
                <a:solidFill>
                  <a:srgbClr val="008000"/>
                </a:solidFill>
              </a:rPr>
              <a:t>children</a:t>
            </a:r>
            <a:r>
              <a:rPr lang="en-US" sz="1600" dirty="0" smtClean="0">
                <a:solidFill>
                  <a:srgbClr val="000000"/>
                </a:solidFill>
              </a:rPr>
              <a:t> for </a:t>
            </a:r>
            <a:r>
              <a:rPr lang="en-US" sz="1600" dirty="0" smtClean="0">
                <a:solidFill>
                  <a:srgbClr val="008000"/>
                </a:solidFill>
              </a:rPr>
              <a:t>the first show</a:t>
            </a:r>
            <a:r>
              <a:rPr lang="en-US" sz="1600" dirty="0" smtClean="0">
                <a:solidFill>
                  <a:srgbClr val="000000"/>
                </a:solidFill>
              </a:rPr>
              <a:t>.</a:t>
            </a:r>
          </a:p>
          <a:p>
            <a:r>
              <a:rPr lang="en-US" sz="1600" dirty="0" smtClean="0">
                <a:solidFill>
                  <a:srgbClr val="000000"/>
                </a:solidFill>
              </a:rPr>
              <a:t>How much would </a:t>
            </a:r>
            <a:r>
              <a:rPr lang="en-US" sz="1600" dirty="0" smtClean="0">
                <a:solidFill>
                  <a:srgbClr val="0000FF"/>
                </a:solidFill>
              </a:rPr>
              <a:t>that</a:t>
            </a:r>
            <a:r>
              <a:rPr lang="en-US" sz="1600" dirty="0" smtClean="0">
                <a:solidFill>
                  <a:srgbClr val="000000"/>
                </a:solidFill>
              </a:rPr>
              <a:t> cost?</a:t>
            </a:r>
            <a:endParaRPr lang="en-US" sz="1600" dirty="0">
              <a:solidFill>
                <a:srgbClr val="000000"/>
              </a:solidFill>
            </a:endParaRPr>
          </a:p>
        </p:txBody>
      </p:sp>
      <p:pic>
        <p:nvPicPr>
          <p:cNvPr id="10" name="Picture 9"/>
          <p:cNvPicPr>
            <a:picLocks noChangeAspect="1"/>
          </p:cNvPicPr>
          <p:nvPr/>
        </p:nvPicPr>
        <p:blipFill>
          <a:blip r:embed="rId4"/>
          <a:stretch>
            <a:fillRect/>
          </a:stretch>
        </p:blipFill>
        <p:spPr>
          <a:xfrm>
            <a:off x="670658" y="2630981"/>
            <a:ext cx="1201420" cy="1348740"/>
          </a:xfrm>
          <a:prstGeom prst="rect">
            <a:avLst/>
          </a:prstGeom>
        </p:spPr>
      </p:pic>
      <p:sp>
        <p:nvSpPr>
          <p:cNvPr id="12" name="TextBox 11"/>
          <p:cNvSpPr txBox="1"/>
          <p:nvPr/>
        </p:nvSpPr>
        <p:spPr>
          <a:xfrm>
            <a:off x="695454" y="5569119"/>
            <a:ext cx="7753094" cy="707886"/>
          </a:xfrm>
          <a:prstGeom prst="rect">
            <a:avLst/>
          </a:prstGeom>
          <a:noFill/>
        </p:spPr>
        <p:txBody>
          <a:bodyPr wrap="none" rtlCol="0">
            <a:spAutoFit/>
          </a:bodyPr>
          <a:lstStyle/>
          <a:p>
            <a:pPr algn="ctr"/>
            <a:r>
              <a:rPr lang="en-US" sz="2000" dirty="0" smtClean="0">
                <a:latin typeface="+mn-lt"/>
              </a:rPr>
              <a:t>But we need </a:t>
            </a:r>
            <a:r>
              <a:rPr lang="en-US" sz="2000" dirty="0" smtClean="0">
                <a:solidFill>
                  <a:srgbClr val="FF0000"/>
                </a:solidFill>
                <a:latin typeface="+mn-lt"/>
              </a:rPr>
              <a:t>domain knowledge</a:t>
            </a:r>
            <a:r>
              <a:rPr lang="en-US" sz="2000" dirty="0" smtClean="0">
                <a:latin typeface="+mn-lt"/>
              </a:rPr>
              <a:t>, </a:t>
            </a:r>
            <a:r>
              <a:rPr lang="en-US" sz="2000" dirty="0" smtClean="0">
                <a:solidFill>
                  <a:srgbClr val="0000FF"/>
                </a:solidFill>
                <a:latin typeface="+mn-lt"/>
              </a:rPr>
              <a:t>discourse knowledge</a:t>
            </a:r>
            <a:r>
              <a:rPr lang="en-US" sz="2000" dirty="0" smtClean="0">
                <a:latin typeface="+mn-lt"/>
              </a:rPr>
              <a:t>, </a:t>
            </a:r>
            <a:r>
              <a:rPr lang="en-US" sz="2000" dirty="0" smtClean="0">
                <a:solidFill>
                  <a:srgbClr val="008000"/>
                </a:solidFill>
                <a:latin typeface="+mn-lt"/>
              </a:rPr>
              <a:t>world knowledge</a:t>
            </a:r>
            <a:endParaRPr lang="en-US" sz="2000" dirty="0" smtClean="0">
              <a:latin typeface="+mn-lt"/>
            </a:endParaRPr>
          </a:p>
          <a:p>
            <a:pPr algn="ctr"/>
            <a:r>
              <a:rPr lang="en-US" sz="2000" dirty="0" smtClean="0">
                <a:latin typeface="+mn-lt"/>
              </a:rPr>
              <a:t>(Not to mention linguistic knowledge!)</a:t>
            </a:r>
            <a:endParaRPr lang="en-US" sz="20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NLP: Goals of the field</a:t>
            </a:r>
          </a:p>
        </p:txBody>
      </p:sp>
      <p:sp>
        <p:nvSpPr>
          <p:cNvPr id="18435" name="Content Placeholder 2"/>
          <p:cNvSpPr>
            <a:spLocks noGrp="1"/>
          </p:cNvSpPr>
          <p:nvPr>
            <p:ph idx="1"/>
          </p:nvPr>
        </p:nvSpPr>
        <p:spPr/>
        <p:txBody>
          <a:bodyPr/>
          <a:lstStyle/>
          <a:p>
            <a:r>
              <a:rPr lang="en-US" dirty="0" smtClean="0"/>
              <a:t>From the lofty …</a:t>
            </a:r>
          </a:p>
          <a:p>
            <a:pPr lvl="1"/>
            <a:r>
              <a:rPr lang="en-US" dirty="0" smtClean="0"/>
              <a:t>full-on natural language understanding</a:t>
            </a:r>
          </a:p>
          <a:p>
            <a:pPr lvl="1">
              <a:spcBef>
                <a:spcPct val="0"/>
              </a:spcBef>
            </a:pPr>
            <a:r>
              <a:rPr lang="en-US" dirty="0" smtClean="0"/>
              <a:t>participation in spoken dialogues</a:t>
            </a:r>
          </a:p>
          <a:p>
            <a:pPr lvl="1">
              <a:spcBef>
                <a:spcPct val="0"/>
              </a:spcBef>
            </a:pPr>
            <a:r>
              <a:rPr lang="en-US" dirty="0" smtClean="0"/>
              <a:t>open-domain question answering</a:t>
            </a:r>
          </a:p>
          <a:p>
            <a:pPr lvl="1">
              <a:spcBef>
                <a:spcPct val="0"/>
              </a:spcBef>
            </a:pPr>
            <a:r>
              <a:rPr lang="en-US" dirty="0" smtClean="0"/>
              <a:t>real-time bi-directional translation</a:t>
            </a:r>
          </a:p>
          <a:p>
            <a:r>
              <a:rPr lang="en-US" dirty="0" smtClean="0"/>
              <a:t>… to the mundane</a:t>
            </a:r>
          </a:p>
          <a:p>
            <a:pPr lvl="1"/>
            <a:r>
              <a:rPr lang="en-US" dirty="0" smtClean="0"/>
              <a:t>identifying spam</a:t>
            </a:r>
          </a:p>
          <a:p>
            <a:pPr lvl="1">
              <a:spcBef>
                <a:spcPct val="0"/>
              </a:spcBef>
            </a:pPr>
            <a:r>
              <a:rPr lang="en-US" dirty="0" smtClean="0"/>
              <a:t>categorizing news stories (&amp; other docs)</a:t>
            </a:r>
          </a:p>
          <a:p>
            <a:pPr lvl="1">
              <a:spcBef>
                <a:spcPct val="0"/>
              </a:spcBef>
            </a:pPr>
            <a:r>
              <a:rPr lang="en-US" dirty="0" smtClean="0"/>
              <a:t>finding &amp; comparing product information on the web</a:t>
            </a:r>
          </a:p>
          <a:p>
            <a:pPr lvl="1">
              <a:spcBef>
                <a:spcPct val="0"/>
              </a:spcBef>
            </a:pPr>
            <a:r>
              <a:rPr lang="en-US" dirty="0" smtClean="0"/>
              <a:t>assessing sentiment toward products, brands, stocks, … </a:t>
            </a:r>
          </a:p>
        </p:txBody>
      </p:sp>
      <p:sp>
        <p:nvSpPr>
          <p:cNvPr id="6" name="Rounded Rectangular Callout 5"/>
          <p:cNvSpPr/>
          <p:nvPr/>
        </p:nvSpPr>
        <p:spPr>
          <a:xfrm>
            <a:off x="6329363" y="3606800"/>
            <a:ext cx="2357437" cy="1077913"/>
          </a:xfrm>
          <a:prstGeom prst="wedgeRoundRectCallout">
            <a:avLst>
              <a:gd name="adj1" fmla="val -121389"/>
              <a:gd name="adj2" fmla="val -3837"/>
              <a:gd name="adj3" fmla="val 16667"/>
            </a:avLst>
          </a:prstGeom>
          <a:solidFill>
            <a:srgbClr val="C6D9F1"/>
          </a:solidFill>
          <a:ln>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2400" dirty="0"/>
              <a:t>Predominant in recent years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NLP in the commercial world</a:t>
            </a:r>
          </a:p>
        </p:txBody>
      </p:sp>
      <p:pic>
        <p:nvPicPr>
          <p:cNvPr id="19459" name="Content Placeholder 18" descr="DataDetector.jpg"/>
          <p:cNvPicPr>
            <a:picLocks noGrp="1" noChangeAspect="1"/>
          </p:cNvPicPr>
          <p:nvPr>
            <p:ph idx="1"/>
          </p:nvPr>
        </p:nvPicPr>
        <p:blipFill>
          <a:blip r:embed="rId3"/>
          <a:srcRect t="-919" b="601"/>
          <a:stretch>
            <a:fillRect/>
          </a:stretch>
        </p:blipFill>
        <p:spPr>
          <a:xfrm>
            <a:off x="3695700" y="1592263"/>
            <a:ext cx="5162550" cy="844550"/>
          </a:xfrm>
          <a:ln>
            <a:solidFill>
              <a:schemeClr val="tx2"/>
            </a:solidFill>
          </a:ln>
        </p:spPr>
      </p:pic>
      <p:pic>
        <p:nvPicPr>
          <p:cNvPr id="19460" name="Picture 6" descr="Logo-1"/>
          <p:cNvPicPr>
            <a:picLocks noChangeAspect="1" noChangeArrowheads="1"/>
          </p:cNvPicPr>
          <p:nvPr/>
        </p:nvPicPr>
        <p:blipFill>
          <a:blip r:embed="rId4"/>
          <a:srcRect/>
          <a:stretch>
            <a:fillRect/>
          </a:stretch>
        </p:blipFill>
        <p:spPr bwMode="auto">
          <a:xfrm>
            <a:off x="339725" y="2174875"/>
            <a:ext cx="2971800" cy="846138"/>
          </a:xfrm>
          <a:prstGeom prst="rect">
            <a:avLst/>
          </a:prstGeom>
          <a:noFill/>
          <a:ln w="9525">
            <a:noFill/>
            <a:miter lim="800000"/>
            <a:headEnd/>
            <a:tailEnd/>
          </a:ln>
        </p:spPr>
      </p:pic>
      <p:pic>
        <p:nvPicPr>
          <p:cNvPr id="19461" name="Picture 7" descr="logo"/>
          <p:cNvPicPr>
            <a:picLocks noChangeAspect="1" noChangeArrowheads="1"/>
          </p:cNvPicPr>
          <p:nvPr/>
        </p:nvPicPr>
        <p:blipFill>
          <a:blip r:embed="rId5"/>
          <a:srcRect/>
          <a:stretch>
            <a:fillRect/>
          </a:stretch>
        </p:blipFill>
        <p:spPr bwMode="auto">
          <a:xfrm>
            <a:off x="379413" y="5584825"/>
            <a:ext cx="2743200" cy="1001713"/>
          </a:xfrm>
          <a:prstGeom prst="rect">
            <a:avLst/>
          </a:prstGeom>
          <a:noFill/>
          <a:ln w="9525">
            <a:noFill/>
            <a:miter lim="800000"/>
            <a:headEnd/>
            <a:tailEnd/>
          </a:ln>
        </p:spPr>
      </p:pic>
      <p:pic>
        <p:nvPicPr>
          <p:cNvPr id="19462" name="Picture 9" descr="PKTHdrLogo"/>
          <p:cNvPicPr>
            <a:picLocks noChangeAspect="1" noChangeArrowheads="1"/>
          </p:cNvPicPr>
          <p:nvPr/>
        </p:nvPicPr>
        <p:blipFill>
          <a:blip r:embed="rId6"/>
          <a:srcRect/>
          <a:stretch>
            <a:fillRect/>
          </a:stretch>
        </p:blipFill>
        <p:spPr bwMode="auto">
          <a:xfrm>
            <a:off x="2414588" y="2227263"/>
            <a:ext cx="1147762" cy="922337"/>
          </a:xfrm>
          <a:prstGeom prst="rect">
            <a:avLst/>
          </a:prstGeom>
          <a:noFill/>
          <a:ln w="9525">
            <a:noFill/>
            <a:miter lim="800000"/>
            <a:headEnd/>
            <a:tailEnd/>
          </a:ln>
        </p:spPr>
      </p:pic>
      <p:pic>
        <p:nvPicPr>
          <p:cNvPr id="19463" name="Picture 10"/>
          <p:cNvPicPr>
            <a:picLocks noChangeAspect="1" noChangeArrowheads="1"/>
          </p:cNvPicPr>
          <p:nvPr/>
        </p:nvPicPr>
        <p:blipFill>
          <a:blip r:embed="rId7"/>
          <a:srcRect/>
          <a:stretch>
            <a:fillRect/>
          </a:stretch>
        </p:blipFill>
        <p:spPr bwMode="auto">
          <a:xfrm>
            <a:off x="3622675" y="2393950"/>
            <a:ext cx="2439988" cy="973138"/>
          </a:xfrm>
          <a:prstGeom prst="rect">
            <a:avLst/>
          </a:prstGeom>
          <a:noFill/>
          <a:ln w="9525">
            <a:noFill/>
            <a:miter lim="800000"/>
            <a:headEnd/>
            <a:tailEnd/>
          </a:ln>
        </p:spPr>
      </p:pic>
      <p:pic>
        <p:nvPicPr>
          <p:cNvPr id="19464" name="Picture 11"/>
          <p:cNvPicPr>
            <a:picLocks noChangeAspect="1" noChangeArrowheads="1"/>
          </p:cNvPicPr>
          <p:nvPr/>
        </p:nvPicPr>
        <p:blipFill>
          <a:blip r:embed="rId8"/>
          <a:srcRect/>
          <a:stretch>
            <a:fillRect/>
          </a:stretch>
        </p:blipFill>
        <p:spPr bwMode="auto">
          <a:xfrm>
            <a:off x="2520950" y="3405188"/>
            <a:ext cx="2236788" cy="423862"/>
          </a:xfrm>
          <a:prstGeom prst="rect">
            <a:avLst/>
          </a:prstGeom>
          <a:noFill/>
          <a:ln w="9525">
            <a:noFill/>
            <a:miter lim="800000"/>
            <a:headEnd/>
            <a:tailEnd/>
          </a:ln>
        </p:spPr>
      </p:pic>
      <p:pic>
        <p:nvPicPr>
          <p:cNvPr id="19465" name="Picture 12" descr="hakialogolarge"/>
          <p:cNvPicPr>
            <a:picLocks noChangeAspect="1" noChangeArrowheads="1"/>
          </p:cNvPicPr>
          <p:nvPr/>
        </p:nvPicPr>
        <p:blipFill>
          <a:blip r:embed="rId9"/>
          <a:srcRect/>
          <a:stretch>
            <a:fillRect/>
          </a:stretch>
        </p:blipFill>
        <p:spPr bwMode="auto">
          <a:xfrm>
            <a:off x="411163" y="4557713"/>
            <a:ext cx="1855787" cy="887412"/>
          </a:xfrm>
          <a:prstGeom prst="rect">
            <a:avLst/>
          </a:prstGeom>
          <a:noFill/>
          <a:ln w="9525">
            <a:noFill/>
            <a:miter lim="800000"/>
            <a:headEnd/>
            <a:tailEnd/>
          </a:ln>
        </p:spPr>
      </p:pic>
      <p:pic>
        <p:nvPicPr>
          <p:cNvPr id="19466" name="Picture 13" descr="mslogo-1"/>
          <p:cNvPicPr>
            <a:picLocks noChangeAspect="1" noChangeArrowheads="1"/>
          </p:cNvPicPr>
          <p:nvPr/>
        </p:nvPicPr>
        <p:blipFill>
          <a:blip r:embed="rId10"/>
          <a:srcRect/>
          <a:stretch>
            <a:fillRect/>
          </a:stretch>
        </p:blipFill>
        <p:spPr bwMode="auto">
          <a:xfrm>
            <a:off x="2852738" y="4114800"/>
            <a:ext cx="2057400" cy="341313"/>
          </a:xfrm>
          <a:prstGeom prst="rect">
            <a:avLst/>
          </a:prstGeom>
          <a:noFill/>
          <a:ln w="9525">
            <a:noFill/>
            <a:miter lim="800000"/>
            <a:headEnd/>
            <a:tailEnd/>
          </a:ln>
        </p:spPr>
      </p:pic>
      <p:pic>
        <p:nvPicPr>
          <p:cNvPr id="19467" name="Picture 14" descr="logoJDPA"/>
          <p:cNvPicPr>
            <a:picLocks noChangeAspect="1" noChangeArrowheads="1"/>
          </p:cNvPicPr>
          <p:nvPr/>
        </p:nvPicPr>
        <p:blipFill>
          <a:blip r:embed="rId11"/>
          <a:srcRect/>
          <a:stretch>
            <a:fillRect/>
          </a:stretch>
        </p:blipFill>
        <p:spPr bwMode="auto">
          <a:xfrm>
            <a:off x="3429000" y="5848350"/>
            <a:ext cx="2057400" cy="609600"/>
          </a:xfrm>
          <a:prstGeom prst="rect">
            <a:avLst/>
          </a:prstGeom>
          <a:noFill/>
          <a:ln w="9525">
            <a:noFill/>
            <a:miter lim="800000"/>
            <a:headEnd/>
            <a:tailEnd/>
          </a:ln>
        </p:spPr>
      </p:pic>
      <p:pic>
        <p:nvPicPr>
          <p:cNvPr id="19468" name="Picture 8"/>
          <p:cNvPicPr>
            <a:picLocks noChangeAspect="1" noChangeArrowheads="1"/>
          </p:cNvPicPr>
          <p:nvPr/>
        </p:nvPicPr>
        <p:blipFill>
          <a:blip r:embed="rId12"/>
          <a:srcRect/>
          <a:stretch>
            <a:fillRect/>
          </a:stretch>
        </p:blipFill>
        <p:spPr bwMode="auto">
          <a:xfrm>
            <a:off x="1600200" y="3429000"/>
            <a:ext cx="960438" cy="1066800"/>
          </a:xfrm>
          <a:prstGeom prst="rect">
            <a:avLst/>
          </a:prstGeom>
          <a:noFill/>
          <a:ln w="9525">
            <a:noFill/>
            <a:miter lim="800000"/>
            <a:headEnd/>
            <a:tailEnd/>
          </a:ln>
        </p:spPr>
      </p:pic>
      <p:sp>
        <p:nvSpPr>
          <p:cNvPr id="19469" name="Text Box 13"/>
          <p:cNvSpPr txBox="1">
            <a:spLocks noChangeArrowheads="1"/>
          </p:cNvSpPr>
          <p:nvPr/>
        </p:nvSpPr>
        <p:spPr bwMode="auto">
          <a:xfrm>
            <a:off x="1219200" y="3124200"/>
            <a:ext cx="1003300" cy="336550"/>
          </a:xfrm>
          <a:prstGeom prst="rect">
            <a:avLst/>
          </a:prstGeom>
          <a:noFill/>
          <a:ln w="9525">
            <a:noFill/>
            <a:miter lim="800000"/>
            <a:headEnd/>
            <a:tailEnd/>
          </a:ln>
        </p:spPr>
        <p:txBody>
          <a:bodyPr wrap="none">
            <a:prstTxWarp prst="textNoShape">
              <a:avLst/>
            </a:prstTxWarp>
            <a:spAutoFit/>
          </a:bodyPr>
          <a:lstStyle/>
          <a:p>
            <a:r>
              <a:rPr lang="en-US">
                <a:latin typeface="Calibri" pitchFamily="-106" charset="0"/>
              </a:rPr>
              <a:t>Powerset</a:t>
            </a:r>
          </a:p>
        </p:txBody>
      </p:sp>
      <p:pic>
        <p:nvPicPr>
          <p:cNvPr id="19470" name="Picture 14"/>
          <p:cNvPicPr>
            <a:picLocks noChangeAspect="1"/>
          </p:cNvPicPr>
          <p:nvPr/>
        </p:nvPicPr>
        <p:blipFill>
          <a:blip r:embed="rId13"/>
          <a:srcRect/>
          <a:stretch>
            <a:fillRect/>
          </a:stretch>
        </p:blipFill>
        <p:spPr bwMode="auto">
          <a:xfrm>
            <a:off x="2717800" y="4667250"/>
            <a:ext cx="6045200" cy="1104900"/>
          </a:xfrm>
          <a:prstGeom prst="rect">
            <a:avLst/>
          </a:prstGeom>
          <a:noFill/>
          <a:ln w="9525">
            <a:solidFill>
              <a:schemeClr val="tx1"/>
            </a:solidFill>
            <a:miter lim="800000"/>
            <a:headEnd/>
            <a:tailEnd/>
          </a:ln>
        </p:spPr>
      </p:pic>
      <p:pic>
        <p:nvPicPr>
          <p:cNvPr id="19471" name="Picture 16"/>
          <p:cNvPicPr>
            <a:picLocks noChangeAspect="1"/>
          </p:cNvPicPr>
          <p:nvPr/>
        </p:nvPicPr>
        <p:blipFill>
          <a:blip r:embed="rId14"/>
          <a:srcRect/>
          <a:stretch>
            <a:fillRect/>
          </a:stretch>
        </p:blipFill>
        <p:spPr bwMode="auto">
          <a:xfrm>
            <a:off x="6180138" y="2516188"/>
            <a:ext cx="1219200" cy="533400"/>
          </a:xfrm>
          <a:prstGeom prst="rect">
            <a:avLst/>
          </a:prstGeom>
          <a:noFill/>
          <a:ln w="9525">
            <a:noFill/>
            <a:miter lim="800000"/>
            <a:headEnd/>
            <a:tailEnd/>
          </a:ln>
        </p:spPr>
      </p:pic>
      <p:pic>
        <p:nvPicPr>
          <p:cNvPr id="19472" name="Picture 17"/>
          <p:cNvPicPr>
            <a:picLocks noChangeAspect="1"/>
          </p:cNvPicPr>
          <p:nvPr/>
        </p:nvPicPr>
        <p:blipFill>
          <a:blip r:embed="rId15"/>
          <a:srcRect/>
          <a:stretch>
            <a:fillRect/>
          </a:stretch>
        </p:blipFill>
        <p:spPr bwMode="auto">
          <a:xfrm>
            <a:off x="5037138" y="3205163"/>
            <a:ext cx="3962400" cy="1219200"/>
          </a:xfrm>
          <a:prstGeom prst="rect">
            <a:avLst/>
          </a:prstGeom>
          <a:noFill/>
          <a:ln w="9525">
            <a:noFill/>
            <a:miter lim="800000"/>
            <a:headEnd/>
            <a:tailEnd/>
          </a:ln>
        </p:spPr>
      </p:pic>
      <p:pic>
        <p:nvPicPr>
          <p:cNvPr id="19473" name="Picture 4" descr="nielsen"/>
          <p:cNvPicPr>
            <a:picLocks noChangeAspect="1" noChangeArrowheads="1"/>
          </p:cNvPicPr>
          <p:nvPr/>
        </p:nvPicPr>
        <p:blipFill>
          <a:blip r:embed="rId16"/>
          <a:srcRect/>
          <a:stretch>
            <a:fillRect/>
          </a:stretch>
        </p:blipFill>
        <p:spPr bwMode="auto">
          <a:xfrm>
            <a:off x="5821363" y="5856288"/>
            <a:ext cx="2667000" cy="1001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motivations for NLP</a:t>
            </a:r>
            <a:endParaRPr lang="en-US" dirty="0"/>
          </a:p>
        </p:txBody>
      </p:sp>
      <p:sp>
        <p:nvSpPr>
          <p:cNvPr id="3" name="Content Placeholder 2"/>
          <p:cNvSpPr>
            <a:spLocks noGrp="1"/>
          </p:cNvSpPr>
          <p:nvPr>
            <p:ph idx="1"/>
          </p:nvPr>
        </p:nvSpPr>
        <p:spPr>
          <a:xfrm>
            <a:off x="384879" y="2411603"/>
            <a:ext cx="8006853" cy="3650420"/>
          </a:xfrm>
        </p:spPr>
        <p:txBody>
          <a:bodyPr/>
          <a:lstStyle/>
          <a:p>
            <a:pPr lvl="1">
              <a:spcBef>
                <a:spcPts val="1800"/>
              </a:spcBef>
            </a:pPr>
            <a:r>
              <a:rPr lang="en-US" dirty="0" smtClean="0">
                <a:cs typeface="Calibri (Body)"/>
              </a:rPr>
              <a:t>The explosion of machine-readable natural language text </a:t>
            </a:r>
          </a:p>
          <a:p>
            <a:pPr lvl="2"/>
            <a:r>
              <a:rPr lang="en-US" dirty="0" err="1" smtClean="0">
                <a:cs typeface="Calibri (Body)"/>
              </a:rPr>
              <a:t>Exabytes</a:t>
            </a:r>
            <a:r>
              <a:rPr lang="en-US" dirty="0" smtClean="0">
                <a:cs typeface="Calibri (Body)"/>
              </a:rPr>
              <a:t> (10</a:t>
            </a:r>
            <a:r>
              <a:rPr lang="en-US" baseline="30000" dirty="0" smtClean="0">
                <a:cs typeface="Calibri (Body)"/>
              </a:rPr>
              <a:t>18</a:t>
            </a:r>
            <a:r>
              <a:rPr lang="en-US" dirty="0" smtClean="0">
                <a:cs typeface="Calibri (Body)"/>
              </a:rPr>
              <a:t> bytes) of text, doubling every year or two</a:t>
            </a:r>
          </a:p>
          <a:p>
            <a:pPr lvl="2"/>
            <a:r>
              <a:rPr lang="en-US" dirty="0" smtClean="0">
                <a:cs typeface="Calibri (Body)"/>
              </a:rPr>
              <a:t>Web pages, emails, </a:t>
            </a:r>
            <a:r>
              <a:rPr lang="en-US" dirty="0" err="1" smtClean="0">
                <a:cs typeface="Calibri (Body)"/>
              </a:rPr>
              <a:t>IMs</a:t>
            </a:r>
            <a:r>
              <a:rPr lang="en-US" dirty="0" smtClean="0">
                <a:cs typeface="Calibri (Body)"/>
              </a:rPr>
              <a:t>, </a:t>
            </a:r>
            <a:r>
              <a:rPr lang="en-US" dirty="0" err="1" smtClean="0">
                <a:cs typeface="Calibri (Body)"/>
              </a:rPr>
              <a:t>SMSs</a:t>
            </a:r>
            <a:r>
              <a:rPr lang="en-US" dirty="0" smtClean="0">
                <a:cs typeface="Calibri (Body)"/>
              </a:rPr>
              <a:t>, tweets, docs, </a:t>
            </a:r>
            <a:r>
              <a:rPr lang="en-US" dirty="0" err="1" smtClean="0">
                <a:cs typeface="Calibri (Body)"/>
              </a:rPr>
              <a:t>PDFs</a:t>
            </a:r>
            <a:r>
              <a:rPr lang="en-US" dirty="0" smtClean="0">
                <a:cs typeface="Calibri (Body)"/>
              </a:rPr>
              <a:t>, …</a:t>
            </a:r>
          </a:p>
          <a:p>
            <a:pPr lvl="2"/>
            <a:r>
              <a:rPr lang="en-US" dirty="0" smtClean="0">
                <a:cs typeface="Calibri (Body)"/>
              </a:rPr>
              <a:t>Opportunity — and increasing necessity — to extract meaning</a:t>
            </a:r>
          </a:p>
          <a:p>
            <a:pPr lvl="1">
              <a:spcBef>
                <a:spcPts val="1800"/>
              </a:spcBef>
            </a:pPr>
            <a:r>
              <a:rPr lang="en-US" dirty="0" smtClean="0">
                <a:cs typeface="Calibri (Body)"/>
              </a:rPr>
              <a:t>Mediation of human interactions by computers</a:t>
            </a:r>
          </a:p>
          <a:p>
            <a:pPr lvl="2"/>
            <a:r>
              <a:rPr lang="en-US" dirty="0" smtClean="0">
                <a:cs typeface="Calibri (Body)"/>
              </a:rPr>
              <a:t>Opportunity for the computer in the loop to do much more</a:t>
            </a:r>
          </a:p>
          <a:p>
            <a:pPr lvl="1">
              <a:spcBef>
                <a:spcPts val="1800"/>
              </a:spcBef>
            </a:pPr>
            <a:r>
              <a:rPr lang="en-US" dirty="0" smtClean="0">
                <a:cs typeface="Calibri (Body)"/>
              </a:rPr>
              <a:t>Growing role of language in human-computer interaction</a:t>
            </a:r>
          </a:p>
        </p:txBody>
      </p:sp>
      <p:sp>
        <p:nvSpPr>
          <p:cNvPr id="4" name="TextBox 3"/>
          <p:cNvSpPr txBox="1"/>
          <p:nvPr/>
        </p:nvSpPr>
        <p:spPr>
          <a:xfrm>
            <a:off x="821069" y="1667593"/>
            <a:ext cx="5934637" cy="584776"/>
          </a:xfrm>
          <a:prstGeom prst="rect">
            <a:avLst/>
          </a:prstGeom>
          <a:noFill/>
        </p:spPr>
        <p:txBody>
          <a:bodyPr wrap="square" rtlCol="0">
            <a:spAutoFit/>
          </a:bodyPr>
          <a:lstStyle/>
          <a:p>
            <a:r>
              <a:rPr lang="en-US" sz="3200" dirty="0" smtClean="0">
                <a:latin typeface="+mn-lt"/>
                <a:cs typeface="Calibri (Body)"/>
              </a:rPr>
              <a:t>What’s driving NLP?  Three trends: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6118</TotalTime>
  <Words>7184</Words>
  <Application>Microsoft Macintosh PowerPoint</Application>
  <PresentationFormat>On-screen Show (4:3)</PresentationFormat>
  <Paragraphs>702</Paragraphs>
  <Slides>39</Slides>
  <Notes>29</Notes>
  <HiddenSlides>0</HiddenSlides>
  <MMClips>2</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Imagem de mapa de bits</vt:lpstr>
      <vt:lpstr>Computational Linguistics (aka Natural Language Processing)</vt:lpstr>
      <vt:lpstr>xkcd snarkiness</vt:lpstr>
      <vt:lpstr>A word on terminology</vt:lpstr>
      <vt:lpstr>Let’s get situated!</vt:lpstr>
      <vt:lpstr>NLP: The Vision</vt:lpstr>
      <vt:lpstr>Language: the ultimate UI</vt:lpstr>
      <vt:lpstr>NLP: Goals of the field</vt:lpstr>
      <vt:lpstr>NLP in the commercial world</vt:lpstr>
      <vt:lpstr>Current motivations for NLP</vt:lpstr>
      <vt:lpstr>Further motivation for CL</vt:lpstr>
      <vt:lpstr>Early history: 50s and 60s</vt:lpstr>
      <vt:lpstr>Refocusing: 70s and 80s</vt:lpstr>
      <vt:lpstr>The statistical revolution: 90s</vt:lpstr>
      <vt:lpstr>The rise of the machines: 00s</vt:lpstr>
      <vt:lpstr>Subfields and tasks</vt:lpstr>
      <vt:lpstr>Why is NLP hard?</vt:lpstr>
      <vt:lpstr>Meanings and expressions</vt:lpstr>
      <vt:lpstr>One meaning, many expressions</vt:lpstr>
      <vt:lpstr>One meaning, many expressions</vt:lpstr>
      <vt:lpstr>One expression, many meanings</vt:lpstr>
      <vt:lpstr>Syntactic &amp; semantic ambiguity</vt:lpstr>
      <vt:lpstr>Ambiguous headlines</vt:lpstr>
      <vt:lpstr>OK, why else is NLP hard?</vt:lpstr>
      <vt:lpstr>So, how to make progress?</vt:lpstr>
      <vt:lpstr>Machine translation (MT)</vt:lpstr>
      <vt:lpstr>Empirical solution</vt:lpstr>
      <vt:lpstr>Empirical solution</vt:lpstr>
      <vt:lpstr>Sindarin-English</vt:lpstr>
      <vt:lpstr>Statistical MT</vt:lpstr>
      <vt:lpstr>A Bayesian approach</vt:lpstr>
      <vt:lpstr>The “noisy channel” model</vt:lpstr>
      <vt:lpstr>Language models (LMs)</vt:lpstr>
      <vt:lpstr>Statistical language models</vt:lpstr>
      <vt:lpstr>N-gram language models</vt:lpstr>
      <vt:lpstr>Statistical translation models</vt:lpstr>
      <vt:lpstr>Statistical MT Systems</vt:lpstr>
      <vt:lpstr>Applications of the noisy channel</vt:lpstr>
      <vt:lpstr>If you like NLP / CompLing …</vt:lpstr>
      <vt:lpstr>One more for the road</vt:lpstr>
    </vt:vector>
  </TitlesOfParts>
  <Company>Google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Linguistics &amp; Natural Language Processing</dc:title>
  <dc:creator>Bill MacCartney</dc:creator>
  <cp:lastModifiedBy>Bill MacCartney</cp:lastModifiedBy>
  <cp:revision>23</cp:revision>
  <dcterms:created xsi:type="dcterms:W3CDTF">2011-05-27T21:53:29Z</dcterms:created>
  <dcterms:modified xsi:type="dcterms:W3CDTF">2011-05-27T21:53:48Z</dcterms:modified>
</cp:coreProperties>
</file>