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93" r:id="rId3"/>
    <p:sldId id="257" r:id="rId4"/>
    <p:sldId id="384" r:id="rId5"/>
    <p:sldId id="385" r:id="rId6"/>
    <p:sldId id="386" r:id="rId7"/>
    <p:sldId id="466" r:id="rId8"/>
    <p:sldId id="427" r:id="rId9"/>
    <p:sldId id="426" r:id="rId10"/>
    <p:sldId id="438" r:id="rId11"/>
    <p:sldId id="402" r:id="rId12"/>
    <p:sldId id="428" r:id="rId13"/>
    <p:sldId id="429" r:id="rId14"/>
    <p:sldId id="430" r:id="rId15"/>
    <p:sldId id="437" r:id="rId16"/>
    <p:sldId id="436" r:id="rId17"/>
    <p:sldId id="453" r:id="rId18"/>
    <p:sldId id="431" r:id="rId19"/>
    <p:sldId id="432" r:id="rId20"/>
    <p:sldId id="439" r:id="rId21"/>
    <p:sldId id="455" r:id="rId22"/>
    <p:sldId id="441" r:id="rId23"/>
    <p:sldId id="406" r:id="rId24"/>
    <p:sldId id="407" r:id="rId25"/>
    <p:sldId id="408" r:id="rId26"/>
    <p:sldId id="409" r:id="rId27"/>
    <p:sldId id="410" r:id="rId28"/>
    <p:sldId id="411" r:id="rId29"/>
    <p:sldId id="458" r:id="rId30"/>
    <p:sldId id="459" r:id="rId31"/>
    <p:sldId id="456" r:id="rId32"/>
    <p:sldId id="454" r:id="rId33"/>
    <p:sldId id="442" r:id="rId34"/>
    <p:sldId id="443" r:id="rId35"/>
    <p:sldId id="448" r:id="rId36"/>
    <p:sldId id="460" r:id="rId37"/>
    <p:sldId id="447" r:id="rId38"/>
    <p:sldId id="400" r:id="rId39"/>
    <p:sldId id="404" r:id="rId40"/>
    <p:sldId id="413" r:id="rId41"/>
    <p:sldId id="446" r:id="rId42"/>
    <p:sldId id="414" r:id="rId43"/>
    <p:sldId id="444" r:id="rId44"/>
    <p:sldId id="416" r:id="rId45"/>
    <p:sldId id="417" r:id="rId46"/>
    <p:sldId id="445" r:id="rId47"/>
    <p:sldId id="421" r:id="rId48"/>
    <p:sldId id="461" r:id="rId49"/>
    <p:sldId id="420" r:id="rId50"/>
    <p:sldId id="422" r:id="rId51"/>
    <p:sldId id="462" r:id="rId52"/>
    <p:sldId id="463" r:id="rId53"/>
    <p:sldId id="468" r:id="rId54"/>
    <p:sldId id="467" r:id="rId55"/>
    <p:sldId id="464" r:id="rId56"/>
    <p:sldId id="465" r:id="rId57"/>
    <p:sldId id="423" r:id="rId58"/>
    <p:sldId id="399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343434"/>
    <a:srgbClr val="3B3B3B"/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25" autoAdjust="0"/>
  </p:normalViewPr>
  <p:slideViewPr>
    <p:cSldViewPr snapToGrid="0" snapToObjects="1">
      <p:cViewPr>
        <p:scale>
          <a:sx n="90" d="100"/>
          <a:sy n="90" d="100"/>
        </p:scale>
        <p:origin x="-1416" y="-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5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75EB5-C330-C547-8996-4A602A159D1E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895E0-E7C8-7D47-81AC-667DB49AC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64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D7B6E-CEA7-7E41-BE3E-5AB7EBA8C597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87E33-84F0-0940-826C-C6FD616ADD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9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Compositionality!</a:t>
            </a:r>
          </a:p>
          <a:p>
            <a:r>
              <a:rPr lang="en-US" dirty="0" smtClean="0"/>
              <a:t>Variable length input, recursive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In the past only used to rank or classify given an existing structure (from a symbolic system)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work on </a:t>
            </a:r>
            <a:r>
              <a:rPr lang="en-US" dirty="0" err="1" smtClean="0"/>
              <a:t>RNNs</a:t>
            </a:r>
            <a:r>
              <a:rPr lang="en-US" dirty="0" smtClean="0"/>
              <a:t> assumed fixed tree structures; here we don’t.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Shastri</a:t>
            </a:r>
            <a:r>
              <a:rPr lang="en-US" dirty="0" smtClean="0"/>
              <a:t> et al. is Infosys</a:t>
            </a:r>
            <a:r>
              <a:rPr lang="en-US" baseline="0" dirty="0" smtClean="0"/>
              <a:t> system at IAAI 2010.  No idea if deployed or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Neural network is trained discriminatively, with CKY in the inner-loop, to optimize a large margin objective. (Similar to max margin parsing, </a:t>
            </a:r>
            <a:r>
              <a:rPr lang="en-US" dirty="0" err="1" smtClean="0"/>
              <a:t>Taskar</a:t>
            </a:r>
            <a:r>
              <a:rPr lang="en-US" dirty="0" smtClean="0"/>
              <a:t> et al., 2004)</a:t>
            </a:r>
          </a:p>
          <a:p>
            <a:endParaRPr lang="en-US" dirty="0" smtClean="0"/>
          </a:p>
          <a:p>
            <a:r>
              <a:rPr lang="en-US" dirty="0" smtClean="0"/>
              <a:t>Not really greedy.  Done with CKY chart parser.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shows the ability of the system to capture semantic similarity in the embedding space!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 it’s not very good with antonyms!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Okay to omit 2 </a:t>
            </a:r>
            <a:r>
              <a:rPr lang="en-US" dirty="0" err="1" smtClean="0"/>
              <a:t>ave</a:t>
            </a:r>
            <a:r>
              <a:rPr lang="en-US" dirty="0" smtClean="0"/>
              <a:t> lines?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 Large object regions contain smaller object regions of the same </a:t>
            </a:r>
          </a:p>
          <a:p>
            <a:r>
              <a:rPr lang="en-US" dirty="0" smtClean="0"/>
              <a:t>Algorithm learns a “representation” for each node of hierarchy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Still supervised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Pixel-level</a:t>
            </a:r>
            <a:r>
              <a:rPr lang="en-US" baseline="0" dirty="0" smtClean="0"/>
              <a:t> accuracy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linguistically interesting cases of this appear in languages with morphology!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feelings</a:t>
            </a:r>
            <a:r>
              <a:rPr lang="en-US" baseline="0" dirty="0" smtClean="0"/>
              <a:t> in general are not a 1-dimensional scale from good to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“Not very” is more indicative of negativity</a:t>
            </a:r>
            <a:r>
              <a:rPr lang="en-US" baseline="0" dirty="0" smtClean="0"/>
              <a:t> and pragmatically often used ironically</a:t>
            </a:r>
          </a:p>
          <a:p>
            <a:r>
              <a:rPr lang="en-US" dirty="0" smtClean="0"/>
              <a:t>Learning Compositionality from Movie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 </a:t>
            </a:r>
            <a:r>
              <a:rPr lang="en-US" dirty="0" err="1" smtClean="0"/>
              <a:t>Kamvar</a:t>
            </a:r>
            <a:r>
              <a:rPr lang="en-US" dirty="0" smtClean="0"/>
              <a:t> from We Feel Fine: The</a:t>
            </a:r>
            <a:r>
              <a:rPr lang="en-US" baseline="0" dirty="0" smtClean="0"/>
              <a:t> Emotional Graph.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Sorry, hugs –</a:t>
            </a:r>
            <a:r>
              <a:rPr lang="en-US" baseline="0" dirty="0" smtClean="0"/>
              <a:t> You rock – </a:t>
            </a:r>
            <a:r>
              <a:rPr lang="en-US" baseline="0" dirty="0" err="1" smtClean="0"/>
              <a:t>Teehee</a:t>
            </a:r>
            <a:r>
              <a:rPr lang="en-US" baseline="0" dirty="0" smtClean="0"/>
              <a:t> – I understand – Wow, just wow</a:t>
            </a:r>
          </a:p>
          <a:p>
            <a:r>
              <a:rPr lang="en-US" baseline="0" dirty="0" smtClean="0"/>
              <a:t>Ground truth is red, predicted is blue.</a:t>
            </a:r>
          </a:p>
          <a:p>
            <a:r>
              <a:rPr lang="en-US" baseline="0" dirty="0" smtClean="0"/>
              <a:t>We have KL-divergence = data likelihood results for this, but they’re a bit hard to interpret, so going back to classification….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87E33-84F0-0940-826C-C6FD616ADD3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Also: Rapp, 2003; </a:t>
            </a:r>
            <a:r>
              <a:rPr lang="en-US" dirty="0" err="1" smtClean="0"/>
              <a:t>Turney</a:t>
            </a:r>
            <a:r>
              <a:rPr lang="en-US" dirty="0" smtClean="0"/>
              <a:t>  et al., 2003</a:t>
            </a:r>
          </a:p>
          <a:p>
            <a:r>
              <a:rPr lang="en-US" dirty="0" smtClean="0"/>
              <a:t>We use </a:t>
            </a:r>
            <a:r>
              <a:rPr lang="en-US" dirty="0" err="1" smtClean="0"/>
              <a:t>Collobert</a:t>
            </a:r>
            <a:r>
              <a:rPr lang="en-US" dirty="0" smtClean="0"/>
              <a:t> &amp; Weston</a:t>
            </a:r>
            <a:r>
              <a:rPr lang="en-US" baseline="0" dirty="0" smtClean="0"/>
              <a:t> 2008.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nice scaling properties.  E.g., neuron can’t get</a:t>
            </a:r>
            <a:r>
              <a:rPr lang="en-US" baseline="0" dirty="0" smtClean="0"/>
              <a:t> a higher score just by firing twice as often.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hierarchical and recursive structure of natural language.</a:t>
            </a:r>
          </a:p>
          <a:p>
            <a:r>
              <a:rPr lang="en-US" dirty="0" smtClean="0"/>
              <a:t>The sentence in</a:t>
            </a:r>
            <a:r>
              <a:rPr lang="en-US" baseline="0" dirty="0" smtClean="0"/>
              <a:t> the second level bullet is an example of itself.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_Seal_Blk_pos_highestres_emboss1.gif"/>
          <p:cNvPicPr>
            <a:picLocks noChangeAspect="1"/>
          </p:cNvPicPr>
          <p:nvPr userDrawn="1"/>
        </p:nvPicPr>
        <p:blipFill>
          <a:blip r:embed="rId2"/>
          <a:srcRect l="1613" t="10278" r="1613" b="147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b"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22FA177-ADE6-2B49-AE23-AD01D9B92958}" type="datetimeFigureOut">
              <a:rPr lang="en-US" smtClean="0"/>
              <a:pPr/>
              <a:t>10/23/11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34613C8-4115-EF47-BD44-5F562E75EB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1200"/>
              </a:spcBef>
              <a:buNone/>
              <a:defRPr sz="4000"/>
            </a:lvl1pPr>
            <a:lvl2pPr marL="0" indent="0" algn="ctr">
              <a:buNone/>
              <a:defRPr sz="3600"/>
            </a:lvl2pPr>
            <a:lvl3pPr marL="0" indent="0" algn="ctr">
              <a:buNone/>
              <a:defRPr sz="3200"/>
            </a:lvl3pPr>
            <a:lvl4pPr marL="0" indent="0" algn="ctr">
              <a:buNone/>
              <a:defRPr sz="2800"/>
            </a:lvl4pPr>
            <a:lvl5pPr marL="0" indent="0" algn="ctr">
              <a:buNone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_Seal_Blk_pos_highestres_emboss1.gif"/>
          <p:cNvPicPr>
            <a:picLocks noChangeAspect="1"/>
          </p:cNvPicPr>
          <p:nvPr userDrawn="1"/>
        </p:nvPicPr>
        <p:blipFill>
          <a:blip r:embed="rId2"/>
          <a:srcRect l="1613" t="10278" r="1613" b="147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1200"/>
              </a:spcBef>
              <a:buNone/>
              <a:defRPr sz="4000"/>
            </a:lvl1pPr>
            <a:lvl2pPr algn="ctr">
              <a:buNone/>
              <a:defRPr sz="3600"/>
            </a:lvl2pPr>
            <a:lvl3pPr algn="ctr">
              <a:buNone/>
              <a:defRPr sz="3200"/>
            </a:lvl3pPr>
            <a:lvl4pPr algn="ctr">
              <a:buNone/>
              <a:defRPr sz="2800"/>
            </a:lvl4pPr>
            <a:lvl5pPr algn="ctr">
              <a:buNone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_Seal_Blk_pos_highestres_emboss1.gif"/>
          <p:cNvPicPr>
            <a:picLocks noChangeAspect="1"/>
          </p:cNvPicPr>
          <p:nvPr userDrawn="1"/>
        </p:nvPicPr>
        <p:blipFill>
          <a:blip r:embed="rId2"/>
          <a:srcRect l="1613" t="10278" r="1613" b="147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49487"/>
            <a:ext cx="6096000" cy="3440113"/>
          </a:xfrm>
        </p:spPr>
        <p:txBody>
          <a:bodyPr anchor="t">
            <a:normAutofit/>
          </a:bodyPr>
          <a:lstStyle>
            <a:lvl1pPr algn="ctr">
              <a:defRPr sz="4800" b="1" cap="sm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749301"/>
            <a:ext cx="7772400" cy="11430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U_Seal_Blk_pos_highestres_emboss1.gif"/>
          <p:cNvPicPr>
            <a:picLocks noChangeAspect="1"/>
          </p:cNvPicPr>
          <p:nvPr userDrawn="1"/>
        </p:nvPicPr>
        <p:blipFill>
          <a:blip r:embed="rId2"/>
          <a:srcRect l="1613" t="10278" r="1613" b="147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A177-ADE6-2B49-AE23-AD01D9B92958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13C8-4115-EF47-BD44-5F562E75E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22FA177-ADE6-2B49-AE23-AD01D9B92958}" type="datetimeFigureOut">
              <a:rPr lang="en-US" smtClean="0"/>
              <a:pPr/>
              <a:t>10/23/11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613C8-4115-EF47-BD44-5F562E75EB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ts val="1000"/>
        </a:spcBef>
        <a:buClr>
          <a:schemeClr val="bg1"/>
        </a:buClr>
        <a:buFont typeface="Arial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tiff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816100"/>
            <a:ext cx="7772400" cy="1470025"/>
          </a:xfrm>
        </p:spPr>
        <p:txBody>
          <a:bodyPr/>
          <a:lstStyle/>
          <a:p>
            <a:r>
              <a:rPr lang="en-US" dirty="0" smtClean="0"/>
              <a:t>Deep Learning of Hierarchical Structure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dirty="0" smtClean="0"/>
              <a:t>Christopher Manning</a:t>
            </a:r>
          </a:p>
          <a:p>
            <a:r>
              <a:rPr lang="en-US" dirty="0" smtClean="0"/>
              <a:t>Richard Socher &amp; Andrew Ng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Learning Workshop 2011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" y="5020121"/>
            <a:ext cx="1270369" cy="149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7917" r="9600"/>
          <a:stretch>
            <a:fillRect/>
          </a:stretch>
        </p:blipFill>
        <p:spPr>
          <a:xfrm>
            <a:off x="7403731" y="5020121"/>
            <a:ext cx="1270369" cy="1490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781343" cy="4684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Goal: Algorithms that recover and use recursive structure in different modalities.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Recursive Neural Networks for compositional natural language semantics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Parsing and paraphrasing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Parsing natural scenes with </a:t>
            </a:r>
            <a:r>
              <a:rPr lang="en-US" dirty="0" err="1" smtClean="0"/>
              <a:t>RNNs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Recursive </a:t>
            </a:r>
            <a:r>
              <a:rPr lang="en-US" dirty="0" err="1" smtClean="0"/>
              <a:t>Autoencoders</a:t>
            </a:r>
            <a:r>
              <a:rPr lang="en-US" dirty="0" smtClean="0"/>
              <a:t> for sentiment prediction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6875" y="1741950"/>
            <a:ext cx="2832436" cy="211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_studium\09-stanford\nlpGroupPapers\2011icml\figures\segmentations\img(3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1CBD9"/>
              </a:clrFrom>
              <a:clrTo>
                <a:srgbClr val="C1CBD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6875" y="4166190"/>
            <a:ext cx="2832436" cy="2118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2462" y="2249487"/>
            <a:ext cx="7230056" cy="3440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Recursive Neural Networks</a:t>
            </a:r>
            <a:br>
              <a:rPr lang="en-US" dirty="0" smtClean="0"/>
            </a:b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Compositional </a:t>
            </a:r>
            <a:br>
              <a:rPr lang="en-US" dirty="0" smtClean="0"/>
            </a:br>
            <a:r>
              <a:rPr lang="en-US" dirty="0" smtClean="0"/>
              <a:t>Natural Language Semantics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Richard Socher, </a:t>
            </a:r>
            <a:r>
              <a:rPr lang="en-US" dirty="0" smtClean="0"/>
              <a:t>Christopher </a:t>
            </a:r>
            <a:r>
              <a:rPr lang="en-US" dirty="0" smtClean="0"/>
              <a:t>Manning &amp; Andrew Ng. </a:t>
            </a:r>
            <a:r>
              <a:rPr lang="en-US" dirty="0" smtClean="0"/>
              <a:t>NIPS 2010 workshop.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Sparse representations in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1235930"/>
            <a:ext cx="4076395" cy="4570412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Image representation </a:t>
            </a:r>
            <a:endParaRPr lang="en-US" sz="2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54690" y="338661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Dense 196-dimensional vector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879240" y="1250360"/>
            <a:ext cx="4076395" cy="6144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marL="285690" marR="0" lvl="0" indent="-28569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Language representation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17"/>
          <p:cNvGrpSpPr/>
          <p:nvPr/>
        </p:nvGrpSpPr>
        <p:grpSpPr>
          <a:xfrm>
            <a:off x="5186480" y="2978585"/>
            <a:ext cx="576075" cy="2649945"/>
            <a:chOff x="5186480" y="3160165"/>
            <a:chExt cx="576075" cy="2649945"/>
          </a:xfrm>
        </p:grpSpPr>
        <p:sp>
          <p:nvSpPr>
            <p:cNvPr id="14" name="Double Bracket 13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8143665" y="2978585"/>
            <a:ext cx="576075" cy="2649945"/>
            <a:chOff x="7759615" y="3198570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06021" y="3275380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5916175" y="3016990"/>
            <a:ext cx="576075" cy="2649945"/>
            <a:chOff x="5186480" y="3160165"/>
            <a:chExt cx="576075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032860" y="2018460"/>
            <a:ext cx="2189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One-hot vectors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to represent sequence of words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18858" y="2167420"/>
            <a:ext cx="158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Sparse bag-of-word vector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7160" y="3708280"/>
            <a:ext cx="652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or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8" name="Group 28"/>
          <p:cNvGrpSpPr/>
          <p:nvPr/>
        </p:nvGrpSpPr>
        <p:grpSpPr>
          <a:xfrm>
            <a:off x="6607465" y="3016990"/>
            <a:ext cx="576075" cy="2649945"/>
            <a:chOff x="5186480" y="3160165"/>
            <a:chExt cx="576075" cy="2649945"/>
          </a:xfrm>
        </p:grpSpPr>
        <p:sp>
          <p:nvSpPr>
            <p:cNvPr id="30" name="Double Bracket 29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249179" y="5731013"/>
            <a:ext cx="2522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cat          sat      ….</a:t>
            </a:r>
          </a:p>
        </p:txBody>
      </p:sp>
      <p:grpSp>
        <p:nvGrpSpPr>
          <p:cNvPr id="9" name="Group 32"/>
          <p:cNvGrpSpPr/>
          <p:nvPr/>
        </p:nvGrpSpPr>
        <p:grpSpPr>
          <a:xfrm>
            <a:off x="2152485" y="4001090"/>
            <a:ext cx="576075" cy="2649945"/>
            <a:chOff x="5186480" y="3160165"/>
            <a:chExt cx="576075" cy="2649945"/>
          </a:xfrm>
        </p:grpSpPr>
        <p:sp>
          <p:nvSpPr>
            <p:cNvPr id="34" name="Double Bracket 33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06109" y="3236975"/>
              <a:ext cx="5546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 algn="r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 algn="r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 algn="r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 algn="r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 algn="r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 algn="r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 algn="r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490"/>
          <p:cNvPicPr>
            <a:picLocks noChangeArrowheads="1"/>
          </p:cNvPicPr>
          <p:nvPr/>
        </p:nvPicPr>
        <p:blipFill>
          <a:blip r:embed="rId2" cstate="print"/>
          <a:srcRect r="1832" b="1832"/>
          <a:stretch>
            <a:fillRect/>
          </a:stretch>
        </p:blipFill>
        <p:spPr bwMode="auto">
          <a:xfrm>
            <a:off x="1806840" y="1927220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dense representations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7221945" y="248410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1279217"/>
            <a:ext cx="7991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 embed each word in an </a:t>
            </a:r>
            <a:r>
              <a:rPr lang="en-US" i="1" dirty="0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-dimensional space (cf. distributional representations)</a:t>
            </a:r>
          </a:p>
          <a:p>
            <a:pPr algn="l">
              <a:spcBef>
                <a:spcPts val="0"/>
              </a:spcBef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69834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96571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12227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69981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54325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408239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62153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16067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97199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31135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504252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49050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" name="Group 45"/>
          <p:cNvGrpSpPr/>
          <p:nvPr/>
        </p:nvGrpSpPr>
        <p:grpSpPr>
          <a:xfrm>
            <a:off x="8258880" y="248410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55797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5" name="Group 69"/>
          <p:cNvGrpSpPr/>
          <p:nvPr/>
        </p:nvGrpSpPr>
        <p:grpSpPr>
          <a:xfrm>
            <a:off x="1936570" y="269981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9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72"/>
          <p:cNvGrpSpPr/>
          <p:nvPr/>
        </p:nvGrpSpPr>
        <p:grpSpPr>
          <a:xfrm>
            <a:off x="5089670" y="369834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12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70"/>
          <p:cNvGrpSpPr/>
          <p:nvPr/>
        </p:nvGrpSpPr>
        <p:grpSpPr>
          <a:xfrm>
            <a:off x="1978864" y="329429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16" name="Group 73"/>
          <p:cNvGrpSpPr/>
          <p:nvPr/>
        </p:nvGrpSpPr>
        <p:grpSpPr>
          <a:xfrm>
            <a:off x="5378505" y="417761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8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71"/>
          <p:cNvGrpSpPr/>
          <p:nvPr/>
        </p:nvGrpSpPr>
        <p:grpSpPr>
          <a:xfrm>
            <a:off x="4744025" y="243098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35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oup 89"/>
          <p:cNvGrpSpPr/>
          <p:nvPr/>
        </p:nvGrpSpPr>
        <p:grpSpPr>
          <a:xfrm>
            <a:off x="155425" y="5656490"/>
            <a:ext cx="4738159" cy="998529"/>
            <a:chOff x="155425" y="5656490"/>
            <a:chExt cx="4738159" cy="998529"/>
          </a:xfrm>
        </p:grpSpPr>
        <p:grpSp>
          <p:nvGrpSpPr>
            <p:cNvPr id="46" name="Group 75"/>
            <p:cNvGrpSpPr/>
            <p:nvPr/>
          </p:nvGrpSpPr>
          <p:grpSpPr>
            <a:xfrm>
              <a:off x="155425" y="5656490"/>
              <a:ext cx="4738159" cy="998529"/>
              <a:chOff x="3092610" y="2814519"/>
              <a:chExt cx="4738159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3815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              On    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50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3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Algorithms for finding word vector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65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Many distributional clustering ideas </a:t>
            </a:r>
          </a:p>
          <a:p>
            <a:pPr lvl="1"/>
            <a:r>
              <a:rPr lang="en-US" dirty="0" smtClean="0"/>
              <a:t>(Salton et al., 1975; Brown et al., 1992; Pereira et al., 1993; Martin et al. 1998; </a:t>
            </a:r>
            <a:r>
              <a:rPr lang="en-US" dirty="0" err="1" smtClean="0"/>
              <a:t>Pantel</a:t>
            </a:r>
            <a:r>
              <a:rPr lang="en-US" dirty="0" smtClean="0"/>
              <a:t> &amp; Lin, 2002; Clark 2003)</a:t>
            </a:r>
          </a:p>
          <a:p>
            <a:pPr lvl="1"/>
            <a:r>
              <a:rPr lang="en-US" dirty="0" smtClean="0"/>
              <a:t>LSA (</a:t>
            </a:r>
            <a:r>
              <a:rPr lang="en-US" dirty="0" err="1" smtClean="0"/>
              <a:t>Landauer</a:t>
            </a:r>
            <a:r>
              <a:rPr lang="en-US" dirty="0" smtClean="0"/>
              <a:t> &amp; </a:t>
            </a:r>
            <a:r>
              <a:rPr lang="en-US" dirty="0" err="1" smtClean="0"/>
              <a:t>Dumais</a:t>
            </a:r>
            <a:r>
              <a:rPr lang="en-US" dirty="0" smtClean="0"/>
              <a:t>, 1997); Latent Dirichlet Allocation (LDA; </a:t>
            </a:r>
            <a:r>
              <a:rPr lang="en-US" dirty="0" err="1" smtClean="0"/>
              <a:t>Blei</a:t>
            </a:r>
            <a:r>
              <a:rPr lang="en-US" dirty="0" smtClean="0"/>
              <a:t> et al., 2003)</a:t>
            </a:r>
          </a:p>
          <a:p>
            <a:r>
              <a:rPr lang="en-US" dirty="0" smtClean="0"/>
              <a:t>Each represents a word via the statistics of what it co-occurs with.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Recent development: “Neural language models”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Bengio</a:t>
            </a:r>
            <a:r>
              <a:rPr lang="en-US" dirty="0" smtClean="0"/>
              <a:t> et al., 2003.  </a:t>
            </a:r>
            <a:r>
              <a:rPr lang="en-US" dirty="0" err="1" smtClean="0">
                <a:solidFill>
                  <a:srgbClr val="EFAB16"/>
                </a:solidFill>
              </a:rPr>
              <a:t>Collobert</a:t>
            </a:r>
            <a:r>
              <a:rPr lang="en-US" dirty="0" smtClean="0">
                <a:solidFill>
                  <a:srgbClr val="EFAB16"/>
                </a:solidFill>
              </a:rPr>
              <a:t> &amp; Weston, 2008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Learn a separate parameter vector for each word that summarizes its co-occurrence with other words.</a:t>
            </a:r>
          </a:p>
          <a:p>
            <a:pPr lvl="1"/>
            <a:r>
              <a:rPr lang="en-US" dirty="0" smtClean="0"/>
              <a:t>Formally, learn an embedding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w</a:t>
            </a:r>
            <a:r>
              <a:rPr lang="en-US" dirty="0" smtClean="0"/>
              <a:t>) of each word </a:t>
            </a:r>
            <a:r>
              <a:rPr lang="en-US" i="1" dirty="0" err="1" smtClean="0"/>
              <a:t>w</a:t>
            </a:r>
            <a:r>
              <a:rPr lang="en-US" dirty="0" smtClean="0"/>
              <a:t> so that you can estimate a language model as:</a:t>
            </a:r>
          </a:p>
          <a:p>
            <a:pPr lvl="1"/>
            <a:endParaRPr lang="en-US" sz="4000" dirty="0" smtClean="0"/>
          </a:p>
          <a:p>
            <a:pPr lvl="1"/>
            <a:r>
              <a:rPr lang="en-US" dirty="0" smtClean="0"/>
              <a:t>Not necessarily better, but what we use! </a:t>
            </a:r>
          </a:p>
          <a:p>
            <a:pPr lvl="2"/>
            <a:r>
              <a:rPr lang="en-US" dirty="0" smtClean="0"/>
              <a:t>(</a:t>
            </a:r>
            <a:r>
              <a:rPr lang="en-US" dirty="0" err="1" smtClean="0"/>
              <a:t>Turian</a:t>
            </a:r>
            <a:r>
              <a:rPr lang="en-US" dirty="0" smtClean="0"/>
              <a:t> et al. 2010; </a:t>
            </a:r>
            <a:r>
              <a:rPr lang="en-US" dirty="0" err="1" smtClean="0"/>
              <a:t>Christodoulopoulos</a:t>
            </a:r>
            <a:r>
              <a:rPr lang="en-US" dirty="0" smtClean="0"/>
              <a:t> et al. 2010)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237051" y="5621845"/>
            <a:ext cx="7758097" cy="268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7547"/>
          </a:xfrm>
        </p:spPr>
        <p:txBody>
          <a:bodyPr>
            <a:normAutofit/>
          </a:bodyPr>
          <a:lstStyle/>
          <a:p>
            <a:r>
              <a:rPr lang="en-US" dirty="0" smtClean="0"/>
              <a:t>Learned word representation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 descr="C:\Users\amaas\Downloads\emb_20_c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3287" r="7228" b="12915"/>
          <a:stretch>
            <a:fillRect/>
          </a:stretch>
        </p:blipFill>
        <p:spPr bwMode="auto">
          <a:xfrm>
            <a:off x="309045" y="1202185"/>
            <a:ext cx="8487505" cy="52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9045" y="6462995"/>
            <a:ext cx="8487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cs typeface="Calibri" pitchFamily="34" charset="0"/>
              </a:rPr>
              <a:t>[Images from Joseph Turian, Lev Ratinov and </a:t>
            </a:r>
            <a:r>
              <a:rPr lang="en-US" sz="2000" dirty="0" err="1" smtClean="0">
                <a:solidFill>
                  <a:schemeClr val="bg1"/>
                </a:solidFill>
                <a:cs typeface="Calibri" pitchFamily="34" charset="0"/>
              </a:rPr>
              <a:t>Yoshua</a:t>
            </a:r>
            <a:r>
              <a:rPr lang="en-US" sz="2000" dirty="0" smtClean="0">
                <a:solidFill>
                  <a:schemeClr val="bg1"/>
                </a:solidFill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cs typeface="Calibri" pitchFamily="34" charset="0"/>
              </a:rPr>
              <a:t>Bengio</a:t>
            </a:r>
            <a:r>
              <a:rPr lang="en-US" sz="2000" dirty="0" smtClean="0">
                <a:solidFill>
                  <a:schemeClr val="bg1"/>
                </a:solidFill>
                <a:cs typeface="Calibri" pitchFamily="34" charset="0"/>
              </a:rPr>
              <a:t> 2010]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690155" y="1437275"/>
            <a:ext cx="1382580" cy="4992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75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aas\Downloads\emb_20_cos_z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8" t="9626" r="24857" b="59805"/>
          <a:stretch/>
        </p:blipFill>
        <p:spPr bwMode="auto">
          <a:xfrm>
            <a:off x="501070" y="1384215"/>
            <a:ext cx="8130983" cy="33796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structure in language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053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Natural language is recursive</a:t>
            </a:r>
          </a:p>
          <a:p>
            <a:pPr lvl="1"/>
            <a:r>
              <a:rPr lang="en-US" sz="2600" dirty="0" smtClean="0"/>
              <a:t>Sentences contain noun phrases that contain relative clauses that themselves contain noun phrases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273" y="3594100"/>
            <a:ext cx="8213527" cy="27813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471987" y="3925042"/>
            <a:ext cx="1226657" cy="591642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698644" y="4220863"/>
            <a:ext cx="765728" cy="29582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3789107" y="4718696"/>
            <a:ext cx="785567" cy="68635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036506" y="5158833"/>
            <a:ext cx="469888" cy="29582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3665537" y="4220864"/>
            <a:ext cx="801808" cy="29582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2698644" y="3925043"/>
            <a:ext cx="852316" cy="209244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4762312" y="4669085"/>
            <a:ext cx="801809" cy="41759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5642620" y="5187696"/>
            <a:ext cx="461802" cy="266959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3707260" y="5629404"/>
            <a:ext cx="291773" cy="2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 flipH="1" flipV="1">
            <a:off x="4890619" y="5635916"/>
            <a:ext cx="291773" cy="2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 flipH="1" flipV="1">
            <a:off x="6059554" y="5635916"/>
            <a:ext cx="291773" cy="2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/>
          <p:cNvSpPr/>
          <p:nvPr/>
        </p:nvSpPr>
        <p:spPr>
          <a:xfrm>
            <a:off x="795864" y="4669085"/>
            <a:ext cx="1052692" cy="182880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8" name="Isosceles Triangle 17"/>
          <p:cNvSpPr/>
          <p:nvPr/>
        </p:nvSpPr>
        <p:spPr>
          <a:xfrm>
            <a:off x="2175921" y="4680375"/>
            <a:ext cx="1097857" cy="171590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hierarchical structure of language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4863331" y="1129809"/>
            <a:ext cx="3511585" cy="5328234"/>
            <a:chOff x="961930" y="1272650"/>
            <a:chExt cx="2604111" cy="4966376"/>
          </a:xfrm>
        </p:grpSpPr>
        <p:sp>
          <p:nvSpPr>
            <p:cNvPr id="8" name="TextBox 7"/>
            <p:cNvSpPr txBox="1"/>
            <p:nvPr/>
          </p:nvSpPr>
          <p:spPr>
            <a:xfrm>
              <a:off x="961930" y="5464465"/>
              <a:ext cx="2604111" cy="774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</a:rPr>
                <a:t>Recursive structure </a:t>
              </a:r>
            </a:p>
            <a:p>
              <a:pPr algn="ctr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</a:rPr>
                <a:t>Input-specific hierarchy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5831" y="1272650"/>
              <a:ext cx="1433633" cy="487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Language</a:t>
              </a: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309045" y="1163555"/>
            <a:ext cx="4217284" cy="4993455"/>
            <a:chOff x="4687215" y="932675"/>
            <a:chExt cx="4217284" cy="4993455"/>
          </a:xfrm>
        </p:grpSpPr>
        <p:pic>
          <p:nvPicPr>
            <p:cNvPr id="2332675" name="Picture 3" descr="C:\Users\ang\Desktop\CDBN.png"/>
            <p:cNvPicPr>
              <a:picLocks noChangeAspect="1" noChangeArrowheads="1"/>
            </p:cNvPicPr>
            <p:nvPr/>
          </p:nvPicPr>
          <p:blipFill>
            <a:blip r:embed="rId3" cstate="print"/>
            <a:srcRect b="7368"/>
            <a:stretch>
              <a:fillRect/>
            </a:stretch>
          </p:blipFill>
          <p:spPr bwMode="auto">
            <a:xfrm>
              <a:off x="4687215" y="1585560"/>
              <a:ext cx="4217284" cy="364847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430636" y="5464465"/>
              <a:ext cx="29472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</a:rPr>
                <a:t>“Generic” hierarchies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4150" y="932675"/>
              <a:ext cx="2383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Audio/Images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9551" y="1787580"/>
            <a:ext cx="3315365" cy="3696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1" y="274638"/>
            <a:ext cx="8651909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A “generic” hierarchy on natural language doesn’t make sense</a:t>
            </a:r>
            <a:endParaRPr lang="en-US" sz="3800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55737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71808" y="5666710"/>
            <a:ext cx="306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      </a:t>
            </a:r>
            <a:r>
              <a:rPr lang="en-US" i="1" dirty="0" smtClean="0">
                <a:solidFill>
                  <a:schemeClr val="bg1"/>
                </a:solidFill>
              </a:rPr>
              <a:t>on                the     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666710"/>
            <a:ext cx="266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The                 cat    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505223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509063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509063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509063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509063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381445" y="509063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75"/>
          <p:cNvGrpSpPr/>
          <p:nvPr/>
        </p:nvGrpSpPr>
        <p:grpSpPr>
          <a:xfrm>
            <a:off x="1485736" y="3131980"/>
            <a:ext cx="5233114" cy="1995677"/>
            <a:chOff x="1485736" y="2814520"/>
            <a:chExt cx="5233114" cy="1995677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7" idx="0"/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17" idx="0"/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2091" y="3666425"/>
              <a:ext cx="134279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stCxn id="17" idx="0"/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20" idx="0"/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898292" y="4137378"/>
              <a:ext cx="134279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397558" y="3638113"/>
              <a:ext cx="134279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74807" y="3578335"/>
              <a:ext cx="130438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2"/>
          <p:cNvGrpSpPr/>
          <p:nvPr/>
        </p:nvGrpSpPr>
        <p:grpSpPr>
          <a:xfrm>
            <a:off x="2568264" y="1480565"/>
            <a:ext cx="3021469" cy="1704250"/>
            <a:chOff x="2568264" y="1163105"/>
            <a:chExt cx="3021469" cy="1704250"/>
          </a:xfrm>
        </p:grpSpPr>
        <p:grpSp>
          <p:nvGrpSpPr>
            <p:cNvPr id="11" name="Group 91"/>
            <p:cNvGrpSpPr/>
            <p:nvPr/>
          </p:nvGrpSpPr>
          <p:grpSpPr>
            <a:xfrm>
              <a:off x="2568264" y="1163105"/>
              <a:ext cx="3021469" cy="1704250"/>
              <a:chOff x="2568264" y="1163105"/>
              <a:chExt cx="3021469" cy="1704250"/>
            </a:xfrm>
          </p:grpSpPr>
          <p:grpSp>
            <p:nvGrpSpPr>
              <p:cNvPr id="12" name="Group 37"/>
              <p:cNvGrpSpPr/>
              <p:nvPr/>
            </p:nvGrpSpPr>
            <p:grpSpPr>
              <a:xfrm>
                <a:off x="3515864" y="1201510"/>
                <a:ext cx="2073869" cy="1665845"/>
                <a:chOff x="3515864" y="1201510"/>
                <a:chExt cx="2073869" cy="166584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03926" y="2341673"/>
                  <a:ext cx="974555" cy="1588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83988" y="1861610"/>
                  <a:ext cx="101296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66256" y="1804003"/>
                  <a:ext cx="97455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3" name="Group 76"/>
              <p:cNvGrpSpPr/>
              <p:nvPr/>
            </p:nvGrpSpPr>
            <p:grpSpPr>
              <a:xfrm>
                <a:off x="2568264" y="1163105"/>
                <a:ext cx="1274346" cy="1665846"/>
                <a:chOff x="3662806" y="1163105"/>
                <a:chExt cx="1274346" cy="166584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04077" y="2322318"/>
                  <a:ext cx="101296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0278" y="1848519"/>
                  <a:ext cx="101296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47206" y="1784952"/>
              <a:ext cx="101296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31993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87018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7221945" y="5360264"/>
            <a:ext cx="460860" cy="772310"/>
            <a:chOff x="7221945" y="5360264"/>
            <a:chExt cx="460860" cy="772310"/>
          </a:xfrm>
        </p:grpSpPr>
        <p:cxnSp>
          <p:nvCxnSpPr>
            <p:cNvPr id="93" name="Straight Arrow Connector 92"/>
            <p:cNvCxnSpPr/>
            <p:nvPr/>
          </p:nvCxnSpPr>
          <p:spPr bwMode="auto">
            <a:xfrm flipH="1">
              <a:off x="7221945" y="5362055"/>
              <a:ext cx="46086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rot="5400000">
              <a:off x="7278784" y="5745625"/>
              <a:ext cx="77231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6762889" y="6131780"/>
            <a:ext cx="2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Feature representation for words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  <p:bldP spid="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Statistical Natural Language Processing: </a:t>
            </a:r>
            <a:br>
              <a:rPr lang="en-US" dirty="0" smtClean="0"/>
            </a:br>
            <a:r>
              <a:rPr lang="en-US" dirty="0" smtClean="0"/>
              <a:t>Two Successes </a:t>
            </a:r>
            <a:br>
              <a:rPr lang="en-US" dirty="0" smtClean="0"/>
            </a:br>
            <a:r>
              <a:rPr lang="en-US" dirty="0" smtClean="0"/>
              <a:t>&amp; Two Failures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873085" y="6238250"/>
            <a:ext cx="496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                                                 </a:t>
            </a:r>
            <a:r>
              <a:rPr lang="en-US" i="1" dirty="0" smtClean="0">
                <a:solidFill>
                  <a:schemeClr val="bg1"/>
                </a:solidFill>
              </a:rPr>
              <a:t>on                 the  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4555" y="6238250"/>
            <a:ext cx="274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       cat    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018141" y="5623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103516" y="5662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100575" y="5662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099106" y="5662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251255" y="5662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206336" y="4125975"/>
            <a:ext cx="1440851" cy="1571492"/>
            <a:chOff x="1485736" y="3236975"/>
            <a:chExt cx="1440851" cy="15714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73692" y="4111047"/>
              <a:ext cx="9186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0206" y="4025390"/>
              <a:ext cx="8802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287300" y="4356405"/>
            <a:ext cx="1546032" cy="1341062"/>
            <a:chOff x="5566700" y="3467405"/>
            <a:chExt cx="1546032" cy="13410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0571" y="4126420"/>
              <a:ext cx="6881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36646" y="4226262"/>
              <a:ext cx="6881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288769" y="3127445"/>
            <a:ext cx="1725234" cy="2570022"/>
            <a:chOff x="4568169" y="2238445"/>
            <a:chExt cx="1725234" cy="25700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3573" y="3415927"/>
              <a:ext cx="19171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44979" y="2782465"/>
              <a:ext cx="5887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1815479" y="1514435"/>
            <a:ext cx="2534730" cy="2624240"/>
            <a:chOff x="2094879" y="625435"/>
            <a:chExt cx="2534730" cy="26242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24240"/>
              <a:chOff x="2094879" y="625435"/>
              <a:chExt cx="2534730" cy="26242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77301" y="1495898"/>
                <a:ext cx="19713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5761993" y="1958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52045" y="1668055"/>
            <a:ext cx="21347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This node’s job is to represent </a:t>
            </a:r>
            <a:r>
              <a:rPr lang="en-US" sz="2400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102045" y="5662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290240" y="2359345"/>
            <a:ext cx="1955663" cy="3338121"/>
            <a:chOff x="4525934" y="1547155"/>
            <a:chExt cx="1955663" cy="33381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3300" y="3012674"/>
              <a:ext cx="26852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25198" y="1860745"/>
              <a:ext cx="1279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873085" y="6238250"/>
            <a:ext cx="496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                                                 </a:t>
            </a:r>
            <a:r>
              <a:rPr lang="en-US" i="1" dirty="0" smtClean="0">
                <a:solidFill>
                  <a:schemeClr val="bg1"/>
                </a:solidFill>
              </a:rPr>
              <a:t>on                 the  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4555" y="6238250"/>
            <a:ext cx="274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       cat    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018141" y="5623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103516" y="5662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100575" y="5662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099106" y="5662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251255" y="5662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206336" y="4125975"/>
            <a:ext cx="1440851" cy="1571492"/>
            <a:chOff x="1485736" y="3236975"/>
            <a:chExt cx="1440851" cy="15714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73692" y="4111047"/>
              <a:ext cx="9186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0206" y="4025390"/>
              <a:ext cx="8802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287300" y="4356405"/>
            <a:ext cx="1546032" cy="1341062"/>
            <a:chOff x="5566700" y="3467405"/>
            <a:chExt cx="1546032" cy="13410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0571" y="4126420"/>
              <a:ext cx="6881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36646" y="4226262"/>
              <a:ext cx="6881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288769" y="3127445"/>
            <a:ext cx="1725234" cy="2570022"/>
            <a:chOff x="4568169" y="2238445"/>
            <a:chExt cx="1725234" cy="25700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3573" y="3415927"/>
              <a:ext cx="19171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44979" y="2782465"/>
              <a:ext cx="5887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1815479" y="1514435"/>
            <a:ext cx="2534730" cy="2624240"/>
            <a:chOff x="2094879" y="625435"/>
            <a:chExt cx="2534730" cy="26242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24240"/>
              <a:chOff x="2094879" y="625435"/>
              <a:chExt cx="2534730" cy="26242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77301" y="1495898"/>
                <a:ext cx="19713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5761993" y="1958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52045" y="1668055"/>
            <a:ext cx="21347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This node’s job is to represent </a:t>
            </a:r>
            <a:r>
              <a:rPr lang="en-US" sz="2400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102045" y="5662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290240" y="2359345"/>
            <a:ext cx="1955663" cy="3338121"/>
            <a:chOff x="4525934" y="1547155"/>
            <a:chExt cx="1955663" cy="33381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3300" y="3012674"/>
              <a:ext cx="26852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25198" y="1860745"/>
              <a:ext cx="1279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51" name="Group 55"/>
          <p:cNvGrpSpPr/>
          <p:nvPr/>
        </p:nvGrpSpPr>
        <p:grpSpPr>
          <a:xfrm>
            <a:off x="1612716" y="4181312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760456" y="4411742"/>
            <a:ext cx="384049" cy="576074"/>
            <a:chOff x="5186479" y="3160165"/>
            <a:chExt cx="576075" cy="2649945"/>
          </a:xfrm>
        </p:grpSpPr>
        <p:sp>
          <p:nvSpPr>
            <p:cNvPr id="58" name="Double Bracket 5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2" name="Group 55"/>
          <p:cNvGrpSpPr/>
          <p:nvPr/>
        </p:nvGrpSpPr>
        <p:grpSpPr>
          <a:xfrm>
            <a:off x="4992356" y="3182782"/>
            <a:ext cx="384049" cy="576074"/>
            <a:chOff x="5186479" y="3160165"/>
            <a:chExt cx="576075" cy="2649945"/>
          </a:xfrm>
        </p:grpSpPr>
        <p:sp>
          <p:nvSpPr>
            <p:cNvPr id="63" name="Double Bracket 6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5" name="Group 55"/>
          <p:cNvGrpSpPr/>
          <p:nvPr/>
        </p:nvGrpSpPr>
        <p:grpSpPr>
          <a:xfrm>
            <a:off x="3187321" y="1569772"/>
            <a:ext cx="384049" cy="576074"/>
            <a:chOff x="5186479" y="3160165"/>
            <a:chExt cx="576075" cy="2649945"/>
          </a:xfrm>
        </p:grpSpPr>
        <p:sp>
          <p:nvSpPr>
            <p:cNvPr id="66" name="Double Bracket 6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9" name="Group 55"/>
          <p:cNvGrpSpPr/>
          <p:nvPr/>
        </p:nvGrpSpPr>
        <p:grpSpPr>
          <a:xfrm>
            <a:off x="4185851" y="2414682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3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i="1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i="1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4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5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6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7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30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day      after         my        birthday, …</a:t>
            </a:r>
          </a:p>
        </p:txBody>
      </p:sp>
      <p:sp>
        <p:nvSpPr>
          <p:cNvPr id="80" name="Double Bracket 79"/>
          <p:cNvSpPr/>
          <p:nvPr/>
        </p:nvSpPr>
        <p:spPr bwMode="auto">
          <a:xfrm>
            <a:off x="347451" y="6021652"/>
            <a:ext cx="317855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1" name="TextBox 80"/>
          <p:cNvSpPr txBox="1"/>
          <p:nvPr/>
        </p:nvSpPr>
        <p:spPr>
          <a:xfrm>
            <a:off x="369844" y="6069391"/>
            <a:ext cx="266712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8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8"/>
          <p:cNvGrpSpPr/>
          <p:nvPr/>
        </p:nvGrpSpPr>
        <p:grpSpPr>
          <a:xfrm>
            <a:off x="503201" y="5118820"/>
            <a:ext cx="739489" cy="950570"/>
            <a:chOff x="2318190" y="3762006"/>
            <a:chExt cx="1005178" cy="1292111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823" y="4455251"/>
              <a:ext cx="639233" cy="55849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sp>
        <p:nvSpPr>
          <p:cNvPr id="185" name="Double Bracket 184"/>
          <p:cNvSpPr/>
          <p:nvPr/>
        </p:nvSpPr>
        <p:spPr bwMode="auto">
          <a:xfrm>
            <a:off x="5109670" y="6021656"/>
            <a:ext cx="317855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6" name="TextBox 185"/>
          <p:cNvSpPr txBox="1"/>
          <p:nvPr/>
        </p:nvSpPr>
        <p:spPr>
          <a:xfrm>
            <a:off x="5132063" y="6041173"/>
            <a:ext cx="266712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8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5" name="Group 88"/>
          <p:cNvGrpSpPr/>
          <p:nvPr/>
        </p:nvGrpSpPr>
        <p:grpSpPr>
          <a:xfrm>
            <a:off x="5265419" y="5118816"/>
            <a:ext cx="739469" cy="922357"/>
            <a:chOff x="2318208" y="3762006"/>
            <a:chExt cx="1005157" cy="1253765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97024" y="4436081"/>
              <a:ext cx="600874" cy="558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26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28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1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2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34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5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7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country     of          my           birth…</a:t>
            </a:r>
          </a:p>
        </p:txBody>
      </p:sp>
      <p:grpSp>
        <p:nvGrpSpPr>
          <p:cNvPr id="238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39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Solution: Recursive Neural Networks for structure prediction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66985" y="5349250"/>
            <a:ext cx="329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          on                the     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139613" y="1530063"/>
            <a:ext cx="402712" cy="1294460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100000"/>
            </a:camera>
            <a:lightRig rig="threePt" dir="t"/>
          </a:scene3d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1447984" y="5128201"/>
            <a:ext cx="675476" cy="27266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16200000" flipV="1">
            <a:off x="1755224" y="5093627"/>
            <a:ext cx="675476" cy="341814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1" name="Group 55"/>
          <p:cNvGrpSpPr/>
          <p:nvPr/>
        </p:nvGrpSpPr>
        <p:grpSpPr>
          <a:xfrm>
            <a:off x="1461194" y="5579681"/>
            <a:ext cx="384049" cy="576074"/>
            <a:chOff x="5186479" y="3160165"/>
            <a:chExt cx="576075" cy="2649945"/>
          </a:xfrm>
        </p:grpSpPr>
        <p:sp>
          <p:nvSpPr>
            <p:cNvPr id="38" name="Double Bracket 3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2075674" y="5579681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sp>
        <p:nvSpPr>
          <p:cNvPr id="44" name="Rounded Rectangle 43"/>
          <p:cNvSpPr/>
          <p:nvPr/>
        </p:nvSpPr>
        <p:spPr bwMode="auto">
          <a:xfrm>
            <a:off x="1307575" y="4158696"/>
            <a:ext cx="1228960" cy="768100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Neural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Network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 rot="16200000" flipV="1">
            <a:off x="2018144" y="3966593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 49"/>
          <p:cNvGrpSpPr/>
          <p:nvPr/>
        </p:nvGrpSpPr>
        <p:grpSpPr>
          <a:xfrm>
            <a:off x="1883649" y="3121760"/>
            <a:ext cx="652885" cy="652885"/>
            <a:chOff x="4994455" y="3429001"/>
            <a:chExt cx="652885" cy="652885"/>
          </a:xfrm>
        </p:grpSpPr>
        <p:sp>
          <p:nvSpPr>
            <p:cNvPr id="51" name="Oval 50"/>
            <p:cNvSpPr/>
            <p:nvPr/>
          </p:nvSpPr>
          <p:spPr bwMode="auto">
            <a:xfrm>
              <a:off x="4994455" y="342900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4" name="Group 55"/>
            <p:cNvGrpSpPr/>
            <p:nvPr/>
          </p:nvGrpSpPr>
          <p:grpSpPr>
            <a:xfrm>
              <a:off x="5129026" y="3467406"/>
              <a:ext cx="384049" cy="576074"/>
              <a:chOff x="5186479" y="3160165"/>
              <a:chExt cx="576075" cy="2649945"/>
            </a:xfrm>
          </p:grpSpPr>
          <p:sp>
            <p:nvSpPr>
              <p:cNvPr id="53" name="Double Bracket 5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5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50"/>
                    </a:solidFill>
                  </a:rPr>
                  <a:t>3</a:t>
                </a:r>
              </a:p>
            </p:txBody>
          </p:sp>
        </p:grpSp>
      </p:grpSp>
      <p:cxnSp>
        <p:nvCxnSpPr>
          <p:cNvPr id="56" name="Straight Arrow Connector 55"/>
          <p:cNvCxnSpPr/>
          <p:nvPr/>
        </p:nvCxnSpPr>
        <p:spPr bwMode="auto">
          <a:xfrm rot="16200000" flipV="1">
            <a:off x="1373348" y="3966594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1295019" y="3198570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B050"/>
                </a:solidFill>
              </a:rPr>
              <a:t>1.3</a:t>
            </a:r>
          </a:p>
        </p:txBody>
      </p: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44744" y="1615383"/>
            <a:ext cx="47238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Inputs: two candidate children’s representations</a:t>
            </a:r>
            <a:endParaRPr lang="en-US" i="1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Outputs:</a:t>
            </a:r>
          </a:p>
          <a:p>
            <a:pPr marL="342900" indent="-342900" algn="l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semantic representation if the two nodes are merged</a:t>
            </a:r>
          </a:p>
          <a:p>
            <a:pPr marL="342900" indent="-342900" algn="l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Score of how plausible the new node is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18931" y="1541056"/>
            <a:ext cx="215451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This node’s job is to represent </a:t>
            </a:r>
            <a:r>
              <a:rPr lang="en-US" sz="2400" i="1" dirty="0" smtClean="0">
                <a:solidFill>
                  <a:schemeClr val="bg1"/>
                </a:solidFill>
              </a:rPr>
              <a:t>“on the mat.”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7" grpId="0"/>
      <p:bldP spid="63" grpId="0" animBg="1"/>
      <p:bldP spid="64" grpId="0" animBg="1"/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Solution: Recursive Neural Networks for structure prediction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809619" cy="5003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Basic computational unit of Recursive Neural Network</a:t>
            </a:r>
            <a:endParaRPr lang="en-US" i="1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Early RNN work (</a:t>
            </a:r>
            <a:r>
              <a:rPr lang="en-US" sz="1800" dirty="0" err="1" smtClean="0"/>
              <a:t>Goller</a:t>
            </a:r>
            <a:r>
              <a:rPr lang="en-US" sz="1800" dirty="0" smtClean="0"/>
              <a:t> &amp; </a:t>
            </a:r>
            <a:r>
              <a:rPr lang="en-US" sz="1800" dirty="0" err="1" smtClean="0"/>
              <a:t>Küchler</a:t>
            </a:r>
            <a:r>
              <a:rPr lang="en-US" sz="1800" dirty="0" smtClean="0"/>
              <a:t> 1996 assumed fixed tree structure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 smtClean="0"/>
              <a:t>Henderson (2003), </a:t>
            </a:r>
            <a:r>
              <a:rPr lang="en-US" sz="1800" dirty="0" err="1" smtClean="0"/>
              <a:t>Titov</a:t>
            </a:r>
            <a:r>
              <a:rPr lang="en-US" sz="1800" dirty="0" smtClean="0"/>
              <a:t> &amp; Henderson (2007) use NN for parse decision prediction but not representation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 smtClean="0"/>
              <a:t>Costa et al. (2003) use RNN for  PP attachment, but on one hot vectors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4504450" y="4577872"/>
            <a:ext cx="675476" cy="27266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16200000" flipV="1">
            <a:off x="4811690" y="4543298"/>
            <a:ext cx="675476" cy="341814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55"/>
          <p:cNvGrpSpPr/>
          <p:nvPr/>
        </p:nvGrpSpPr>
        <p:grpSpPr>
          <a:xfrm>
            <a:off x="4517660" y="5029352"/>
            <a:ext cx="384049" cy="576074"/>
            <a:chOff x="5186479" y="3160165"/>
            <a:chExt cx="576075" cy="2649945"/>
          </a:xfrm>
        </p:grpSpPr>
        <p:sp>
          <p:nvSpPr>
            <p:cNvPr id="38" name="Double Bracket 3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5132140" y="5029352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sp>
        <p:nvSpPr>
          <p:cNvPr id="44" name="Rounded Rectangle 43"/>
          <p:cNvSpPr/>
          <p:nvPr/>
        </p:nvSpPr>
        <p:spPr bwMode="auto">
          <a:xfrm>
            <a:off x="4364041" y="3608367"/>
            <a:ext cx="1228960" cy="768100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Neural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Network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 rot="16200000" flipV="1">
            <a:off x="5074610" y="3416264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49"/>
          <p:cNvGrpSpPr/>
          <p:nvPr/>
        </p:nvGrpSpPr>
        <p:grpSpPr>
          <a:xfrm>
            <a:off x="4940115" y="2571431"/>
            <a:ext cx="652885" cy="652885"/>
            <a:chOff x="4994455" y="3429001"/>
            <a:chExt cx="652885" cy="652885"/>
          </a:xfrm>
        </p:grpSpPr>
        <p:sp>
          <p:nvSpPr>
            <p:cNvPr id="51" name="Oval 50"/>
            <p:cNvSpPr/>
            <p:nvPr/>
          </p:nvSpPr>
          <p:spPr bwMode="auto">
            <a:xfrm>
              <a:off x="4994455" y="342900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6" name="Group 55"/>
            <p:cNvGrpSpPr/>
            <p:nvPr/>
          </p:nvGrpSpPr>
          <p:grpSpPr>
            <a:xfrm>
              <a:off x="5129026" y="3467406"/>
              <a:ext cx="384049" cy="576074"/>
              <a:chOff x="5186479" y="3160165"/>
              <a:chExt cx="576075" cy="2649945"/>
            </a:xfrm>
          </p:grpSpPr>
          <p:sp>
            <p:nvSpPr>
              <p:cNvPr id="53" name="Double Bracket 5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5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50"/>
                    </a:solidFill>
                  </a:rPr>
                  <a:t>3</a:t>
                </a:r>
              </a:p>
            </p:txBody>
          </p:sp>
        </p:grpSp>
      </p:grpSp>
      <p:cxnSp>
        <p:nvCxnSpPr>
          <p:cNvPr id="56" name="Straight Arrow Connector 55"/>
          <p:cNvCxnSpPr/>
          <p:nvPr/>
        </p:nvCxnSpPr>
        <p:spPr bwMode="auto">
          <a:xfrm rot="16200000" flipV="1">
            <a:off x="4429814" y="3416265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4351485" y="2648241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B050"/>
                </a:solidFill>
              </a:rPr>
              <a:t>1.3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6693" y="2267542"/>
            <a:ext cx="2749964" cy="217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224825" y="4774429"/>
            <a:ext cx="2483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  =  </a:t>
            </a:r>
            <a:r>
              <a:rPr lang="en-US" sz="2400" i="1" dirty="0" err="1" smtClean="0">
                <a:solidFill>
                  <a:schemeClr val="bg1"/>
                </a:solidFill>
              </a:rPr>
              <a:t>W</a:t>
            </a:r>
            <a:r>
              <a:rPr lang="en-US" sz="2400" i="1" baseline="30000" dirty="0" err="1" smtClean="0">
                <a:solidFill>
                  <a:schemeClr val="bg1"/>
                </a:solidFill>
              </a:rPr>
              <a:t>score</a:t>
            </a:r>
            <a:r>
              <a:rPr lang="en-US" sz="2400" i="1" dirty="0" err="1" smtClean="0">
                <a:solidFill>
                  <a:schemeClr val="bg1"/>
                </a:solidFill>
              </a:rPr>
              <a:t>p</a:t>
            </a:r>
            <a:endParaRPr lang="en-US" sz="2400" i="1" dirty="0" smtClean="0">
              <a:solidFill>
                <a:schemeClr val="bg1"/>
              </a:solidFill>
            </a:endParaRPr>
          </a:p>
          <a:p>
            <a:r>
              <a:rPr lang="en-US" sz="2400" i="1" dirty="0" err="1" smtClean="0">
                <a:solidFill>
                  <a:schemeClr val="bg1"/>
                </a:solidFill>
              </a:rPr>
              <a:t>p</a:t>
            </a:r>
            <a:r>
              <a:rPr lang="en-US" sz="2400" i="1" dirty="0" smtClean="0">
                <a:solidFill>
                  <a:schemeClr val="bg1"/>
                </a:solidFill>
              </a:rPr>
              <a:t>  </a:t>
            </a:r>
            <a:r>
              <a:rPr lang="en-US" sz="2400" dirty="0" smtClean="0">
                <a:solidFill>
                  <a:schemeClr val="bg1"/>
                </a:solidFill>
              </a:rPr>
              <a:t>=  </a:t>
            </a:r>
            <a:r>
              <a:rPr lang="en-US" sz="2400" i="1" dirty="0" smtClean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[</a:t>
            </a:r>
            <a:r>
              <a:rPr lang="en-US" sz="2400" i="1" dirty="0" smtClean="0">
                <a:solidFill>
                  <a:schemeClr val="bg1"/>
                </a:solidFill>
              </a:rPr>
              <a:t>c</a:t>
            </a:r>
            <a:r>
              <a:rPr lang="en-US" sz="2400" baseline="-25000" dirty="0" smtClean="0">
                <a:solidFill>
                  <a:schemeClr val="bg1"/>
                </a:solidFill>
              </a:rPr>
              <a:t>1</a:t>
            </a:r>
            <a:r>
              <a:rPr lang="en-US" sz="2400" dirty="0" smtClean="0">
                <a:solidFill>
                  <a:schemeClr val="bg1"/>
                </a:solidFill>
              </a:rPr>
              <a:t>;</a:t>
            </a:r>
            <a:r>
              <a:rPr lang="en-US" sz="2400" i="1" dirty="0" smtClean="0">
                <a:solidFill>
                  <a:schemeClr val="bg1"/>
                </a:solidFill>
              </a:rPr>
              <a:t>c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] + </a:t>
            </a:r>
            <a:r>
              <a:rPr lang="en-US" sz="2400" i="1" dirty="0" err="1" smtClean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)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44" grpId="0" animBg="1"/>
      <p:bldP spid="5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0.1</a:t>
              </a:r>
            </a:p>
          </p:txBody>
        </p:sp>
        <p:grpSp>
          <p:nvGrpSpPr>
            <p:cNvPr id="4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0.4</a:t>
              </a:r>
            </a:p>
          </p:txBody>
        </p:sp>
        <p:grpSp>
          <p:nvGrpSpPr>
            <p:cNvPr id="6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7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stCxn id="20" idx="0"/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2.3</a:t>
              </a:r>
            </a:p>
          </p:txBody>
        </p:sp>
        <p:grpSp>
          <p:nvGrpSpPr>
            <p:cNvPr id="8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4202148" y="5349250"/>
            <a:ext cx="29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  on                 the    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7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The                 cat                 sat</a:t>
            </a:r>
          </a:p>
        </p:txBody>
      </p:sp>
      <p:grpSp>
        <p:nvGrpSpPr>
          <p:cNvPr id="9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3.1</a:t>
              </a:r>
            </a:p>
          </p:txBody>
        </p:sp>
        <p:grpSp>
          <p:nvGrpSpPr>
            <p:cNvPr id="16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7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0.3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82531" cy="380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1.1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0814" y="3264084"/>
                <a:ext cx="435917" cy="248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1" name="Group 70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72" name="Straight Arrow Connector 71"/>
            <p:cNvCxnSpPr>
              <a:endCxn id="81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/>
            <p:cNvCxnSpPr>
              <a:endCxn id="81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Rounded Rectangle 80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Oval 82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5" name="TextBox 84"/>
            <p:cNvSpPr txBox="1"/>
            <p:nvPr/>
          </p:nvSpPr>
          <p:spPr>
            <a:xfrm>
              <a:off x="6069795" y="265302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2.3</a:t>
              </a:r>
            </a:p>
          </p:txBody>
        </p:sp>
        <p:grpSp>
          <p:nvGrpSpPr>
            <p:cNvPr id="24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87" name="Double Bracket 8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5" name="Group 90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96" name="Straight Arrow Connector 95"/>
            <p:cNvCxnSpPr>
              <a:endCxn id="102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7" name="Straight Arrow Connector 96"/>
            <p:cNvCxnSpPr>
              <a:endCxn id="102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Rounded Rectangle 101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6" name="Oval 10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7" name="Straight Arrow Connector 10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TextBox 107"/>
            <p:cNvSpPr txBox="1"/>
            <p:nvPr/>
          </p:nvSpPr>
          <p:spPr>
            <a:xfrm>
              <a:off x="3381445" y="263721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0.1</a:t>
              </a:r>
            </a:p>
          </p:txBody>
        </p:sp>
        <p:grpSp>
          <p:nvGrpSpPr>
            <p:cNvPr id="26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110" name="Double Bracket 10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7" name="Group 111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113" name="Straight Arrow Connector 112"/>
            <p:cNvCxnSpPr>
              <a:endCxn id="115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4" name="Straight Arrow Connector 113"/>
            <p:cNvCxnSpPr>
              <a:endCxn id="115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5" name="Rounded Rectangle 114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23" name="Straight Arrow Connector 122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6" name="Oval 125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7" name="Straight Arrow Connector 126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8" name="TextBox 127"/>
            <p:cNvSpPr txBox="1"/>
            <p:nvPr/>
          </p:nvSpPr>
          <p:spPr>
            <a:xfrm>
              <a:off x="4648810" y="2614621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0.4</a:t>
              </a:r>
            </a:p>
          </p:txBody>
        </p:sp>
        <p:grpSp>
          <p:nvGrpSpPr>
            <p:cNvPr id="28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130" name="Double Bracket 12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4202148" y="5349250"/>
            <a:ext cx="29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  on                 the                 mat.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53955" y="5349250"/>
            <a:ext cx="27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The                 cat                 sat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82531" cy="380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1.1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2" y="3264084"/>
                <a:ext cx="424116" cy="248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1" name="Group 90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96" name="Straight Arrow Connector 95"/>
            <p:cNvCxnSpPr>
              <a:endCxn id="102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7" name="Straight Arrow Connector 96"/>
            <p:cNvCxnSpPr>
              <a:endCxn id="102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Rounded Rectangle 101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6" name="Oval 10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7" name="Straight Arrow Connector 10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TextBox 107"/>
            <p:cNvSpPr txBox="1"/>
            <p:nvPr/>
          </p:nvSpPr>
          <p:spPr>
            <a:xfrm>
              <a:off x="3381445" y="263721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0.1</a:t>
              </a:r>
            </a:p>
          </p:txBody>
        </p:sp>
        <p:grpSp>
          <p:nvGrpSpPr>
            <p:cNvPr id="24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110" name="Double Bracket 10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5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76" name="Straight Connector 75"/>
            <p:cNvCxnSpPr>
              <a:endCxn id="78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endCxn id="78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86" name="Double Bracket 8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7" name="Group 8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91" name="Straight Arrow Connector 90"/>
            <p:cNvCxnSpPr>
              <a:endCxn id="112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9" name="Straight Arrow Connector 108"/>
            <p:cNvCxnSpPr>
              <a:endCxn id="112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Rounded Rectangle 111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6" name="Straight Arrow Connector 11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7" name="Oval 11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8" name="Straight Arrow Connector 11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9" name="TextBox 118"/>
            <p:cNvSpPr txBox="1"/>
            <p:nvPr/>
          </p:nvSpPr>
          <p:spPr>
            <a:xfrm>
              <a:off x="5259461" y="150411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3.6</a:t>
              </a:r>
            </a:p>
          </p:txBody>
        </p:sp>
        <p:grpSp>
          <p:nvGrpSpPr>
            <p:cNvPr id="28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121" name="Double Bracket 120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70" name="TextBox 69"/>
          <p:cNvSpPr txBox="1"/>
          <p:nvPr/>
        </p:nvSpPr>
        <p:spPr>
          <a:xfrm>
            <a:off x="4202148" y="5349250"/>
            <a:ext cx="29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  on                 the                 mat.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153955" y="5349250"/>
            <a:ext cx="27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The                 cat                 sat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6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7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8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29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0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4202148" y="5349250"/>
            <a:ext cx="29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  on                 the                 mat.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53955" y="5349250"/>
            <a:ext cx="27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 The                 cat                 sat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Details, details,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8816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Previous example is maximally </a:t>
            </a:r>
            <a:r>
              <a:rPr lang="en-US" dirty="0" smtClean="0">
                <a:solidFill>
                  <a:srgbClr val="EFAB16"/>
                </a:solidFill>
              </a:rPr>
              <a:t>Greedy</a:t>
            </a:r>
          </a:p>
          <a:p>
            <a:r>
              <a:rPr lang="en-US" dirty="0" smtClean="0"/>
              <a:t>We may benefit from including </a:t>
            </a:r>
            <a:r>
              <a:rPr lang="en-US" dirty="0" smtClean="0">
                <a:solidFill>
                  <a:srgbClr val="EFAB16"/>
                </a:solidFill>
              </a:rPr>
              <a:t>context</a:t>
            </a:r>
            <a:r>
              <a:rPr lang="en-US" dirty="0" smtClean="0"/>
              <a:t> – the word to the left and right – into the decision</a:t>
            </a:r>
          </a:p>
          <a:p>
            <a:pPr lvl="1"/>
            <a:r>
              <a:rPr lang="en-US" dirty="0" smtClean="0"/>
              <a:t>Cf. Klein &amp; Manning 2002</a:t>
            </a:r>
          </a:p>
          <a:p>
            <a:pPr lvl="1"/>
            <a:r>
              <a:rPr lang="en-US" dirty="0" smtClean="0"/>
              <a:t>They are added to the RNN computational unit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512" y="4134314"/>
            <a:ext cx="8324850" cy="261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parsers are now used in applications and work rather well 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77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Same domain performance:  </a:t>
            </a:r>
            <a:r>
              <a:rPr lang="en-US" sz="4800" b="1" dirty="0" smtClean="0">
                <a:solidFill>
                  <a:srgbClr val="EFAB16"/>
                </a:solidFill>
              </a:rPr>
              <a:t>92.4% F1</a:t>
            </a:r>
            <a:r>
              <a:rPr lang="en-US" b="1" dirty="0" smtClean="0"/>
              <a:t> </a:t>
            </a:r>
          </a:p>
          <a:p>
            <a:pPr lvl="1"/>
            <a:r>
              <a:rPr lang="en-US" sz="2400" dirty="0" smtClean="0"/>
              <a:t>WSJ train/test all lengths (</a:t>
            </a:r>
            <a:r>
              <a:rPr lang="en-US" sz="2400" dirty="0" err="1" smtClean="0"/>
              <a:t>Fossum</a:t>
            </a:r>
            <a:r>
              <a:rPr lang="en-US" sz="2400" dirty="0" smtClean="0"/>
              <a:t> &amp; Knight 2009)</a:t>
            </a:r>
          </a:p>
          <a:p>
            <a:r>
              <a:rPr lang="en-US" dirty="0" smtClean="0"/>
              <a:t>Different domain performance: </a:t>
            </a:r>
            <a:r>
              <a:rPr lang="en-US" sz="4800" b="1" dirty="0" smtClean="0">
                <a:solidFill>
                  <a:srgbClr val="EFAB16"/>
                </a:solidFill>
              </a:rPr>
              <a:t>84.0% F1</a:t>
            </a:r>
            <a:endParaRPr lang="en-US" b="1" dirty="0" smtClean="0">
              <a:solidFill>
                <a:srgbClr val="EFAB16"/>
              </a:solidFill>
            </a:endParaRPr>
          </a:p>
          <a:p>
            <a:pPr lvl="1"/>
            <a:r>
              <a:rPr lang="en-US" sz="2400" dirty="0" smtClean="0"/>
              <a:t>Averaged results after adaptation (</a:t>
            </a:r>
            <a:r>
              <a:rPr lang="en-US" sz="2400" dirty="0" err="1" smtClean="0"/>
              <a:t>McClosky</a:t>
            </a:r>
            <a:r>
              <a:rPr lang="en-US" sz="2400" dirty="0" smtClean="0"/>
              <a:t> 2010)</a:t>
            </a:r>
          </a:p>
          <a:p>
            <a:pPr lvl="1"/>
            <a:r>
              <a:rPr lang="en-US" sz="2400" dirty="0" smtClean="0"/>
              <a:t>Not great, not cruddy</a:t>
            </a:r>
          </a:p>
          <a:p>
            <a:r>
              <a:rPr lang="en-US" dirty="0" smtClean="0"/>
              <a:t>Used in live applications</a:t>
            </a:r>
          </a:p>
          <a:p>
            <a:pPr lvl="1"/>
            <a:r>
              <a:rPr lang="en-US" sz="2400" dirty="0" smtClean="0"/>
              <a:t>Product attribute and sentiment classification systems</a:t>
            </a:r>
          </a:p>
          <a:p>
            <a:pPr lvl="2"/>
            <a:r>
              <a:rPr lang="en-US" sz="2000" dirty="0" smtClean="0"/>
              <a:t>(</a:t>
            </a:r>
            <a:r>
              <a:rPr lang="en-US" sz="2000" dirty="0" err="1" smtClean="0"/>
              <a:t>Shastri</a:t>
            </a:r>
            <a:r>
              <a:rPr lang="en-US" sz="2000" dirty="0" smtClean="0"/>
              <a:t> et al. 2010)</a:t>
            </a:r>
          </a:p>
          <a:p>
            <a:pPr lvl="1"/>
            <a:r>
              <a:rPr lang="en-US" sz="2400" dirty="0" smtClean="0"/>
              <a:t>The best-known, large, deployed MT systems </a:t>
            </a:r>
          </a:p>
          <a:p>
            <a:pPr lvl="2"/>
            <a:r>
              <a:rPr lang="en-US" sz="2000" dirty="0" smtClean="0"/>
              <a:t>(</a:t>
            </a:r>
            <a:r>
              <a:rPr lang="en-US" sz="2000" dirty="0" err="1" smtClean="0"/>
              <a:t>Marcu</a:t>
            </a:r>
            <a:r>
              <a:rPr lang="en-US" sz="2000" dirty="0" smtClean="0"/>
              <a:t> et al. 2006, Quirk &amp; </a:t>
            </a:r>
            <a:r>
              <a:rPr lang="en-US" sz="2000" dirty="0" err="1" smtClean="0"/>
              <a:t>Corston</a:t>
            </a:r>
            <a:r>
              <a:rPr lang="en-US" sz="2000" dirty="0" smtClean="0"/>
              <a:t>-Oliver 2006, </a:t>
            </a:r>
            <a:r>
              <a:rPr lang="en-US" sz="2000" dirty="0" err="1" smtClean="0"/>
              <a:t>Xu</a:t>
            </a:r>
            <a:r>
              <a:rPr lang="en-US" sz="2000" dirty="0" smtClean="0"/>
              <a:t> et al. 2009)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Details, details,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Similar to max-margin parsing (</a:t>
            </a:r>
            <a:r>
              <a:rPr lang="en-US" dirty="0" err="1" smtClean="0"/>
              <a:t>Taskar</a:t>
            </a:r>
            <a:r>
              <a:rPr lang="en-US" dirty="0" smtClean="0"/>
              <a:t> et al. 2004), we can formulate a </a:t>
            </a:r>
            <a:r>
              <a:rPr lang="en-US" dirty="0" smtClean="0">
                <a:solidFill>
                  <a:srgbClr val="EFAB16"/>
                </a:solidFill>
              </a:rPr>
              <a:t>Global</a:t>
            </a:r>
            <a:r>
              <a:rPr lang="en-US" dirty="0" smtClean="0"/>
              <a:t> structure risk optimization problem using a parse chart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Where the score is the sum of local parsing decision scores from the RNN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explore this by computing 1-best for each span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5556" y="2823256"/>
            <a:ext cx="7162800" cy="91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5556" y="4459110"/>
            <a:ext cx="4552699" cy="99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Details, details,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70" y="4607672"/>
            <a:ext cx="8229600" cy="17135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Supervised learning is done via </a:t>
            </a:r>
          </a:p>
          <a:p>
            <a:pPr lvl="1"/>
            <a:r>
              <a:rPr lang="en-US" sz="2200" dirty="0" smtClean="0"/>
              <a:t>standard </a:t>
            </a:r>
            <a:r>
              <a:rPr lang="en-US" sz="2200" dirty="0" err="1" smtClean="0"/>
              <a:t>backpropagation</a:t>
            </a:r>
            <a:r>
              <a:rPr lang="en-US" sz="2200" dirty="0" smtClean="0"/>
              <a:t> through structure (</a:t>
            </a:r>
            <a:r>
              <a:rPr lang="en-US" sz="2200" dirty="0" err="1" smtClean="0"/>
              <a:t>Goller</a:t>
            </a:r>
            <a:r>
              <a:rPr lang="en-US" sz="2200" dirty="0" smtClean="0"/>
              <a:t> et al. 1996)</a:t>
            </a:r>
          </a:p>
          <a:p>
            <a:pPr lvl="1"/>
            <a:r>
              <a:rPr lang="en-US" sz="2200" dirty="0" err="1" smtClean="0"/>
              <a:t>subgradient</a:t>
            </a:r>
            <a:r>
              <a:rPr lang="en-US" sz="2200" dirty="0" smtClean="0"/>
              <a:t> ascent (Ratliff et al. 2007) for Global loss objective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7281740" y="3675421"/>
            <a:ext cx="1228960" cy="768100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Neural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Network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rot="16200000" flipV="1">
            <a:off x="7710089" y="3483318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up 49"/>
          <p:cNvGrpSpPr/>
          <p:nvPr/>
        </p:nvGrpSpPr>
        <p:grpSpPr>
          <a:xfrm>
            <a:off x="7575594" y="2638485"/>
            <a:ext cx="652885" cy="652885"/>
            <a:chOff x="4994455" y="3429001"/>
            <a:chExt cx="652885" cy="652885"/>
          </a:xfrm>
        </p:grpSpPr>
        <p:sp>
          <p:nvSpPr>
            <p:cNvPr id="17" name="Oval 16"/>
            <p:cNvSpPr/>
            <p:nvPr/>
          </p:nvSpPr>
          <p:spPr bwMode="auto">
            <a:xfrm>
              <a:off x="4994455" y="342900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5" name="Group 55"/>
            <p:cNvGrpSpPr/>
            <p:nvPr/>
          </p:nvGrpSpPr>
          <p:grpSpPr>
            <a:xfrm>
              <a:off x="5129026" y="3467406"/>
              <a:ext cx="384049" cy="576074"/>
              <a:chOff x="5186479" y="3160165"/>
              <a:chExt cx="576075" cy="2649945"/>
            </a:xfrm>
          </p:grpSpPr>
          <p:sp>
            <p:nvSpPr>
              <p:cNvPr id="19" name="Double Bracket 1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5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50"/>
                    </a:solidFill>
                  </a:rPr>
                  <a:t>3</a:t>
                </a:r>
              </a:p>
            </p:txBody>
          </p:sp>
        </p:grpSp>
      </p:grp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57199" y="1417638"/>
            <a:ext cx="6132689" cy="26886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marL="285690" marR="0" lvl="0" indent="-28569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can make each node’s representation the input to 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softmax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layer that is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trained to classify the syntactic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EFAB1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category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node</a:t>
            </a:r>
          </a:p>
          <a:p>
            <a:pPr marL="742890" lvl="1" indent="-285690" defTabSz="914400" eaLnBrk="0" fontAlgn="base" hangingPunct="0">
              <a:spcBef>
                <a:spcPts val="280"/>
              </a:spcBef>
              <a:spcAft>
                <a:spcPct val="0"/>
              </a:spcAft>
              <a:buFont typeface="Calibri"/>
              <a:buChar char="–"/>
              <a:defRPr/>
            </a:pPr>
            <a:r>
              <a:rPr lang="en-US" sz="2200" kern="0" dirty="0" smtClean="0">
                <a:solidFill>
                  <a:schemeClr val="bg1"/>
                </a:solidFill>
              </a:rPr>
              <a:t>Such as NP, VP, PP, …</a:t>
            </a:r>
            <a:endParaRPr kumimoji="0" lang="en-US" sz="2200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890" lvl="1" indent="-285690" defTabSz="914400" eaLnBrk="0" fontAlgn="base" hangingPunct="0">
              <a:spcBef>
                <a:spcPts val="280"/>
              </a:spcBef>
              <a:spcAft>
                <a:spcPct val="0"/>
              </a:spcAft>
              <a:buFont typeface="Calibri"/>
              <a:buChar char="–"/>
              <a:defRPr/>
            </a:pP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doesn’t replace the embedding representation, but informs it</a:t>
            </a:r>
          </a:p>
          <a:p>
            <a:pPr marL="742890" lvl="1" indent="-285690" defTabSz="914400" eaLnBrk="0" fontAlgn="base" hangingPunct="0">
              <a:spcBef>
                <a:spcPct val="100000"/>
              </a:spcBef>
              <a:spcAft>
                <a:spcPct val="0"/>
              </a:spcAft>
              <a:buFontTx/>
              <a:buChar char="•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7267629" y="1447931"/>
            <a:ext cx="1228960" cy="768100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Softmax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Layer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rot="16200000" flipV="1">
            <a:off x="7690886" y="2407979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16200000" flipV="1">
            <a:off x="7690887" y="1255830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659227" y="77135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B050"/>
                </a:solidFill>
              </a:rPr>
              <a:t>PP</a:t>
            </a:r>
            <a:endParaRPr lang="en-US" sz="1400" b="1" dirty="0" smtClean="0">
              <a:solidFill>
                <a:srgbClr val="00B05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5443" y="3676381"/>
            <a:ext cx="3720733" cy="66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2313" y="2249487"/>
            <a:ext cx="7772400" cy="3440113"/>
          </a:xfrm>
        </p:spPr>
        <p:txBody>
          <a:bodyPr>
            <a:noAutofit/>
          </a:bodyPr>
          <a:lstStyle/>
          <a:p>
            <a:r>
              <a:rPr lang="en-US" dirty="0" smtClean="0"/>
              <a:t>Parsing and Paraphrasing  </a:t>
            </a:r>
            <a:br>
              <a:rPr lang="en-US" dirty="0" smtClean="0"/>
            </a:br>
            <a:r>
              <a:rPr lang="en-US" dirty="0" smtClean="0"/>
              <a:t> with </a:t>
            </a:r>
            <a:br>
              <a:rPr lang="en-US" dirty="0" smtClean="0"/>
            </a:br>
            <a:r>
              <a:rPr lang="en-US" dirty="0" smtClean="0"/>
              <a:t>Recursive Neural Networks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Richard Socher, Yves Peirsman, Christopher Manning &amp; Andrew Ng. submitted.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Experiments: Parsing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457200" y="4833179"/>
            <a:ext cx="8229600" cy="18145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Standard </a:t>
            </a:r>
            <a:r>
              <a:rPr lang="en-US" sz="2400" i="1" dirty="0" smtClean="0"/>
              <a:t>WSJ </a:t>
            </a:r>
            <a:r>
              <a:rPr lang="en-US" sz="2400" dirty="0" smtClean="0"/>
              <a:t>train/test</a:t>
            </a:r>
          </a:p>
          <a:p>
            <a:r>
              <a:rPr lang="en-US" sz="2400" dirty="0" smtClean="0"/>
              <a:t>Reasonable results, but not as good on longer sentences</a:t>
            </a:r>
          </a:p>
          <a:p>
            <a:pPr lvl="1"/>
            <a:r>
              <a:rPr lang="en-US" sz="2400" dirty="0" smtClean="0"/>
              <a:t>More to do….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9045" y="1047890"/>
            <a:ext cx="8717935" cy="2112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690" lvl="0" indent="-285690" algn="l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91712" y="1611435"/>
          <a:ext cx="789508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3542"/>
                <a:gridCol w="1093741"/>
                <a:gridCol w="1016672"/>
                <a:gridCol w="931333"/>
                <a:gridCol w="93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L15 Dev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L15 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Dev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Test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RNN 1 (Greedy)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RNN 2 (Greedy,</a:t>
                      </a:r>
                      <a:r>
                        <a:rPr lang="en-US" baseline="0" dirty="0" smtClean="0"/>
                        <a:t> context)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RNN 3 (Greedy, context, category)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RNN 4a (Global,</a:t>
                      </a:r>
                      <a:r>
                        <a:rPr lang="en-US" baseline="0" dirty="0" smtClean="0"/>
                        <a:t> context)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RNN 4b (Global, context,</a:t>
                      </a:r>
                      <a:r>
                        <a:rPr lang="en-US" b="1" baseline="0" dirty="0" smtClean="0"/>
                        <a:t> category)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92.1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90.3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83.5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83.1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Sigmoid</a:t>
                      </a:r>
                      <a:r>
                        <a:rPr lang="en-US" baseline="0" dirty="0" smtClean="0"/>
                        <a:t> NN (</a:t>
                      </a:r>
                      <a:r>
                        <a:rPr lang="en-US" baseline="0" dirty="0" err="1" smtClean="0"/>
                        <a:t>Titov</a:t>
                      </a:r>
                      <a:r>
                        <a:rPr lang="en-US" baseline="0" dirty="0" smtClean="0"/>
                        <a:t> &amp; Henderson 2007)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Berkeley Parser (</a:t>
                      </a:r>
                      <a:r>
                        <a:rPr lang="en-US" dirty="0" err="1" smtClean="0"/>
                        <a:t>Petrov</a:t>
                      </a:r>
                      <a:r>
                        <a:rPr lang="en-US" dirty="0" smtClean="0"/>
                        <a:t> &amp; Klein 2006)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 similarity: nearest neighbors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4467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2"/>
                </a:solidFill>
              </a:rPr>
              <a:t>All the figures are adjusted for seasonal variations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/>
              <a:t>1. All the numbers are adjusted for seasonal fluctuations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/>
              <a:t>2. All the figures are adjusted to remove usual seasonal patterns</a:t>
            </a:r>
          </a:p>
          <a:p>
            <a:pPr>
              <a:spcBef>
                <a:spcPts val="0"/>
              </a:spcBef>
              <a:buNone/>
            </a:pPr>
            <a:endParaRPr lang="en-US" sz="3200" dirty="0" smtClean="0"/>
          </a:p>
          <a:p>
            <a:pPr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EFAB16"/>
                </a:solidFill>
              </a:rPr>
              <a:t>Knight-Ridder would </a:t>
            </a:r>
            <a:r>
              <a:rPr lang="en-US" sz="3200" dirty="0" err="1" smtClean="0">
                <a:solidFill>
                  <a:srgbClr val="EFAB16"/>
                </a:solidFill>
              </a:rPr>
              <a:t>n’t</a:t>
            </a:r>
            <a:r>
              <a:rPr lang="en-US" sz="3200" dirty="0" smtClean="0">
                <a:solidFill>
                  <a:srgbClr val="EFAB16"/>
                </a:solidFill>
              </a:rPr>
              <a:t> comment on the offer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/>
              <a:t>1. Harsco declined to say what country placed the order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/>
              <a:t>2. Coastal would </a:t>
            </a:r>
            <a:r>
              <a:rPr lang="en-US" sz="3200" dirty="0" err="1" smtClean="0"/>
              <a:t>n’t</a:t>
            </a:r>
            <a:r>
              <a:rPr lang="en-US" sz="3200" dirty="0" smtClean="0"/>
              <a:t> disclose the terms</a:t>
            </a:r>
          </a:p>
          <a:p>
            <a:pPr>
              <a:spcBef>
                <a:spcPts val="0"/>
              </a:spcBef>
              <a:buNone/>
            </a:pPr>
            <a:endParaRPr lang="en-US" sz="3200" dirty="0" smtClean="0"/>
          </a:p>
          <a:p>
            <a:pPr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EFAB16"/>
                </a:solidFill>
              </a:rPr>
              <a:t>Sales grew almost 7% to $UNK </a:t>
            </a:r>
            <a:r>
              <a:rPr lang="en-US" sz="3200" dirty="0" err="1" smtClean="0">
                <a:solidFill>
                  <a:srgbClr val="EFAB16"/>
                </a:solidFill>
              </a:rPr>
              <a:t>m</a:t>
            </a:r>
            <a:r>
              <a:rPr lang="en-US" sz="3200" dirty="0" smtClean="0">
                <a:solidFill>
                  <a:srgbClr val="EFAB16"/>
                </a:solidFill>
              </a:rPr>
              <a:t>. from $UNK </a:t>
            </a:r>
            <a:r>
              <a:rPr lang="en-US" sz="3200" dirty="0" err="1" smtClean="0">
                <a:solidFill>
                  <a:srgbClr val="EFAB16"/>
                </a:solidFill>
              </a:rPr>
              <a:t>m</a:t>
            </a:r>
            <a:r>
              <a:rPr lang="en-US" sz="3200" dirty="0" smtClean="0">
                <a:solidFill>
                  <a:srgbClr val="EFAB16"/>
                </a:solidFill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/>
              <a:t>1. Sales rose more than 7% to $94.9 </a:t>
            </a:r>
            <a:r>
              <a:rPr lang="en-US" sz="3200" dirty="0" err="1" smtClean="0"/>
              <a:t>m</a:t>
            </a:r>
            <a:r>
              <a:rPr lang="en-US" sz="3200" dirty="0" smtClean="0"/>
              <a:t>. from $88.3 </a:t>
            </a:r>
            <a:r>
              <a:rPr lang="en-US" sz="3200" dirty="0" err="1" smtClean="0"/>
              <a:t>m</a:t>
            </a:r>
            <a:r>
              <a:rPr lang="en-US" sz="3200" dirty="0" smtClean="0"/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/>
              <a:t>2. Sales surged 40% to UNK </a:t>
            </a:r>
            <a:r>
              <a:rPr lang="en-US" sz="3200" dirty="0" err="1" smtClean="0"/>
              <a:t>b</a:t>
            </a:r>
            <a:r>
              <a:rPr lang="en-US" sz="3200" dirty="0" smtClean="0"/>
              <a:t>. yen from UNK </a:t>
            </a:r>
            <a:r>
              <a:rPr lang="en-US" sz="3200" dirty="0" err="1" smtClean="0"/>
              <a:t>b</a:t>
            </a:r>
            <a:r>
              <a:rPr lang="en-US" sz="3200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Paraphrase detection task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 is to say which of candidate phrases are a good paraphrase of a given phrase</a:t>
            </a:r>
          </a:p>
          <a:p>
            <a:pPr lvl="1"/>
            <a:r>
              <a:rPr lang="en-US" sz="2600" dirty="0" smtClean="0"/>
              <a:t>Motivated by Machine Translation</a:t>
            </a:r>
          </a:p>
          <a:p>
            <a:pPr lvl="1"/>
            <a:r>
              <a:rPr lang="en-US" sz="2600" dirty="0" smtClean="0"/>
              <a:t>Initial algorithms (</a:t>
            </a:r>
            <a:r>
              <a:rPr lang="en-US" sz="2600" dirty="0" err="1" smtClean="0"/>
              <a:t>Bannard</a:t>
            </a:r>
            <a:r>
              <a:rPr lang="en-US" sz="2600" dirty="0" smtClean="0"/>
              <a:t> &amp; </a:t>
            </a:r>
            <a:r>
              <a:rPr lang="en-US" sz="2600" dirty="0" err="1" smtClean="0"/>
              <a:t>Callison</a:t>
            </a:r>
            <a:r>
              <a:rPr lang="en-US" sz="2600" dirty="0" smtClean="0"/>
              <a:t>-Burch 2005, </a:t>
            </a:r>
            <a:r>
              <a:rPr lang="en-US" sz="2600" dirty="0" err="1" smtClean="0"/>
              <a:t>Callison</a:t>
            </a:r>
            <a:r>
              <a:rPr lang="en-US" sz="2600" dirty="0" smtClean="0"/>
              <a:t>-Burch 2008) exploit bilingual sentence-aligned corpora and hand-built linguistic constraints</a:t>
            </a:r>
          </a:p>
          <a:p>
            <a:r>
              <a:rPr lang="en-US" dirty="0" smtClean="0"/>
              <a:t>We simply re-use our system learned on parsing the WSJ</a:t>
            </a:r>
          </a:p>
          <a:p>
            <a:pPr lvl="1"/>
            <a:r>
              <a:rPr lang="en-US" sz="2600" dirty="0" smtClean="0"/>
              <a:t>We set one threshold parameter on dev data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Paraphrase detection task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199" y="1600200"/>
          <a:ext cx="8418689" cy="357124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80018"/>
                <a:gridCol w="703867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Candidate</a:t>
                      </a:r>
                      <a:r>
                        <a:rPr lang="en-US" baseline="0" dirty="0" smtClean="0"/>
                        <a:t>s with human goodness label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(1–5)</a:t>
                      </a:r>
                      <a:r>
                        <a:rPr lang="en-US" baseline="0" dirty="0" smtClean="0"/>
                        <a:t> ordered by our system</a:t>
                      </a:r>
                      <a:endParaRPr lang="en-US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united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</a:t>
                      </a:r>
                      <a:r>
                        <a:rPr lang="en-US" dirty="0" err="1" smtClean="0"/>
                        <a:t>usa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(5)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</a:t>
                      </a:r>
                      <a:r>
                        <a:rPr lang="en-US" baseline="0" dirty="0" smtClean="0"/>
                        <a:t>   the us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(5) </a:t>
                      </a:r>
                      <a:r>
                        <a:rPr lang="en-US" baseline="0" dirty="0" smtClean="0"/>
                        <a:t>   united states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(5)</a:t>
                      </a:r>
                      <a:r>
                        <a:rPr lang="en-US" baseline="0" dirty="0" smtClean="0"/>
                        <a:t>    north </a:t>
                      </a:r>
                      <a:r>
                        <a:rPr lang="en-US" baseline="0" dirty="0" err="1" smtClean="0"/>
                        <a:t>america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(4)</a:t>
                      </a:r>
                      <a:r>
                        <a:rPr lang="en-US" baseline="0" dirty="0" smtClean="0"/>
                        <a:t>     united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(1) </a:t>
                      </a:r>
                      <a:r>
                        <a:rPr lang="en-US" baseline="0" dirty="0" smtClean="0"/>
                        <a:t>  the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(1)</a:t>
                      </a:r>
                      <a:r>
                        <a:rPr lang="en-US" baseline="0" dirty="0" smtClean="0"/>
                        <a:t>    of the united states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(3)</a:t>
                      </a:r>
                      <a:r>
                        <a:rPr lang="en-US" baseline="0" dirty="0" smtClean="0"/>
                        <a:t>     </a:t>
                      </a:r>
                      <a:r>
                        <a:rPr lang="en-US" baseline="0" dirty="0" err="1" smtClean="0"/>
                        <a:t>america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(5) </a:t>
                      </a:r>
                      <a:r>
                        <a:rPr lang="en-US" baseline="0" dirty="0" smtClean="0"/>
                        <a:t>   nations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(2)</a:t>
                      </a:r>
                      <a:r>
                        <a:rPr lang="en-US" baseline="0" dirty="0" smtClean="0"/>
                        <a:t>    we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(3)</a:t>
                      </a:r>
                      <a:endParaRPr lang="en-US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 would 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 would represent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 (5)</a:t>
                      </a:r>
                      <a:r>
                        <a:rPr lang="en-US" dirty="0" smtClean="0"/>
                        <a:t>    there will be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 (2) </a:t>
                      </a:r>
                      <a:r>
                        <a:rPr lang="en-US" dirty="0" smtClean="0"/>
                        <a:t>   that would be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 (3)</a:t>
                      </a:r>
                      <a:r>
                        <a:rPr lang="en-US" dirty="0" smtClean="0"/>
                        <a:t>    it would be ideal 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(2)</a:t>
                      </a:r>
                      <a:r>
                        <a:rPr lang="en-US" dirty="0" smtClean="0"/>
                        <a:t>    it would be appropriate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(2)</a:t>
                      </a:r>
                      <a:r>
                        <a:rPr lang="en-US" baseline="0" dirty="0" smtClean="0"/>
                        <a:t>    it is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(3)</a:t>
                      </a:r>
                      <a:r>
                        <a:rPr lang="en-US" baseline="0" dirty="0" smtClean="0"/>
                        <a:t>    it would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(2)</a:t>
                      </a:r>
                      <a:r>
                        <a:rPr lang="en-US" baseline="0" dirty="0" smtClean="0"/>
                        <a:t>    would be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(2)</a:t>
                      </a:r>
                      <a:endParaRPr lang="en-US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around the world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around the global 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(5)</a:t>
                      </a:r>
                      <a:r>
                        <a:rPr lang="en-US" dirty="0" smtClean="0"/>
                        <a:t>    throughout the world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 (5)</a:t>
                      </a:r>
                      <a:r>
                        <a:rPr lang="en-US" dirty="0" smtClean="0"/>
                        <a:t>    across the world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 (5)</a:t>
                      </a:r>
                      <a:r>
                        <a:rPr lang="en-US" baseline="0" dirty="0" smtClean="0"/>
                        <a:t>    over the world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(2)</a:t>
                      </a:r>
                      <a:r>
                        <a:rPr lang="en-US" baseline="0" dirty="0" smtClean="0"/>
                        <a:t>    in the world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(5)</a:t>
                      </a:r>
                      <a:r>
                        <a:rPr lang="en-US" baseline="0" dirty="0" smtClean="0"/>
                        <a:t>    of the budget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(2) </a:t>
                      </a:r>
                      <a:r>
                        <a:rPr lang="en-US" baseline="0" dirty="0" smtClean="0"/>
                        <a:t>   of the world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(5)</a:t>
                      </a:r>
                      <a:endParaRPr lang="en-US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of capital punishment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of the death penalty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 (5) </a:t>
                      </a:r>
                      <a:r>
                        <a:rPr lang="en-US" dirty="0" smtClean="0"/>
                        <a:t>   to death 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(2)</a:t>
                      </a:r>
                      <a:r>
                        <a:rPr lang="en-US" dirty="0" smtClean="0"/>
                        <a:t>    the death penalty 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(2)  </a:t>
                      </a:r>
                      <a:r>
                        <a:rPr lang="en-US" dirty="0" smtClean="0"/>
                        <a:t> 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(1)</a:t>
                      </a:r>
                      <a:endParaRPr lang="en-US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 the long run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the long term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 (5) </a:t>
                      </a:r>
                      <a:r>
                        <a:rPr lang="en-US" dirty="0" smtClean="0"/>
                        <a:t>   in the short term 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(2)</a:t>
                      </a:r>
                      <a:r>
                        <a:rPr lang="en-US" dirty="0" smtClean="0"/>
                        <a:t>    for the longer term 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(5)</a:t>
                      </a:r>
                      <a:r>
                        <a:rPr lang="en-US" dirty="0" smtClean="0"/>
                        <a:t>    in the future</a:t>
                      </a:r>
                      <a:r>
                        <a:rPr lang="en-US" dirty="0" smtClean="0">
                          <a:solidFill>
                            <a:srgbClr val="EFAB16"/>
                          </a:solidFill>
                        </a:rPr>
                        <a:t> (5) </a:t>
                      </a:r>
                      <a:r>
                        <a:rPr lang="en-US" dirty="0" smtClean="0"/>
                        <a:t>   in</a:t>
                      </a:r>
                      <a:r>
                        <a:rPr lang="en-US" baseline="0" dirty="0" smtClean="0"/>
                        <a:t> the end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(3)</a:t>
                      </a:r>
                      <a:r>
                        <a:rPr lang="en-US" baseline="0" dirty="0" smtClean="0"/>
                        <a:t>    in the long-term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(5)</a:t>
                      </a:r>
                      <a:r>
                        <a:rPr lang="en-US" baseline="0" dirty="0" smtClean="0"/>
                        <a:t>    in time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 (5)</a:t>
                      </a:r>
                      <a:r>
                        <a:rPr lang="en-US" baseline="0" dirty="0" smtClean="0"/>
                        <a:t>    of the </a:t>
                      </a:r>
                      <a:r>
                        <a:rPr lang="en-US" baseline="0" dirty="0" smtClean="0">
                          <a:solidFill>
                            <a:srgbClr val="EFAB16"/>
                          </a:solidFill>
                        </a:rPr>
                        <a:t>(1)</a:t>
                      </a:r>
                      <a:endParaRPr lang="en-US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RNN improves paraphrase detection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2860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5257800"/>
                <a:gridCol w="1030111"/>
                <a:gridCol w="945445"/>
                <a:gridCol w="9962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System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F1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Bannard</a:t>
                      </a:r>
                      <a:r>
                        <a:rPr lang="en-US" sz="2400" dirty="0" smtClean="0"/>
                        <a:t> &amp; </a:t>
                      </a:r>
                      <a:r>
                        <a:rPr lang="en-US" sz="2400" dirty="0" err="1" smtClean="0"/>
                        <a:t>Callison</a:t>
                      </a:r>
                      <a:r>
                        <a:rPr lang="en-US" sz="2400" dirty="0" smtClean="0"/>
                        <a:t>-Burch 2005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0.17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Callison</a:t>
                      </a:r>
                      <a:r>
                        <a:rPr lang="en-US" sz="2400" dirty="0" smtClean="0"/>
                        <a:t>-Burch 2008 CB7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0.52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0.26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RNN (this work)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EFAB16"/>
                          </a:solidFill>
                        </a:rPr>
                        <a:t>0.64</a:t>
                      </a:r>
                      <a:endParaRPr lang="en-US" sz="2400" b="1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EFAB16"/>
                          </a:solidFill>
                        </a:rPr>
                        <a:t>0.48</a:t>
                      </a:r>
                      <a:endParaRPr lang="en-US" sz="2400" b="1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RNN-CB7 (this work &amp; CB7 combined)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EFAB16"/>
                          </a:solidFill>
                        </a:rPr>
                        <a:t>0.53</a:t>
                      </a:r>
                      <a:endParaRPr lang="en-US" sz="2400" b="1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0.29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Parsing Natural Scenes with Recursive Neural Networks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Richard Socher, Cliff Lin, Christopher Manning and Andrew Ng.  </a:t>
            </a: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i="1" dirty="0" smtClean="0"/>
              <a:t>ICML 2011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Structure in Images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24107"/>
          </a:xfrm>
        </p:spPr>
        <p:txBody>
          <a:bodyPr>
            <a:noAutofit/>
          </a:bodyPr>
          <a:lstStyle/>
          <a:p>
            <a:r>
              <a:rPr lang="en-US" sz="2400" dirty="0" smtClean="0"/>
              <a:t>One also finds nested hierarchical structure in scene images that capture both part-of and proximity relationships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100" y="2606950"/>
            <a:ext cx="7404100" cy="402245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 noChangeAspect="1"/>
          </p:cNvCxnSpPr>
          <p:nvPr/>
        </p:nvCxnSpPr>
        <p:spPr>
          <a:xfrm rot="5400000" flipH="1" flipV="1">
            <a:off x="3022966" y="5965817"/>
            <a:ext cx="191185" cy="1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rot="5400000" flipH="1" flipV="1">
            <a:off x="4165964" y="5951706"/>
            <a:ext cx="191185" cy="1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 noChangeAspect="1"/>
          </p:cNvCxnSpPr>
          <p:nvPr/>
        </p:nvCxnSpPr>
        <p:spPr>
          <a:xfrm rot="5400000" flipH="1" flipV="1">
            <a:off x="5054964" y="5962632"/>
            <a:ext cx="191185" cy="1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 noChangeAspect="1"/>
          </p:cNvCxnSpPr>
          <p:nvPr/>
        </p:nvCxnSpPr>
        <p:spPr>
          <a:xfrm rot="5400000" flipH="1" flipV="1">
            <a:off x="5915740" y="5965817"/>
            <a:ext cx="191185" cy="1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 noChangeAspect="1"/>
          </p:cNvCxnSpPr>
          <p:nvPr/>
        </p:nvCxnSpPr>
        <p:spPr>
          <a:xfrm rot="5400000" flipH="1" flipV="1">
            <a:off x="4180076" y="4134192"/>
            <a:ext cx="191185" cy="1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 noChangeAspect="1"/>
          </p:cNvCxnSpPr>
          <p:nvPr/>
        </p:nvCxnSpPr>
        <p:spPr>
          <a:xfrm rot="5400000" flipH="1" flipV="1">
            <a:off x="5069076" y="5732299"/>
            <a:ext cx="191185" cy="1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 noChangeAspect="1"/>
          </p:cNvCxnSpPr>
          <p:nvPr/>
        </p:nvCxnSpPr>
        <p:spPr>
          <a:xfrm rot="5400000" flipH="1" flipV="1">
            <a:off x="3760433" y="5342468"/>
            <a:ext cx="999071" cy="1588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2647244" y="4509914"/>
            <a:ext cx="1789292" cy="846664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648179" y="3132667"/>
            <a:ext cx="651932" cy="286287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376312" y="3132667"/>
            <a:ext cx="742247" cy="256826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59174" y="3132667"/>
            <a:ext cx="651493" cy="256826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76311" y="2808111"/>
            <a:ext cx="1193800" cy="245536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3570111" y="2808111"/>
            <a:ext cx="1340556" cy="245536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4910667" y="3132667"/>
            <a:ext cx="677334" cy="256826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>
            <a:off x="4600222" y="4843727"/>
            <a:ext cx="550334" cy="196039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0800000">
            <a:off x="5418668" y="5636708"/>
            <a:ext cx="592669" cy="191189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>
          <a:xfrm>
            <a:off x="1082321" y="3499555"/>
            <a:ext cx="1090789" cy="1060437"/>
          </a:xfrm>
          <a:prstGeom prst="triangle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2518822" y="3496734"/>
            <a:ext cx="1090789" cy="1063257"/>
          </a:xfrm>
          <a:prstGeom prst="triangle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5150556" y="3510845"/>
            <a:ext cx="1090789" cy="1063257"/>
          </a:xfrm>
          <a:prstGeom prst="triangle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24" y="274638"/>
            <a:ext cx="84379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Statistical parsers are incredibly fragile because of their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1638" y="1808624"/>
            <a:ext cx="4065162" cy="1302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trivial difference like case throws the system!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1638" y="3243724"/>
            <a:ext cx="4267200" cy="334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808624"/>
            <a:ext cx="4267200" cy="4775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2400" y="2337709"/>
            <a:ext cx="1637075" cy="3255395"/>
            <a:chOff x="152400" y="2337709"/>
            <a:chExt cx="1637075" cy="3255395"/>
          </a:xfrm>
        </p:grpSpPr>
        <p:sp>
          <p:nvSpPr>
            <p:cNvPr id="7" name="Oval 6"/>
            <p:cNvSpPr/>
            <p:nvPr/>
          </p:nvSpPr>
          <p:spPr>
            <a:xfrm>
              <a:off x="152400" y="2337709"/>
              <a:ext cx="1637075" cy="24531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40735" y="4819716"/>
              <a:ext cx="941283" cy="773388"/>
              <a:chOff x="240735" y="4819716"/>
              <a:chExt cx="941283" cy="773388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rot="5400000" flipH="1" flipV="1">
                <a:off x="548404" y="4949581"/>
                <a:ext cx="490630" cy="230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240735" y="5223772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Subject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48824" y="3111097"/>
            <a:ext cx="3907376" cy="3472727"/>
            <a:chOff x="248824" y="3111097"/>
            <a:chExt cx="3907376" cy="3472727"/>
          </a:xfrm>
        </p:grpSpPr>
        <p:sp>
          <p:nvSpPr>
            <p:cNvPr id="11" name="Oval 10"/>
            <p:cNvSpPr/>
            <p:nvPr/>
          </p:nvSpPr>
          <p:spPr>
            <a:xfrm>
              <a:off x="2281881" y="3111097"/>
              <a:ext cx="1874319" cy="347272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48824" y="5405514"/>
              <a:ext cx="2218921" cy="1107609"/>
              <a:chOff x="248824" y="5405514"/>
              <a:chExt cx="2218921" cy="1107609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V="1">
                <a:off x="1789475" y="5405514"/>
                <a:ext cx="492406" cy="4906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8824" y="5866792"/>
                <a:ext cx="22189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Reduced </a:t>
                </a:r>
                <a:r>
                  <a:rPr lang="en-US" b="1" i="1" dirty="0" smtClean="0">
                    <a:solidFill>
                      <a:schemeClr val="accent1"/>
                    </a:solidFill>
                  </a:rPr>
                  <a:t>that </a:t>
                </a:r>
                <a:r>
                  <a:rPr lang="en-US" b="1" dirty="0" smtClean="0">
                    <a:solidFill>
                      <a:schemeClr val="accent1"/>
                    </a:solidFill>
                  </a:rPr>
                  <a:t>clause complement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20" name="Cross 19"/>
          <p:cNvSpPr/>
          <p:nvPr/>
        </p:nvSpPr>
        <p:spPr>
          <a:xfrm>
            <a:off x="349841" y="2337709"/>
            <a:ext cx="3907376" cy="3558435"/>
          </a:xfrm>
          <a:prstGeom prst="plus">
            <a:avLst>
              <a:gd name="adj" fmla="val 38326"/>
            </a:avLst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Differences for 2d Image Parsing 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6745" y="1389570"/>
            <a:ext cx="6374465" cy="4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Mapping Segments into Syntactico-Semantic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 err="1" smtClean="0"/>
              <a:t>Oversegment</a:t>
            </a:r>
            <a:r>
              <a:rPr lang="en-US" sz="2200" dirty="0" smtClean="0"/>
              <a:t> the image</a:t>
            </a:r>
            <a:r>
              <a:rPr lang="en-US" sz="2000" dirty="0" smtClean="0"/>
              <a:t>			   </a:t>
            </a:r>
            <a:r>
              <a:rPr lang="en-US" sz="2000" dirty="0" err="1" smtClean="0">
                <a:sym typeface="Wingdings" pitchFamily="2" charset="2"/>
              </a:rPr>
              <a:t></a:t>
            </a:r>
            <a:endParaRPr lang="en-US" sz="2000" dirty="0" smtClean="0"/>
          </a:p>
          <a:p>
            <a:endParaRPr lang="en-US" sz="14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200" dirty="0" smtClean="0"/>
              <a:t>Extract Features for each segment</a:t>
            </a:r>
          </a:p>
          <a:p>
            <a:pPr lvl="1"/>
            <a:r>
              <a:rPr lang="en-US" sz="2000" dirty="0" smtClean="0"/>
              <a:t>Color Histograms</a:t>
            </a:r>
          </a:p>
          <a:p>
            <a:pPr lvl="1"/>
            <a:r>
              <a:rPr lang="en-US" sz="2000" dirty="0" smtClean="0"/>
              <a:t>Shape Features</a:t>
            </a:r>
          </a:p>
          <a:p>
            <a:pPr lvl="1"/>
            <a:r>
              <a:rPr lang="en-US" sz="2000" dirty="0" smtClean="0"/>
              <a:t>Area, Texture</a:t>
            </a:r>
          </a:p>
          <a:p>
            <a:pPr lvl="1"/>
            <a:r>
              <a:rPr lang="en-US" sz="2000" dirty="0" smtClean="0"/>
              <a:t>++ (see Gould et al., 2009)</a:t>
            </a:r>
          </a:p>
          <a:p>
            <a:pPr lvl="1">
              <a:buNone/>
            </a:pPr>
            <a:endParaRPr lang="en-US" sz="800" dirty="0" smtClean="0"/>
          </a:p>
          <a:p>
            <a:r>
              <a:rPr lang="en-US" sz="2200" dirty="0" smtClean="0"/>
              <a:t>Map Features into semantic space with a linear + sigmoid layer:</a:t>
            </a:r>
          </a:p>
        </p:txBody>
      </p:sp>
      <p:pic>
        <p:nvPicPr>
          <p:cNvPr id="4098" name="Picture 2" descr="D:\_studium\09-stanford\projects\deepVision\papers\talk\000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883" y="1623647"/>
            <a:ext cx="2061697" cy="1546273"/>
          </a:xfrm>
          <a:prstGeom prst="rect">
            <a:avLst/>
          </a:prstGeom>
          <a:noFill/>
        </p:spPr>
      </p:pic>
      <p:pic>
        <p:nvPicPr>
          <p:cNvPr id="4100" name="Picture 4" descr="D:\_studium\09-stanford\projects\deepVision\papers\talk\superpixel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5324" y="1585770"/>
            <a:ext cx="2042203" cy="1613010"/>
          </a:xfrm>
          <a:prstGeom prst="rect">
            <a:avLst/>
          </a:prstGeom>
          <a:noFill/>
        </p:spPr>
      </p:pic>
      <p:pic>
        <p:nvPicPr>
          <p:cNvPr id="4101" name="Picture 5" descr="D:\_studium\09-stanford\projects\deepVision\papers\talk\features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4213" y="3418672"/>
            <a:ext cx="3603314" cy="1567214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365" y="5700995"/>
            <a:ext cx="5267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5870" y="5771549"/>
            <a:ext cx="1781845" cy="85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Experiments: Scene Understanding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/>
              <a:t>Goals</a:t>
            </a:r>
          </a:p>
          <a:p>
            <a:pPr marL="457200" lvl="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en-US" sz="2400" kern="0" dirty="0" smtClean="0">
                <a:solidFill>
                  <a:srgbClr val="FFFFFF"/>
                </a:solidFill>
              </a:rPr>
              <a:t>Object Segmentation &amp; Classification</a:t>
            </a: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en-US" sz="2400" kern="0" dirty="0" smtClean="0">
                <a:solidFill>
                  <a:srgbClr val="FFFFFF"/>
                </a:solidFill>
              </a:rPr>
              <a:t>Scene Classification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2800" y="3035300"/>
            <a:ext cx="4979880" cy="34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31073" y="5271522"/>
            <a:ext cx="1587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Stanford Background Dataset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(Gould et al. 2009)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8 classes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Multi-class segmentation</a:t>
            </a:r>
            <a:br>
              <a:rPr lang="en-US" dirty="0" smtClean="0"/>
            </a:br>
            <a:r>
              <a:rPr lang="en-US" dirty="0" smtClean="0"/>
              <a:t>Stanford background dataset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616285" y="3607495"/>
          <a:ext cx="7757810" cy="2966720"/>
        </p:xfrm>
        <a:graphic>
          <a:graphicData uri="http://schemas.openxmlformats.org/drawingml/2006/table">
            <a:tbl>
              <a:tblPr firstRow="1" bandRow="1"/>
              <a:tblGrid>
                <a:gridCol w="6586820"/>
                <a:gridCol w="117099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Pixel CRF</a:t>
                      </a:r>
                      <a:r>
                        <a:rPr lang="en-US" b="0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74.3%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Classifier</a:t>
                      </a:r>
                      <a:r>
                        <a:rPr lang="en-US" b="0" baseline="0" dirty="0" smtClean="0"/>
                        <a:t> on </a:t>
                      </a:r>
                      <a:r>
                        <a:rPr lang="en-US" b="0" baseline="0" dirty="0" err="1" smtClean="0"/>
                        <a:t>superpixel</a:t>
                      </a:r>
                      <a:r>
                        <a:rPr lang="en-US" b="0" baseline="0" dirty="0" smtClean="0"/>
                        <a:t> features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75.9%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Region-based energy</a:t>
                      </a:r>
                      <a:r>
                        <a:rPr lang="en-US" b="0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76.4%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Local </a:t>
                      </a:r>
                      <a:r>
                        <a:rPr lang="en-US" b="0" dirty="0" err="1" smtClean="0"/>
                        <a:t>labelling</a:t>
                      </a:r>
                      <a:r>
                        <a:rPr lang="en-US" b="0" dirty="0" smtClean="0"/>
                        <a:t> (</a:t>
                      </a:r>
                      <a:r>
                        <a:rPr lang="en-US" b="0" dirty="0" err="1" smtClean="0"/>
                        <a:t>Tighe</a:t>
                      </a:r>
                      <a:r>
                        <a:rPr lang="en-US" b="0" dirty="0" smtClean="0"/>
                        <a:t> &amp; </a:t>
                      </a:r>
                      <a:r>
                        <a:rPr lang="en-US" b="0" dirty="0" err="1" smtClean="0"/>
                        <a:t>Lazebnik</a:t>
                      </a:r>
                      <a:r>
                        <a:rPr lang="en-US" b="0" dirty="0" smtClean="0"/>
                        <a:t>,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76.9%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Superpixel</a:t>
                      </a:r>
                      <a:r>
                        <a:rPr lang="en-US" b="0" dirty="0" smtClean="0"/>
                        <a:t> MRF (</a:t>
                      </a:r>
                      <a:r>
                        <a:rPr lang="en-US" b="0" dirty="0" err="1" smtClean="0"/>
                        <a:t>Tighe</a:t>
                      </a:r>
                      <a:r>
                        <a:rPr lang="en-US" b="0" dirty="0" smtClean="0"/>
                        <a:t> &amp; </a:t>
                      </a:r>
                      <a:r>
                        <a:rPr lang="en-US" b="0" dirty="0" err="1" smtClean="0"/>
                        <a:t>Lazebnik</a:t>
                      </a:r>
                      <a:r>
                        <a:rPr lang="en-US" b="0" dirty="0" smtClean="0"/>
                        <a:t>,</a:t>
                      </a:r>
                      <a:r>
                        <a:rPr lang="en-US" b="0" baseline="0" dirty="0" smtClean="0"/>
                        <a:t>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77.5%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Simultaneous MRD (</a:t>
                      </a:r>
                      <a:r>
                        <a:rPr lang="en-US" b="0" dirty="0" err="1" smtClean="0"/>
                        <a:t>Tighe</a:t>
                      </a:r>
                      <a:r>
                        <a:rPr lang="en-US" b="0" dirty="0" smtClean="0"/>
                        <a:t> &amp; </a:t>
                      </a:r>
                      <a:r>
                        <a:rPr lang="en-US" b="0" dirty="0" err="1" smtClean="0"/>
                        <a:t>Lazebnik</a:t>
                      </a:r>
                      <a:r>
                        <a:rPr lang="en-US" b="0" dirty="0" smtClean="0"/>
                        <a:t>,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77.5%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Our Recursive Neural Network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78.1%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8489310" y="6401230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  <p:pic>
        <p:nvPicPr>
          <p:cNvPr id="2590722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396" b="72824"/>
          <a:stretch>
            <a:fillRect/>
          </a:stretch>
        </p:blipFill>
        <p:spPr bwMode="auto">
          <a:xfrm>
            <a:off x="424259" y="1450149"/>
            <a:ext cx="4140668" cy="1463040"/>
          </a:xfrm>
          <a:prstGeom prst="rect">
            <a:avLst/>
          </a:prstGeom>
          <a:noFill/>
        </p:spPr>
      </p:pic>
      <p:pic>
        <p:nvPicPr>
          <p:cNvPr id="12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94284"/>
          <a:stretch>
            <a:fillRect/>
          </a:stretch>
        </p:blipFill>
        <p:spPr bwMode="auto">
          <a:xfrm>
            <a:off x="1922055" y="2947944"/>
            <a:ext cx="5248276" cy="395826"/>
          </a:xfrm>
          <a:prstGeom prst="rect">
            <a:avLst/>
          </a:prstGeom>
          <a:noFill/>
        </p:spPr>
      </p:pic>
      <p:pic>
        <p:nvPicPr>
          <p:cNvPr id="13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26639" b="46740"/>
          <a:stretch>
            <a:fillRect/>
          </a:stretch>
        </p:blipFill>
        <p:spPr bwMode="auto">
          <a:xfrm>
            <a:off x="4427905" y="1450149"/>
            <a:ext cx="4165278" cy="146304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Experiments: Scene Understanding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n-US" dirty="0" smtClean="0"/>
              <a:t>Task: classify scene as: City, Countryside, Seaside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081965"/>
            <a:ext cx="6096000" cy="270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2201327"/>
          <a:ext cx="6096000" cy="18288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586111"/>
                <a:gridCol w="15098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Model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Accuracy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RNN (this work) top node only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71.0%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Gist</a:t>
                      </a:r>
                      <a:r>
                        <a:rPr lang="en-US" sz="2400" baseline="0" dirty="0" smtClean="0"/>
                        <a:t> descriptors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84.0%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RNN (this work) all nodes, lin. SVM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88.1%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Experiments: Scene Understanding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9045" y="1047890"/>
            <a:ext cx="8717935" cy="499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690" lvl="0" indent="-285690" algn="l" eaLnBrk="0" hangingPunct="0">
              <a:spcBef>
                <a:spcPts val="600"/>
              </a:spcBef>
              <a:spcAft>
                <a:spcPts val="0"/>
              </a:spcAft>
            </a:pPr>
            <a:endParaRPr lang="en-US" sz="2000" kern="0" dirty="0" smtClean="0">
              <a:solidFill>
                <a:srgbClr val="FFFFFF"/>
              </a:solidFill>
              <a:latin typeface="Helvetic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705" y="1351608"/>
            <a:ext cx="6312595" cy="520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Nearest neighbors for image patches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64913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Each node  in the hierarchy (e.g., set of merged </a:t>
            </a:r>
            <a:r>
              <a:rPr lang="en-US" dirty="0" err="1" smtClean="0"/>
              <a:t>superpixels</a:t>
            </a:r>
            <a:r>
              <a:rPr lang="en-US" dirty="0" smtClean="0"/>
              <a:t>) has a feature vector</a:t>
            </a:r>
          </a:p>
          <a:p>
            <a:r>
              <a:rPr lang="en-US" dirty="0" smtClean="0"/>
              <a:t>Select a node and list nearest neighbor nodes in embedding  </a:t>
            </a:r>
          </a:p>
          <a:p>
            <a:r>
              <a:rPr lang="en-US" dirty="0" smtClean="0"/>
              <a:t>What image patches get mapped to similar features? </a:t>
            </a:r>
          </a:p>
        </p:txBody>
      </p:sp>
      <p:pic>
        <p:nvPicPr>
          <p:cNvPr id="2591746" name="Picture 2" descr="C:\Users\ang\Desktop\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972" y="1549261"/>
            <a:ext cx="4426292" cy="4576902"/>
          </a:xfrm>
          <a:prstGeom prst="rect">
            <a:avLst/>
          </a:prstGeom>
          <a:noFill/>
        </p:spPr>
      </p:pic>
      <p:sp>
        <p:nvSpPr>
          <p:cNvPr id="9" name="Left Brace 8"/>
          <p:cNvSpPr/>
          <p:nvPr/>
        </p:nvSpPr>
        <p:spPr bwMode="auto">
          <a:xfrm rot="16200000">
            <a:off x="6787449" y="4408744"/>
            <a:ext cx="274320" cy="376369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9"/>
          <p:cNvGrpSpPr/>
          <p:nvPr/>
        </p:nvGrpSpPr>
        <p:grpSpPr>
          <a:xfrm rot="5400000" flipH="1">
            <a:off x="4242120" y="6068368"/>
            <a:ext cx="460860" cy="510235"/>
            <a:chOff x="616285" y="5116235"/>
            <a:chExt cx="499265" cy="109728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2640749" y="63240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Selected 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1294" y="634778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Nearest Neighbors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6445" y="2249487"/>
            <a:ext cx="6533444" cy="3440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Recursive Autoencoder</a:t>
            </a:r>
            <a:br>
              <a:rPr lang="en-US" dirty="0" smtClean="0"/>
            </a:br>
            <a:r>
              <a:rPr lang="en-US" dirty="0" smtClean="0"/>
              <a:t>for predicting</a:t>
            </a:r>
            <a:br>
              <a:rPr lang="en-US" dirty="0" smtClean="0"/>
            </a:br>
            <a:r>
              <a:rPr lang="en-US" dirty="0" smtClean="0"/>
              <a:t>Sentiment Distributions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Richard Socher, Jeffrey Pennington, Eric Huang, </a:t>
            </a:r>
            <a:br>
              <a:rPr lang="en-US" dirty="0" smtClean="0"/>
            </a:br>
            <a:r>
              <a:rPr lang="en-US" dirty="0" smtClean="0"/>
              <a:t>Christopher Manning and Andrew Ng. </a:t>
            </a:r>
            <a:r>
              <a:rPr lang="en-US" i="1" dirty="0" smtClean="0"/>
              <a:t>EMNLP 2011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distributions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Sentiment classification or is a current hot topic in real world text analytics</a:t>
            </a:r>
          </a:p>
          <a:p>
            <a:pPr lvl="1"/>
            <a:r>
              <a:rPr lang="en-US" dirty="0" smtClean="0"/>
              <a:t>Crucial to business intelligence (marketing, customer feedback), stock  trading, …</a:t>
            </a:r>
          </a:p>
          <a:p>
            <a:r>
              <a:rPr lang="en-US" dirty="0" smtClean="0"/>
              <a:t>Most methods start with a bag of words and add some more linguistic features/processing/lexica</a:t>
            </a:r>
          </a:p>
          <a:p>
            <a:r>
              <a:rPr lang="en-US" dirty="0" smtClean="0"/>
              <a:t>But such methods can’t distinguish</a:t>
            </a:r>
          </a:p>
          <a:p>
            <a:pPr lvl="1"/>
            <a:r>
              <a:rPr lang="en-US" i="1" dirty="0" smtClean="0">
                <a:solidFill>
                  <a:srgbClr val="EFAB16"/>
                </a:solidFill>
              </a:rPr>
              <a:t>white blood cells destroying an infection</a:t>
            </a:r>
          </a:p>
          <a:p>
            <a:pPr lvl="1"/>
            <a:r>
              <a:rPr lang="en-US" i="1" dirty="0" smtClean="0">
                <a:solidFill>
                  <a:srgbClr val="EFAB16"/>
                </a:solidFill>
              </a:rPr>
              <a:t>an infection destroying white blood cells</a:t>
            </a:r>
            <a:endParaRPr lang="en-US" i="1" dirty="0">
              <a:solidFill>
                <a:srgbClr val="EFAB1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Autoencoder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1713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We use a semi-supervised recursive </a:t>
            </a:r>
            <a:r>
              <a:rPr lang="en-US" sz="2800" dirty="0" err="1" smtClean="0"/>
              <a:t>autoencoder</a:t>
            </a:r>
            <a:endParaRPr lang="en-US" sz="2800" dirty="0" smtClean="0"/>
          </a:p>
          <a:p>
            <a:pPr lvl="1"/>
            <a:r>
              <a:rPr lang="en-US" sz="2400" dirty="0" smtClean="0"/>
              <a:t>It learns a tree representation unsupervised</a:t>
            </a:r>
          </a:p>
          <a:p>
            <a:pPr lvl="2"/>
            <a:r>
              <a:rPr lang="en-US" sz="2000" dirty="0" smtClean="0"/>
              <a:t>Not done in previous work like RAAM (Pollack 1990)</a:t>
            </a:r>
          </a:p>
          <a:p>
            <a:pPr lvl="1"/>
            <a:r>
              <a:rPr lang="en-US" sz="2400" dirty="0" smtClean="0"/>
              <a:t>It learns from a sentiment distribution</a:t>
            </a:r>
          </a:p>
          <a:p>
            <a:pPr lvl="2"/>
            <a:endParaRPr lang="en-US" dirty="0"/>
          </a:p>
        </p:txBody>
      </p:sp>
      <p:pic>
        <p:nvPicPr>
          <p:cNvPr id="8" name="Picture 7" descr="fig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b="7407"/>
          <a:stretch>
            <a:fillRect/>
          </a:stretch>
        </p:blipFill>
        <p:spPr>
          <a:xfrm>
            <a:off x="566777" y="3436055"/>
            <a:ext cx="8093890" cy="3421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99" y="274638"/>
            <a:ext cx="865874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Denser semantic word representations are good and improve all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Representations of words that show their similarity, such as contexts of use, greatly help applications</a:t>
            </a:r>
          </a:p>
          <a:p>
            <a:pPr lvl="1"/>
            <a:r>
              <a:rPr lang="en-US" dirty="0" smtClean="0"/>
              <a:t>+1.4% F1 Dependency Parsing </a:t>
            </a:r>
          </a:p>
          <a:p>
            <a:pPr lvl="2"/>
            <a:r>
              <a:rPr lang="en-US" sz="4757" dirty="0" smtClean="0">
                <a:solidFill>
                  <a:schemeClr val="accent2"/>
                </a:solidFill>
              </a:rPr>
              <a:t>15.2%</a:t>
            </a:r>
            <a:r>
              <a:rPr lang="en-US" dirty="0" smtClean="0">
                <a:solidFill>
                  <a:schemeClr val="accent2"/>
                </a:solidFill>
              </a:rPr>
              <a:t> error reduction</a:t>
            </a:r>
            <a:r>
              <a:rPr lang="en-US" dirty="0" smtClean="0"/>
              <a:t>  (Koo &amp; Collins 2008)</a:t>
            </a:r>
          </a:p>
          <a:p>
            <a:pPr lvl="1"/>
            <a:r>
              <a:rPr lang="en-US" dirty="0" smtClean="0"/>
              <a:t>+3.4% F1 Named Entity Recognition</a:t>
            </a:r>
          </a:p>
          <a:p>
            <a:pPr lvl="2"/>
            <a:r>
              <a:rPr lang="en-US" sz="4757" dirty="0" smtClean="0">
                <a:solidFill>
                  <a:srgbClr val="EFAB16"/>
                </a:solidFill>
              </a:rPr>
              <a:t>23.7%</a:t>
            </a:r>
            <a:r>
              <a:rPr lang="en-US" dirty="0" smtClean="0">
                <a:solidFill>
                  <a:srgbClr val="EFAB16"/>
                </a:solidFill>
              </a:rPr>
              <a:t> error reduction</a:t>
            </a:r>
            <a:r>
              <a:rPr lang="en-US" dirty="0" smtClean="0"/>
              <a:t> (Stanford NER, exchange </a:t>
            </a:r>
            <a:r>
              <a:rPr lang="en-US" dirty="0" err="1" smtClean="0"/>
              <a:t>clust</a:t>
            </a:r>
            <a:r>
              <a:rPr lang="en-US" dirty="0" smtClean="0"/>
              <a:t>)</a:t>
            </a:r>
          </a:p>
          <a:p>
            <a:pPr lvl="7"/>
            <a:endParaRPr lang="en-US" sz="1297" dirty="0" smtClean="0"/>
          </a:p>
          <a:p>
            <a:pPr lvl="1">
              <a:buNone/>
            </a:pPr>
            <a:r>
              <a:rPr lang="en-US" dirty="0" smtClean="0">
                <a:solidFill>
                  <a:srgbClr val="EFAB16"/>
                </a:solidFill>
              </a:rPr>
              <a:t>“You shall know a word by the company it keeps”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(J. R. Firth 1957: 11)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Unsupervised Recursive Autoencoder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673" y="1594556"/>
            <a:ext cx="7207167" cy="5020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err="1" smtClean="0"/>
              <a:t>Semisupervised</a:t>
            </a:r>
            <a:r>
              <a:rPr lang="en-US" sz="3800" dirty="0" smtClean="0"/>
              <a:t> Recursive Autoencoder</a:t>
            </a:r>
            <a:endParaRPr lang="en-US" sz="3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add a </a:t>
            </a:r>
            <a:r>
              <a:rPr lang="en-US" sz="2800" dirty="0" err="1" smtClean="0"/>
              <a:t>softmax</a:t>
            </a:r>
            <a:r>
              <a:rPr lang="en-US" sz="2800" dirty="0" smtClean="0"/>
              <a:t> layer to each node which is trained against the </a:t>
            </a:r>
            <a:r>
              <a:rPr lang="en-US" sz="2800" i="1" dirty="0" smtClean="0"/>
              <a:t>global </a:t>
            </a:r>
            <a:r>
              <a:rPr lang="en-US" sz="2800" dirty="0" smtClean="0"/>
              <a:t>sentiment distribution</a:t>
            </a:r>
          </a:p>
          <a:p>
            <a:r>
              <a:rPr lang="en-US" sz="2800" dirty="0" smtClean="0"/>
              <a:t>Error is a weighted combination of reconstruction error and cross-entropy (distribution likelihood)</a:t>
            </a:r>
            <a:endParaRPr lang="en-US" sz="2800" dirty="0"/>
          </a:p>
        </p:txBody>
      </p:sp>
      <p:pic>
        <p:nvPicPr>
          <p:cNvPr id="5" name="Picture 4" descr="sA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442" y="3697299"/>
            <a:ext cx="6519333" cy="288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+/– sentiment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 on movie reviews (MR) and opinions (MPQA), two commonly used data sets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4667" y="3019778"/>
          <a:ext cx="6759222" cy="22860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473222"/>
                <a:gridCol w="1128889"/>
                <a:gridCol w="11571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Method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MR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MPQA</a:t>
                      </a:r>
                      <a:endParaRPr lang="en-US" sz="24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Phrase</a:t>
                      </a:r>
                      <a:r>
                        <a:rPr lang="en-US" sz="2400" baseline="0" dirty="0" smtClean="0"/>
                        <a:t> voting with lexicons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63.1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81.7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Bag of features with lexicons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76.4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84.1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Tree-CRF (Nakagawa et al. 2010)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77.3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EFAB16"/>
                          </a:solidFill>
                        </a:rPr>
                        <a:t>86.1</a:t>
                      </a:r>
                      <a:endParaRPr lang="en-US" sz="2400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RAE (this</a:t>
                      </a:r>
                      <a:r>
                        <a:rPr lang="en-US" sz="2400" b="1" baseline="0" dirty="0" smtClean="0"/>
                        <a:t> work)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FAB16"/>
                          </a:solidFill>
                        </a:rPr>
                        <a:t>77.7</a:t>
                      </a:r>
                      <a:endParaRPr lang="en-US" sz="2400" b="1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86.0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Compositionality from Movie Reviews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Probability of being positive of several n-grams</a:t>
            </a:r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468336"/>
              </p:ext>
            </p:extLst>
          </p:nvPr>
        </p:nvGraphicFramePr>
        <p:xfrm>
          <a:off x="1077145" y="2508309"/>
          <a:ext cx="7181735" cy="3859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4426"/>
                <a:gridCol w="3917309"/>
              </a:tblGrid>
              <a:tr h="509895">
                <a:tc>
                  <a:txBody>
                    <a:bodyPr/>
                    <a:lstStyle/>
                    <a:p>
                      <a:r>
                        <a:rPr lang="en-US" sz="2400" i="1" dirty="0" smtClean="0"/>
                        <a:t>n</a:t>
                      </a:r>
                      <a:r>
                        <a:rPr lang="en-US" sz="2400" dirty="0" smtClean="0"/>
                        <a:t>-gram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P(positive | </a:t>
                      </a:r>
                      <a:r>
                        <a:rPr lang="en-US" sz="2400" i="1" dirty="0" smtClean="0"/>
                        <a:t>n</a:t>
                      </a:r>
                      <a:r>
                        <a:rPr lang="en-US" sz="2400" dirty="0" smtClean="0"/>
                        <a:t>-gram)</a:t>
                      </a:r>
                      <a:endParaRPr lang="en-US" sz="2400" dirty="0"/>
                    </a:p>
                  </a:txBody>
                  <a:tcPr/>
                </a:tc>
              </a:tr>
              <a:tr h="50989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good                   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0.45</a:t>
                      </a:r>
                      <a:endParaRPr lang="en-US" sz="2400" dirty="0"/>
                    </a:p>
                  </a:txBody>
                  <a:tcPr/>
                </a:tc>
              </a:tr>
              <a:tr h="50989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not good            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0.20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0989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very good       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0.61</a:t>
                      </a:r>
                    </a:p>
                  </a:txBody>
                  <a:tcPr/>
                </a:tc>
              </a:tr>
              <a:tr h="509895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not very good 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/>
                </a:tc>
              </a:tr>
              <a:tr h="29032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50989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                      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0.03</a:t>
                      </a:r>
                      <a:endParaRPr lang="en-US" sz="2400" dirty="0"/>
                    </a:p>
                  </a:txBody>
                  <a:tcPr/>
                </a:tc>
              </a:tr>
              <a:tr h="509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very                    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0.23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51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556" y="153617"/>
            <a:ext cx="6716888" cy="6529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73911" cy="4525963"/>
          </a:xfrm>
        </p:spPr>
        <p:txBody>
          <a:bodyPr/>
          <a:lstStyle/>
          <a:p>
            <a:r>
              <a:rPr lang="en-US" dirty="0" smtClean="0"/>
              <a:t>Experience Project user labels</a:t>
            </a:r>
          </a:p>
          <a:p>
            <a:pPr lvl="1"/>
            <a:r>
              <a:rPr lang="en-US" sz="2200" dirty="0" smtClean="0"/>
              <a:t>Sorry, Hugs  |   You rock  |  Tee-</a:t>
            </a:r>
            <a:r>
              <a:rPr lang="en-US" sz="2200" dirty="0" err="1" smtClean="0"/>
              <a:t>hee</a:t>
            </a:r>
            <a:r>
              <a:rPr lang="en-US" sz="2200" dirty="0" smtClean="0"/>
              <a:t>  |  I understand  |  Wow, just wow</a:t>
            </a:r>
          </a:p>
          <a:p>
            <a:pPr lvl="1"/>
            <a:r>
              <a:rPr lang="en-US" sz="2200" dirty="0" smtClean="0"/>
              <a:t>http://</a:t>
            </a:r>
            <a:r>
              <a:rPr lang="en-US" sz="2200" dirty="0" err="1" smtClean="0"/>
              <a:t>www.experienceproject.com/confessions.php</a:t>
            </a:r>
            <a:endParaRPr lang="en-US" sz="2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3231444"/>
          <a:ext cx="8229600" cy="340849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97380"/>
                <a:gridCol w="6332220"/>
              </a:tblGrid>
              <a:tr h="10489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 am 13 years old and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hate my father he is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alwas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geting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drunk and do’s not care about how it affects me or my</a:t>
                      </a:r>
                    </a:p>
                    <a:p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sisters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want to care but the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truthis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dont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care if he dies</a:t>
                      </a:r>
                      <a:endParaRPr lang="en-US" sz="2000" dirty="0"/>
                    </a:p>
                  </a:txBody>
                  <a:tcPr/>
                </a:tc>
              </a:tr>
              <a:tr h="10489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well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think hairy women are attractive</a:t>
                      </a:r>
                      <a:endParaRPr lang="en-US" sz="2400" b="1" dirty="0"/>
                    </a:p>
                  </a:txBody>
                  <a:tcPr/>
                </a:tc>
              </a:tr>
              <a:tr h="10489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Dear Love, I just want to say that I am looking for you. Tonight I felt the urge to write, and I am becoming more</a:t>
                      </a:r>
                    </a:p>
                    <a:p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and more frustrated that I have not found you yet. I’m also tired of spending so much heart on an old dream. ...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distr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17333"/>
            <a:ext cx="1885243" cy="1080299"/>
          </a:xfrm>
          <a:prstGeom prst="rect">
            <a:avLst/>
          </a:prstGeom>
        </p:spPr>
      </p:pic>
      <p:pic>
        <p:nvPicPr>
          <p:cNvPr id="6" name="Picture 5" descr="distr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39965"/>
            <a:ext cx="1885244" cy="977723"/>
          </a:xfrm>
          <a:prstGeom prst="rect">
            <a:avLst/>
          </a:prstGeom>
        </p:spPr>
      </p:pic>
      <p:pic>
        <p:nvPicPr>
          <p:cNvPr id="7" name="Picture 6" descr="distr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5355957"/>
            <a:ext cx="1885243" cy="977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Experience Project most votes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4137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5921022"/>
                <a:gridCol w="23085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Method</a:t>
                      </a:r>
                      <a:endParaRPr lang="en-US" sz="26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Accuracy %</a:t>
                      </a:r>
                      <a:endParaRPr lang="en-US" sz="2600" dirty="0"/>
                    </a:p>
                  </a:txBody>
                  <a:tcPr>
                    <a:solidFill>
                      <a:srgbClr val="3B3B3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Random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20</a:t>
                      </a:r>
                      <a:endParaRPr 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Most frequent class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38</a:t>
                      </a:r>
                      <a:endParaRPr 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Bag of words; maximum</a:t>
                      </a:r>
                      <a:r>
                        <a:rPr lang="en-US" sz="2600" baseline="0" dirty="0" smtClean="0"/>
                        <a:t> entropy classifier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46</a:t>
                      </a:r>
                      <a:endParaRPr 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Spellchecker, sentiment lexica, SVM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47</a:t>
                      </a:r>
                      <a:endParaRPr 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SVM on neural</a:t>
                      </a:r>
                      <a:r>
                        <a:rPr lang="en-US" sz="2600" baseline="0" dirty="0" smtClean="0"/>
                        <a:t> net word features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46</a:t>
                      </a:r>
                      <a:endParaRPr 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RAE (this work)</a:t>
                      </a:r>
                      <a:endParaRPr lang="en-US" sz="2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rgbClr val="EFAB16"/>
                          </a:solidFill>
                        </a:rPr>
                        <a:t>50</a:t>
                      </a:r>
                      <a:endParaRPr lang="en-US" sz="2600" b="1" dirty="0">
                        <a:solidFill>
                          <a:srgbClr val="EFAB1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399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Recursive Neural Networks are a versatile model for feature learning, structure prediction and classification, handling</a:t>
            </a:r>
          </a:p>
          <a:p>
            <a:pPr lvl="1"/>
            <a:r>
              <a:rPr lang="en-US" sz="2600" dirty="0" smtClean="0"/>
              <a:t>Variable sized inputs</a:t>
            </a:r>
          </a:p>
          <a:p>
            <a:pPr lvl="1"/>
            <a:r>
              <a:rPr lang="en-US" sz="2600" dirty="0" smtClean="0"/>
              <a:t>Sparse inputs</a:t>
            </a:r>
          </a:p>
          <a:p>
            <a:pPr lvl="1"/>
            <a:r>
              <a:rPr lang="en-US" sz="2600" dirty="0" smtClean="0"/>
              <a:t>Inputs with example-specific hierarchical structure</a:t>
            </a:r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4715931"/>
            <a:ext cx="82296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5662789" y="5020121"/>
            <a:ext cx="2983089" cy="1490704"/>
            <a:chOff x="5662789" y="5020121"/>
            <a:chExt cx="2983089" cy="149070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62789" y="5020121"/>
              <a:ext cx="1270369" cy="1490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t="7917" r="9600"/>
            <a:stretch>
              <a:fillRect/>
            </a:stretch>
          </p:blipFill>
          <p:spPr>
            <a:xfrm>
              <a:off x="7375509" y="5020121"/>
              <a:ext cx="1270369" cy="1490704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930879" y="5020121"/>
            <a:ext cx="2633133" cy="1490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marL="285690" marR="0" lvl="0" indent="-285690" algn="l" defTabSz="914400" rtl="0" eaLnBrk="0" fontAlgn="base" latinLnBrk="0" hangingPunct="0">
              <a:lnSpc>
                <a:spcPct val="100000"/>
              </a:lnSpc>
              <a:spcBef>
                <a:spcPts val="28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Thanks again to:</a:t>
            </a:r>
          </a:p>
          <a:p>
            <a:pPr marL="285690" marR="0" lvl="0" indent="-285690" algn="l" defTabSz="914400" rtl="0" eaLnBrk="0" fontAlgn="base" latinLnBrk="0" hangingPunct="0">
              <a:lnSpc>
                <a:spcPct val="100000"/>
              </a:lnSpc>
              <a:spcBef>
                <a:spcPts val="28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</a:rPr>
              <a:t>Richard Socher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690" marR="0" lvl="0" indent="-285690" algn="l" defTabSz="914400" rtl="0" eaLnBrk="0" fontAlgn="base" latinLnBrk="0" hangingPunct="0">
              <a:lnSpc>
                <a:spcPct val="100000"/>
              </a:lnSpc>
              <a:spcBef>
                <a:spcPts val="28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</a:rPr>
              <a:t>Andrew 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we need to know about the semantic similarity of larger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represent the meaning of larger units – entities, groups, facts, arguments, stories – by semantic composition of smaller elements</a:t>
            </a:r>
          </a:p>
          <a:p>
            <a:r>
              <a:rPr lang="en-US" dirty="0" smtClean="0"/>
              <a:t>How can we know when larger units are similar?</a:t>
            </a:r>
          </a:p>
          <a:p>
            <a:pPr lvl="1">
              <a:spcAft>
                <a:spcPts val="600"/>
              </a:spcAft>
            </a:pPr>
            <a:r>
              <a:rPr lang="en-US" sz="2400" i="1" dirty="0" smtClean="0">
                <a:solidFill>
                  <a:srgbClr val="EFAB16"/>
                </a:solidFill>
              </a:rPr>
              <a:t>Two senators received contributions engineered</a:t>
            </a:r>
            <a:br>
              <a:rPr lang="en-US" sz="2400" i="1" dirty="0" smtClean="0">
                <a:solidFill>
                  <a:srgbClr val="EFAB16"/>
                </a:solidFill>
              </a:rPr>
            </a:br>
            <a:r>
              <a:rPr lang="en-US" sz="2400" i="1" dirty="0" smtClean="0">
                <a:solidFill>
                  <a:srgbClr val="EFAB16"/>
                </a:solidFill>
              </a:rPr>
              <a:t>by lobbyist Jack Abramoff in return for political favors.</a:t>
            </a:r>
          </a:p>
          <a:p>
            <a:pPr lvl="1"/>
            <a:r>
              <a:rPr lang="en-US" sz="2400" i="1" dirty="0" smtClean="0">
                <a:solidFill>
                  <a:srgbClr val="EFAB16"/>
                </a:solidFill>
              </a:rPr>
              <a:t>Jack Abramoff attempted to bribe two legislators.</a:t>
            </a:r>
          </a:p>
          <a:p>
            <a:r>
              <a:rPr lang="en-US" dirty="0" smtClean="0"/>
              <a:t>Our models must handle semantic composition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Confessions of a feature engineer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3200" dirty="0" smtClean="0"/>
              <a:t>Most NLP systems make use of very carefully hand-designed features and representations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3200" dirty="0" smtClean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dirty="0" smtClean="0"/>
              <a:t>“Machine learning” reduces to just being numerical optimization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3200" dirty="0" smtClean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dirty="0" smtClean="0"/>
              <a:t>How can we learn –  rather than manually design – our features?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belief networks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420563" cy="4879005"/>
          </a:xfrm>
        </p:spPr>
        <p:txBody>
          <a:bodyPr>
            <a:normAutofit/>
          </a:bodyPr>
          <a:lstStyle/>
          <a:p>
            <a:r>
              <a:rPr lang="en-US" dirty="0" smtClean="0"/>
              <a:t>Deep neural networks have been very successful in unsupervised feature learning over sensory inputs</a:t>
            </a:r>
          </a:p>
          <a:p>
            <a:pPr lvl="1"/>
            <a:r>
              <a:rPr lang="en-US" dirty="0" smtClean="0"/>
              <a:t>Audio, vision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 the representations used and learned are</a:t>
            </a:r>
          </a:p>
          <a:p>
            <a:pPr lvl="1"/>
            <a:r>
              <a:rPr lang="en-US" dirty="0" smtClean="0"/>
              <a:t>Dense</a:t>
            </a:r>
          </a:p>
          <a:p>
            <a:pPr lvl="1"/>
            <a:r>
              <a:rPr lang="en-US" dirty="0" smtClean="0"/>
              <a:t>Flat</a:t>
            </a:r>
          </a:p>
          <a:p>
            <a:pPr lvl="1"/>
            <a:r>
              <a:rPr lang="en-US" dirty="0" smtClean="0"/>
              <a:t>Fixed size</a:t>
            </a:r>
          </a:p>
        </p:txBody>
      </p:sp>
      <p:pic>
        <p:nvPicPr>
          <p:cNvPr id="7" name="Picture 5" descr="C:\Users\ang\Desktop\facefeature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0219" y="1600200"/>
            <a:ext cx="2232129" cy="4555161"/>
          </a:xfrm>
          <a:prstGeom prst="rect">
            <a:avLst/>
          </a:prstGeom>
          <a:noFill/>
        </p:spPr>
      </p:pic>
      <p:pic>
        <p:nvPicPr>
          <p:cNvPr id="8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l="47730" t="11764" r="30080" b="61154"/>
          <a:stretch>
            <a:fillRect/>
          </a:stretch>
        </p:blipFill>
        <p:spPr bwMode="auto">
          <a:xfrm>
            <a:off x="7397741" y="4718933"/>
            <a:ext cx="1447800" cy="1075340"/>
          </a:xfrm>
          <a:prstGeom prst="rect">
            <a:avLst/>
          </a:prstGeom>
          <a:noFill/>
        </p:spPr>
      </p:pic>
      <p:sp>
        <p:nvSpPr>
          <p:cNvPr id="10" name="Up Arrow 9"/>
          <p:cNvSpPr/>
          <p:nvPr/>
        </p:nvSpPr>
        <p:spPr>
          <a:xfrm>
            <a:off x="8009340" y="3925049"/>
            <a:ext cx="331919" cy="62050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35864" t="57343" r="39675" b="11949"/>
          <a:stretch>
            <a:fillRect/>
          </a:stretch>
        </p:blipFill>
        <p:spPr bwMode="auto">
          <a:xfrm>
            <a:off x="7397741" y="2612508"/>
            <a:ext cx="1444979" cy="1075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7724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Human languages differ from other common signals in that they use a symbolic representation</a:t>
            </a:r>
          </a:p>
          <a:p>
            <a:r>
              <a:rPr lang="en-US" dirty="0" smtClean="0"/>
              <a:t>Languages can use sound, images (writing), or gesture as a substrate, but language ends up a symbolic system</a:t>
            </a:r>
          </a:p>
          <a:p>
            <a:r>
              <a:rPr lang="en-US" dirty="0" smtClean="0"/>
              <a:t>This creates problems for neural processing (</a:t>
            </a:r>
            <a:r>
              <a:rPr lang="en-US" dirty="0" err="1" smtClean="0">
                <a:solidFill>
                  <a:srgbClr val="EFAB16"/>
                </a:solidFill>
              </a:rPr>
              <a:t>sparsity</a:t>
            </a:r>
            <a:r>
              <a:rPr lang="en-US" dirty="0" smtClean="0">
                <a:solidFill>
                  <a:srgbClr val="EFAB16"/>
                </a:solidFill>
              </a:rPr>
              <a:t>!</a:t>
            </a:r>
            <a:r>
              <a:rPr lang="en-US" dirty="0" smtClean="0"/>
              <a:t>) </a:t>
            </a:r>
          </a:p>
          <a:p>
            <a:r>
              <a:rPr lang="en-US" dirty="0" smtClean="0"/>
              <a:t>Why did language come to be that way? Who knows?</a:t>
            </a:r>
          </a:p>
          <a:p>
            <a:r>
              <a:rPr lang="en-US" dirty="0" smtClean="0"/>
              <a:t>But, somehow we have to deal with it.</a:t>
            </a:r>
            <a:endParaRPr lang="en-US" dirty="0"/>
          </a:p>
        </p:txBody>
      </p:sp>
      <p:pic>
        <p:nvPicPr>
          <p:cNvPr id="4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l="47730" t="11764" r="30080" b="61154"/>
          <a:stretch>
            <a:fillRect/>
          </a:stretch>
        </p:blipFill>
        <p:spPr bwMode="auto">
          <a:xfrm>
            <a:off x="457200" y="4877441"/>
            <a:ext cx="2001130" cy="156145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380" y="4877442"/>
            <a:ext cx="2165223" cy="1561458"/>
          </a:xfrm>
          <a:prstGeom prst="rect">
            <a:avLst/>
          </a:prstGeom>
        </p:spPr>
      </p:pic>
      <p:pic>
        <p:nvPicPr>
          <p:cNvPr id="6" name="Picture 4" descr="BookOfHours"/>
          <p:cNvPicPr>
            <a:picLocks noChangeAspect="1" noChangeArrowheads="1"/>
          </p:cNvPicPr>
          <p:nvPr/>
        </p:nvPicPr>
        <p:blipFill>
          <a:blip r:embed="rId4"/>
          <a:srcRect l="7917" t="16475" r="12693" b="45357"/>
          <a:stretch>
            <a:fillRect/>
          </a:stretch>
        </p:blipFill>
        <p:spPr bwMode="auto">
          <a:xfrm>
            <a:off x="6521577" y="4877440"/>
            <a:ext cx="2165223" cy="1561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\begin{equation*}&#10;P(w_{t}|w_{t-1}, w_{t-2}, \ldots, w_{t-k}) &#10;\approx  P(w_{t}| f(w_{t-1}), f(w_{t-2}), \ldots, f(w_{t-k})) &#10;\end{equation*}&#10;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CS Rotations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BB57BD"/>
      </a:accent1>
      <a:accent2>
        <a:srgbClr val="EFAB16"/>
      </a:accent2>
      <a:accent3>
        <a:srgbClr val="78AC35"/>
      </a:accent3>
      <a:accent4>
        <a:srgbClr val="35ACA2"/>
      </a:accent4>
      <a:accent5>
        <a:srgbClr val="3EB5E0"/>
      </a:accent5>
      <a:accent6>
        <a:srgbClr val="5146B6"/>
      </a:accent6>
      <a:hlink>
        <a:srgbClr val="EF8E1C"/>
      </a:hlink>
      <a:folHlink>
        <a:srgbClr val="FEC60B"/>
      </a:folHlink>
    </a:clrScheme>
    <a:fontScheme name="Exhibit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13087</TotalTime>
  <Words>3347</Words>
  <Application>Microsoft Macintosh PowerPoint</Application>
  <PresentationFormat>On-screen Show (4:3)</PresentationFormat>
  <Paragraphs>815</Paragraphs>
  <Slides>58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Deep Learning of Hierarchical Structure</vt:lpstr>
      <vt:lpstr>Statistical Natural Language Processing:  Two Successes  &amp; Two Failures</vt:lpstr>
      <vt:lpstr>Statistical parsers are now used in applications and work rather well !</vt:lpstr>
      <vt:lpstr>Statistical parsers are incredibly fragile because of their representations</vt:lpstr>
      <vt:lpstr>Denser semantic word representations are good and improve all tasks</vt:lpstr>
      <vt:lpstr>But we need to know about the semantic similarity of larger units</vt:lpstr>
      <vt:lpstr>Confessions of a feature engineer</vt:lpstr>
      <vt:lpstr>Deep belief networks</vt:lpstr>
      <vt:lpstr>Human language</vt:lpstr>
      <vt:lpstr>Outline</vt:lpstr>
      <vt:lpstr>Recursive Neural Networks for Compositional  Natural Language Semantics</vt:lpstr>
      <vt:lpstr>Sparse representations in language</vt:lpstr>
      <vt:lpstr>Creating dense representations</vt:lpstr>
      <vt:lpstr>Algorithms for finding word vector representations</vt:lpstr>
      <vt:lpstr>Learned word representation</vt:lpstr>
      <vt:lpstr>PowerPoint Presentation</vt:lpstr>
      <vt:lpstr>Recursive structure in language</vt:lpstr>
      <vt:lpstr>The hierarchical structure of language</vt:lpstr>
      <vt:lpstr>A “generic” hierarchy on natural language doesn’t make sense</vt:lpstr>
      <vt:lpstr>What we want (illustration)</vt:lpstr>
      <vt:lpstr>What we want (illustration)</vt:lpstr>
      <vt:lpstr>What we want (illustration)</vt:lpstr>
      <vt:lpstr> Solution: Recursive Neural Networks for structure prediction</vt:lpstr>
      <vt:lpstr>Solution: Recursive Neural Networks for structure prediction</vt:lpstr>
      <vt:lpstr>Parsing a sentence</vt:lpstr>
      <vt:lpstr>Parsing a sentence</vt:lpstr>
      <vt:lpstr>Parsing a sentence</vt:lpstr>
      <vt:lpstr>Parsing a sentence</vt:lpstr>
      <vt:lpstr>Details, details, details</vt:lpstr>
      <vt:lpstr>Details, details, details</vt:lpstr>
      <vt:lpstr>Details, details, details</vt:lpstr>
      <vt:lpstr>Parsing and Paraphrasing    with  Recursive Neural Networks</vt:lpstr>
      <vt:lpstr>Experiments: Parsing</vt:lpstr>
      <vt:lpstr>Semantic similarity: nearest neighbors</vt:lpstr>
      <vt:lpstr>Paraphrase detection task</vt:lpstr>
      <vt:lpstr>Paraphrase detection task</vt:lpstr>
      <vt:lpstr>RNN improves paraphrase detection</vt:lpstr>
      <vt:lpstr>Parsing Natural Scenes with Recursive Neural Networks</vt:lpstr>
      <vt:lpstr>Recursive Structure in Images</vt:lpstr>
      <vt:lpstr>Differences for 2d Image Parsing </vt:lpstr>
      <vt:lpstr>Mapping Segments into Syntactico-Semantic Space</vt:lpstr>
      <vt:lpstr>Experiments: Scene Understanding</vt:lpstr>
      <vt:lpstr>Multi-class segmentation Stanford background dataset</vt:lpstr>
      <vt:lpstr>Experiments: Scene Understanding</vt:lpstr>
      <vt:lpstr>Experiments: Scene Understanding</vt:lpstr>
      <vt:lpstr>Nearest neighbors for image patches</vt:lpstr>
      <vt:lpstr>A Recursive Autoencoder for predicting Sentiment Distributions</vt:lpstr>
      <vt:lpstr>Sentiment distributions</vt:lpstr>
      <vt:lpstr>Recursive Autoencoder</vt:lpstr>
      <vt:lpstr>Unsupervised Recursive Autoencoder</vt:lpstr>
      <vt:lpstr>Semisupervised Recursive Autoencoder</vt:lpstr>
      <vt:lpstr>+/– sentiment classification</vt:lpstr>
      <vt:lpstr>Learning Compositionality from Movie Reviews</vt:lpstr>
      <vt:lpstr>PowerPoint Presentation</vt:lpstr>
      <vt:lpstr>Sentiment distributions</vt:lpstr>
      <vt:lpstr>Experience Project most votes results</vt:lpstr>
      <vt:lpstr>Summary</vt:lpstr>
      <vt:lpstr>PowerPoint Presentation</vt:lpstr>
    </vt:vector>
  </TitlesOfParts>
  <Manager/>
  <Company>Stanford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Workshop 2011: Deep Learning of Hierarchical Structure</dc:title>
  <dc:subject/>
  <dc:creator>Christopher Manning</dc:creator>
  <cp:keywords/>
  <dc:description/>
  <cp:lastModifiedBy>Christopher Manning</cp:lastModifiedBy>
  <cp:revision>83</cp:revision>
  <dcterms:created xsi:type="dcterms:W3CDTF">2011-04-18T17:09:34Z</dcterms:created>
  <dcterms:modified xsi:type="dcterms:W3CDTF">2011-10-24T00:33:11Z</dcterms:modified>
  <cp:category/>
</cp:coreProperties>
</file>