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2"/>
  </p:notesMasterIdLst>
  <p:handoutMasterIdLst>
    <p:handoutMasterId r:id="rId113"/>
  </p:handoutMasterIdLst>
  <p:sldIdLst>
    <p:sldId id="256" r:id="rId2"/>
    <p:sldId id="258" r:id="rId3"/>
    <p:sldId id="259" r:id="rId4"/>
    <p:sldId id="277" r:id="rId5"/>
    <p:sldId id="292" r:id="rId6"/>
    <p:sldId id="337" r:id="rId7"/>
    <p:sldId id="293" r:id="rId8"/>
    <p:sldId id="391" r:id="rId9"/>
    <p:sldId id="390" r:id="rId10"/>
    <p:sldId id="346" r:id="rId11"/>
    <p:sldId id="348" r:id="rId12"/>
    <p:sldId id="345" r:id="rId13"/>
    <p:sldId id="349" r:id="rId14"/>
    <p:sldId id="350" r:id="rId15"/>
    <p:sldId id="351" r:id="rId16"/>
    <p:sldId id="358" r:id="rId17"/>
    <p:sldId id="356" r:id="rId18"/>
    <p:sldId id="359" r:id="rId19"/>
    <p:sldId id="360" r:id="rId20"/>
    <p:sldId id="352" r:id="rId21"/>
    <p:sldId id="353" r:id="rId22"/>
    <p:sldId id="354" r:id="rId23"/>
    <p:sldId id="357" r:id="rId24"/>
    <p:sldId id="355" r:id="rId25"/>
    <p:sldId id="361" r:id="rId26"/>
    <p:sldId id="389" r:id="rId27"/>
    <p:sldId id="278" r:id="rId28"/>
    <p:sldId id="294" r:id="rId29"/>
    <p:sldId id="295" r:id="rId30"/>
    <p:sldId id="296" r:id="rId31"/>
    <p:sldId id="297" r:id="rId32"/>
    <p:sldId id="298" r:id="rId33"/>
    <p:sldId id="280" r:id="rId34"/>
    <p:sldId id="362" r:id="rId35"/>
    <p:sldId id="340" r:id="rId36"/>
    <p:sldId id="342" r:id="rId37"/>
    <p:sldId id="343" r:id="rId38"/>
    <p:sldId id="344" r:id="rId39"/>
    <p:sldId id="363" r:id="rId40"/>
    <p:sldId id="365" r:id="rId41"/>
    <p:sldId id="364" r:id="rId42"/>
    <p:sldId id="269" r:id="rId43"/>
    <p:sldId id="299" r:id="rId44"/>
    <p:sldId id="300" r:id="rId45"/>
    <p:sldId id="313" r:id="rId46"/>
    <p:sldId id="312" r:id="rId47"/>
    <p:sldId id="367" r:id="rId48"/>
    <p:sldId id="371" r:id="rId49"/>
    <p:sldId id="271" r:id="rId50"/>
    <p:sldId id="272" r:id="rId51"/>
    <p:sldId id="372" r:id="rId52"/>
    <p:sldId id="381" r:id="rId53"/>
    <p:sldId id="380" r:id="rId54"/>
    <p:sldId id="382" r:id="rId55"/>
    <p:sldId id="368" r:id="rId56"/>
    <p:sldId id="369" r:id="rId57"/>
    <p:sldId id="370" r:id="rId58"/>
    <p:sldId id="366" r:id="rId59"/>
    <p:sldId id="375" r:id="rId60"/>
    <p:sldId id="286" r:id="rId61"/>
    <p:sldId id="374" r:id="rId62"/>
    <p:sldId id="377" r:id="rId63"/>
    <p:sldId id="287" r:id="rId64"/>
    <p:sldId id="285" r:id="rId65"/>
    <p:sldId id="290" r:id="rId66"/>
    <p:sldId id="383" r:id="rId67"/>
    <p:sldId id="401" r:id="rId68"/>
    <p:sldId id="388" r:id="rId69"/>
    <p:sldId id="392" r:id="rId70"/>
    <p:sldId id="393" r:id="rId71"/>
    <p:sldId id="394" r:id="rId72"/>
    <p:sldId id="395" r:id="rId73"/>
    <p:sldId id="331" r:id="rId74"/>
    <p:sldId id="405" r:id="rId75"/>
    <p:sldId id="406" r:id="rId76"/>
    <p:sldId id="410" r:id="rId77"/>
    <p:sldId id="411" r:id="rId78"/>
    <p:sldId id="412" r:id="rId79"/>
    <p:sldId id="408" r:id="rId80"/>
    <p:sldId id="407" r:id="rId81"/>
    <p:sldId id="413" r:id="rId82"/>
    <p:sldId id="414" r:id="rId83"/>
    <p:sldId id="416" r:id="rId84"/>
    <p:sldId id="417" r:id="rId85"/>
    <p:sldId id="418" r:id="rId86"/>
    <p:sldId id="317" r:id="rId87"/>
    <p:sldId id="314" r:id="rId88"/>
    <p:sldId id="315" r:id="rId89"/>
    <p:sldId id="316" r:id="rId90"/>
    <p:sldId id="318" r:id="rId91"/>
    <p:sldId id="419" r:id="rId92"/>
    <p:sldId id="306" r:id="rId93"/>
    <p:sldId id="322" r:id="rId94"/>
    <p:sldId id="323" r:id="rId95"/>
    <p:sldId id="396" r:id="rId96"/>
    <p:sldId id="397" r:id="rId97"/>
    <p:sldId id="398" r:id="rId98"/>
    <p:sldId id="399" r:id="rId99"/>
    <p:sldId id="420" r:id="rId100"/>
    <p:sldId id="430" r:id="rId101"/>
    <p:sldId id="421" r:id="rId102"/>
    <p:sldId id="422" r:id="rId103"/>
    <p:sldId id="431" r:id="rId104"/>
    <p:sldId id="423" r:id="rId105"/>
    <p:sldId id="427" r:id="rId106"/>
    <p:sldId id="429" r:id="rId107"/>
    <p:sldId id="426" r:id="rId108"/>
    <p:sldId id="428" r:id="rId109"/>
    <p:sldId id="376" r:id="rId110"/>
    <p:sldId id="333" r:id="rId1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Manning" initials="C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343434"/>
    <a:srgbClr val="3B3B3B"/>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83230" autoAdjust="0"/>
  </p:normalViewPr>
  <p:slideViewPr>
    <p:cSldViewPr snapToGrid="0" snapToObjects="1">
      <p:cViewPr>
        <p:scale>
          <a:sx n="90" d="100"/>
          <a:sy n="90" d="100"/>
        </p:scale>
        <p:origin x="-776" y="-42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62720"/>
    </p:cViewPr>
  </p:sorterViewPr>
  <p:notesViewPr>
    <p:cSldViewPr snapToGrid="0" snapToObjects="1">
      <p:cViewPr varScale="1">
        <p:scale>
          <a:sx n="125" d="100"/>
          <a:sy n="125" d="100"/>
        </p:scale>
        <p:origin x="-396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notesMaster" Target="notesMasters/notesMaster1.xml"/><Relationship Id="rId113" Type="http://schemas.openxmlformats.org/officeDocument/2006/relationships/handoutMaster" Target="handoutMasters/handoutMaster1.xml"/><Relationship Id="rId114" Type="http://schemas.openxmlformats.org/officeDocument/2006/relationships/printerSettings" Target="printerSettings/printerSettings1.bin"/><Relationship Id="rId115" Type="http://schemas.openxmlformats.org/officeDocument/2006/relationships/commentAuthors" Target="commentAuthors.xml"/><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Sheet1!$A$5</c:f>
              <c:strCache>
                <c:ptCount val="1"/>
                <c:pt idx="0">
                  <c:v>JJ</c:v>
                </c:pt>
              </c:strCache>
            </c:strRef>
          </c:tx>
          <c:marker>
            <c:symbol val="none"/>
          </c:marker>
          <c:cat>
            <c:strRef>
              <c:f>Sheet1!$B$4:$E$4</c:f>
              <c:strCache>
                <c:ptCount val="4"/>
                <c:pt idx="0">
                  <c:v>She</c:v>
                </c:pt>
                <c:pt idx="1">
                  <c:v>Ayesha</c:v>
                </c:pt>
                <c:pt idx="2">
                  <c:v>She and Allan</c:v>
                </c:pt>
                <c:pt idx="3">
                  <c:v>Wisdom's Daughter</c:v>
                </c:pt>
              </c:strCache>
            </c:strRef>
          </c:cat>
          <c:val>
            <c:numRef>
              <c:f>Sheet1!$B$5:$E$5</c:f>
              <c:numCache>
                <c:formatCode>General</c:formatCode>
                <c:ptCount val="4"/>
                <c:pt idx="0">
                  <c:v>7614.0</c:v>
                </c:pt>
                <c:pt idx="1">
                  <c:v>7405.0</c:v>
                </c:pt>
                <c:pt idx="2">
                  <c:v>6770.0</c:v>
                </c:pt>
                <c:pt idx="3">
                  <c:v>5839.0</c:v>
                </c:pt>
              </c:numCache>
            </c:numRef>
          </c:val>
          <c:smooth val="0"/>
        </c:ser>
        <c:ser>
          <c:idx val="1"/>
          <c:order val="1"/>
          <c:tx>
            <c:strRef>
              <c:f>Sheet1!$A$6</c:f>
              <c:strCache>
                <c:ptCount val="1"/>
                <c:pt idx="0">
                  <c:v>MD</c:v>
                </c:pt>
              </c:strCache>
            </c:strRef>
          </c:tx>
          <c:marker>
            <c:symbol val="none"/>
          </c:marker>
          <c:cat>
            <c:strRef>
              <c:f>Sheet1!$B$4:$E$4</c:f>
              <c:strCache>
                <c:ptCount val="4"/>
                <c:pt idx="0">
                  <c:v>She</c:v>
                </c:pt>
                <c:pt idx="1">
                  <c:v>Ayesha</c:v>
                </c:pt>
                <c:pt idx="2">
                  <c:v>She and Allan</c:v>
                </c:pt>
                <c:pt idx="3">
                  <c:v>Wisdom's Daughter</c:v>
                </c:pt>
              </c:strCache>
            </c:strRef>
          </c:cat>
          <c:val>
            <c:numRef>
              <c:f>Sheet1!$B$6:$E$6</c:f>
              <c:numCache>
                <c:formatCode>General</c:formatCode>
                <c:ptCount val="4"/>
                <c:pt idx="0">
                  <c:v>1630.0</c:v>
                </c:pt>
                <c:pt idx="1">
                  <c:v>1864.0</c:v>
                </c:pt>
                <c:pt idx="2">
                  <c:v>2033.0</c:v>
                </c:pt>
                <c:pt idx="3">
                  <c:v>2034.0</c:v>
                </c:pt>
              </c:numCache>
            </c:numRef>
          </c:val>
          <c:smooth val="0"/>
        </c:ser>
        <c:ser>
          <c:idx val="2"/>
          <c:order val="2"/>
          <c:tx>
            <c:strRef>
              <c:f>Sheet1!$A$7</c:f>
              <c:strCache>
                <c:ptCount val="1"/>
                <c:pt idx="0">
                  <c:v>DT</c:v>
                </c:pt>
              </c:strCache>
            </c:strRef>
          </c:tx>
          <c:marker>
            <c:symbol val="none"/>
          </c:marker>
          <c:cat>
            <c:strRef>
              <c:f>Sheet1!$B$4:$E$4</c:f>
              <c:strCache>
                <c:ptCount val="4"/>
                <c:pt idx="0">
                  <c:v>She</c:v>
                </c:pt>
                <c:pt idx="1">
                  <c:v>Ayesha</c:v>
                </c:pt>
                <c:pt idx="2">
                  <c:v>She and Allan</c:v>
                </c:pt>
                <c:pt idx="3">
                  <c:v>Wisdom's Daughter</c:v>
                </c:pt>
              </c:strCache>
            </c:strRef>
          </c:cat>
          <c:val>
            <c:numRef>
              <c:f>Sheet1!$B$7:$E$7</c:f>
              <c:numCache>
                <c:formatCode>General</c:formatCode>
                <c:ptCount val="4"/>
                <c:pt idx="0">
                  <c:v>11406.0</c:v>
                </c:pt>
                <c:pt idx="1">
                  <c:v>11379.0</c:v>
                </c:pt>
                <c:pt idx="2">
                  <c:v>11535.0</c:v>
                </c:pt>
                <c:pt idx="3">
                  <c:v>11064.0</c:v>
                </c:pt>
              </c:numCache>
            </c:numRef>
          </c:val>
          <c:smooth val="0"/>
        </c:ser>
        <c:dLbls>
          <c:showLegendKey val="0"/>
          <c:showVal val="0"/>
          <c:showCatName val="0"/>
          <c:showSerName val="0"/>
          <c:showPercent val="0"/>
          <c:showBubbleSize val="0"/>
        </c:dLbls>
        <c:marker val="1"/>
        <c:smooth val="0"/>
        <c:axId val="650436792"/>
        <c:axId val="650439768"/>
      </c:lineChart>
      <c:catAx>
        <c:axId val="650436792"/>
        <c:scaling>
          <c:orientation val="minMax"/>
        </c:scaling>
        <c:delete val="0"/>
        <c:axPos val="b"/>
        <c:majorTickMark val="out"/>
        <c:minorTickMark val="none"/>
        <c:tickLblPos val="nextTo"/>
        <c:crossAx val="650439768"/>
        <c:crosses val="autoZero"/>
        <c:auto val="1"/>
        <c:lblAlgn val="ctr"/>
        <c:lblOffset val="100"/>
        <c:noMultiLvlLbl val="0"/>
      </c:catAx>
      <c:valAx>
        <c:axId val="650439768"/>
        <c:scaling>
          <c:orientation val="minMax"/>
        </c:scaling>
        <c:delete val="0"/>
        <c:axPos val="l"/>
        <c:majorGridlines/>
        <c:numFmt formatCode="General" sourceLinked="1"/>
        <c:majorTickMark val="out"/>
        <c:minorTickMark val="none"/>
        <c:tickLblPos val="nextTo"/>
        <c:crossAx val="650436792"/>
        <c:crosses val="autoZero"/>
        <c:crossBetween val="between"/>
      </c:valAx>
    </c:plotArea>
    <c:legend>
      <c:legendPos val="r"/>
      <c:layout/>
      <c:overlay val="0"/>
    </c:legend>
    <c:plotVisOnly val="1"/>
    <c:dispBlanksAs val="gap"/>
    <c:showDLblsOverMax val="0"/>
  </c:chart>
  <c:txPr>
    <a:bodyPr/>
    <a:lstStyle/>
    <a:p>
      <a:pPr>
        <a:defRPr sz="2000">
          <a:solidFill>
            <a:schemeClr val="bg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975EB5-C330-C547-8996-4A602A159D1E}" type="datetimeFigureOut">
              <a:rPr lang="en-US" smtClean="0"/>
              <a:pPr/>
              <a:t>6/26/11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F895E0-E7C8-7D47-81AC-667DB49ACA5D}" type="slidenum">
              <a:rPr lang="en-US" smtClean="0"/>
              <a:pPr/>
              <a:t>‹#›</a:t>
            </a:fld>
            <a:endParaRPr lang="en-US" dirty="0"/>
          </a:p>
        </p:txBody>
      </p:sp>
    </p:spTree>
    <p:extLst>
      <p:ext uri="{BB962C8B-B14F-4D97-AF65-F5344CB8AC3E}">
        <p14:creationId xmlns:p14="http://schemas.microsoft.com/office/powerpoint/2010/main" val="947066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D7B6E-CEA7-7E41-BE3E-5AB7EBA8C597}" type="datetimeFigureOut">
              <a:rPr lang="en-US" smtClean="0"/>
              <a:pPr/>
              <a:t>6/26/11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87E33-84F0-0940-826C-C6FD616ADD37}" type="slidenum">
              <a:rPr lang="en-US" smtClean="0"/>
              <a:pPr/>
              <a:t>‹#›</a:t>
            </a:fld>
            <a:endParaRPr lang="en-US"/>
          </a:p>
        </p:txBody>
      </p:sp>
    </p:spTree>
    <p:extLst>
      <p:ext uri="{BB962C8B-B14F-4D97-AF65-F5344CB8AC3E}">
        <p14:creationId xmlns:p14="http://schemas.microsoft.com/office/powerpoint/2010/main" val="150030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humanities qualifications</a:t>
            </a:r>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2</a:t>
            </a:fld>
            <a:endParaRPr lang="en-US"/>
          </a:p>
        </p:txBody>
      </p:sp>
    </p:spTree>
    <p:extLst>
      <p:ext uri="{BB962C8B-B14F-4D97-AF65-F5344CB8AC3E}">
        <p14:creationId xmlns:p14="http://schemas.microsoft.com/office/powerpoint/2010/main" val="37638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propriety,</a:t>
            </a:r>
            <a:r>
              <a:rPr lang="en-US" baseline="0" dirty="0" smtClean="0"/>
              <a:t> contemporary</a:t>
            </a:r>
          </a:p>
          <a:p>
            <a:r>
              <a:rPr lang="en-US" dirty="0" err="1" smtClean="0"/>
              <a:t>honour</a:t>
            </a:r>
            <a:r>
              <a:rPr lang="en-US" dirty="0" smtClean="0"/>
              <a:t> is also</a:t>
            </a:r>
            <a:r>
              <a:rPr lang="en-US" baseline="0" dirty="0" smtClean="0"/>
              <a:t> in a long decline</a:t>
            </a:r>
          </a:p>
          <a:p>
            <a:r>
              <a:rPr lang="en-US" baseline="0" dirty="0" smtClean="0"/>
              <a:t>native</a:t>
            </a:r>
          </a:p>
          <a:p>
            <a:r>
              <a:rPr lang="en-US" baseline="0" dirty="0" smtClean="0"/>
              <a:t>Zulus</a:t>
            </a:r>
          </a:p>
          <a:p>
            <a:r>
              <a:rPr lang="en-US" baseline="0" dirty="0" smtClean="0"/>
              <a:t>vengeance is long decline</a:t>
            </a:r>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33</a:t>
            </a:fld>
            <a:endParaRPr lang="en-US"/>
          </a:p>
        </p:txBody>
      </p:sp>
    </p:spTree>
    <p:extLst>
      <p:ext uri="{BB962C8B-B14F-4D97-AF65-F5344CB8AC3E}">
        <p14:creationId xmlns:p14="http://schemas.microsoft.com/office/powerpoint/2010/main" val="196557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a:t>
            </a:r>
            <a:r>
              <a:rPr lang="en-US" baseline="0" dirty="0" smtClean="0"/>
              <a:t> blood</a:t>
            </a:r>
          </a:p>
          <a:p>
            <a:endParaRPr lang="en-US" baseline="0" dirty="0" smtClean="0"/>
          </a:p>
          <a:p>
            <a:r>
              <a:rPr lang="en-US" baseline="0" dirty="0" smtClean="0"/>
              <a:t>Do \</a:t>
            </a:r>
            <a:r>
              <a:rPr lang="en-US" baseline="0" dirty="0" err="1" smtClean="0"/>
              <a:t>bblood</a:t>
            </a:r>
            <a:r>
              <a:rPr lang="en-US" baseline="0" dirty="0" smtClean="0"/>
              <a:t>\b to get only basic blood word.</a:t>
            </a:r>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40</a:t>
            </a:fld>
            <a:endParaRPr lang="en-US"/>
          </a:p>
        </p:txBody>
      </p:sp>
    </p:spTree>
    <p:extLst>
      <p:ext uri="{BB962C8B-B14F-4D97-AF65-F5344CB8AC3E}">
        <p14:creationId xmlns:p14="http://schemas.microsoft.com/office/powerpoint/2010/main" val="2591289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59</a:t>
            </a:fld>
            <a:endParaRPr lang="en-US"/>
          </a:p>
        </p:txBody>
      </p:sp>
    </p:spTree>
    <p:extLst>
      <p:ext uri="{BB962C8B-B14F-4D97-AF65-F5344CB8AC3E}">
        <p14:creationId xmlns:p14="http://schemas.microsoft.com/office/powerpoint/2010/main" val="577298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DBD5D-DB2E-8C4E-BF24-FDC0DEE54816}" type="slidenum">
              <a:rPr lang="en-US"/>
              <a:pPr/>
              <a:t>69</a:t>
            </a:fld>
            <a:endParaRPr lang="en-US"/>
          </a:p>
        </p:txBody>
      </p:sp>
      <p:sp>
        <p:nvSpPr>
          <p:cNvPr id="33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71E56F-2A96-E24B-91BD-43EDEF384FEC}" type="slidenum">
              <a:rPr lang="en-US"/>
              <a:pPr/>
              <a:t>70</a:t>
            </a:fld>
            <a:endParaRPr lang="en-US"/>
          </a:p>
        </p:txBody>
      </p:sp>
      <p:sp>
        <p:nvSpPr>
          <p:cNvPr id="33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p:txBody>
          <a:bodyPr/>
          <a:lstStyle/>
          <a:p>
            <a:r>
              <a:rPr lang="en-US"/>
              <a:t>Like a discriminatively trained HMM, but not locally normalized - removes label bias</a:t>
            </a:r>
          </a:p>
          <a:p>
            <a:r>
              <a:rPr lang="en-US"/>
              <a:t>Features are over cliques - local features and edge features</a:t>
            </a:r>
          </a:p>
          <a:p>
            <a:r>
              <a:rPr lang="en-US"/>
              <a:t>Canbe higher order # labels ^ 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E52FA-EB62-A44B-BF35-C9D9C5D4CB48}" type="slidenum">
              <a:rPr lang="en-US"/>
              <a:pPr/>
              <a:t>71</a:t>
            </a:fld>
            <a:endParaRPr lang="en-US"/>
          </a:p>
        </p:txBody>
      </p:sp>
      <p:sp>
        <p:nvSpPr>
          <p:cNvPr id="35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p:txBody>
          <a:bodyPr/>
          <a:lstStyle/>
          <a:p>
            <a:r>
              <a:rPr lang="en-US"/>
              <a:t>POS tags not so helpful (not bad, but not worth the effort)</a:t>
            </a:r>
          </a:p>
          <a:p>
            <a:r>
              <a:rPr lang="en-US"/>
              <a:t>Also havent gotten much value from gazeteers</a:t>
            </a:r>
          </a:p>
          <a:p>
            <a:r>
              <a:rPr lang="en-US"/>
              <a:t>Bio had lots of specialized features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E52FA-EB62-A44B-BF35-C9D9C5D4CB48}" type="slidenum">
              <a:rPr lang="en-US"/>
              <a:pPr/>
              <a:t>72</a:t>
            </a:fld>
            <a:endParaRPr lang="en-US"/>
          </a:p>
        </p:txBody>
      </p:sp>
      <p:sp>
        <p:nvSpPr>
          <p:cNvPr id="35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p:txBody>
          <a:bodyPr/>
          <a:lstStyle/>
          <a:p>
            <a:r>
              <a:rPr lang="en-US"/>
              <a:t>POS tags not so helpful (not bad, but not worth the effort)</a:t>
            </a:r>
          </a:p>
          <a:p>
            <a:r>
              <a:rPr lang="en-US"/>
              <a:t>Also havent gotten much value from gazeteers</a:t>
            </a:r>
          </a:p>
          <a:p>
            <a:r>
              <a:rPr lang="en-US"/>
              <a:t>Bio had lots of specialized features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76</a:t>
            </a:fld>
            <a:endParaRPr lang="en-US"/>
          </a:p>
        </p:txBody>
      </p:sp>
    </p:spTree>
    <p:extLst>
      <p:ext uri="{BB962C8B-B14F-4D97-AF65-F5344CB8AC3E}">
        <p14:creationId xmlns:p14="http://schemas.microsoft.com/office/powerpoint/2010/main" val="645781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78</a:t>
            </a:fld>
            <a:endParaRPr lang="en-US"/>
          </a:p>
        </p:txBody>
      </p:sp>
    </p:spTree>
    <p:extLst>
      <p:ext uri="{BB962C8B-B14F-4D97-AF65-F5344CB8AC3E}">
        <p14:creationId xmlns:p14="http://schemas.microsoft.com/office/powerpoint/2010/main" val="96292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SINV – works well.</a:t>
            </a:r>
            <a:r>
              <a:rPr lang="en-US" baseline="0" dirty="0" smtClean="0"/>
              <a:t>  First 2 or 3 examples</a:t>
            </a:r>
          </a:p>
          <a:p>
            <a:r>
              <a:rPr lang="en-US" dirty="0" smtClean="0"/>
              <a:t>NP &lt; /^PRP\$$/ &lt; CC</a:t>
            </a:r>
          </a:p>
          <a:p>
            <a:r>
              <a:rPr lang="en-US" dirty="0" smtClean="0"/>
              <a:t>NP &lt; (NP &lt; /^JJ/) &lt; SBAR</a:t>
            </a:r>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79</a:t>
            </a:fld>
            <a:endParaRPr lang="en-US"/>
          </a:p>
        </p:txBody>
      </p:sp>
    </p:spTree>
    <p:extLst>
      <p:ext uri="{BB962C8B-B14F-4D97-AF65-F5344CB8AC3E}">
        <p14:creationId xmlns:p14="http://schemas.microsoft.com/office/powerpoint/2010/main" val="394786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so, I think I don’t have a very good model of the audience</a:t>
            </a:r>
          </a:p>
          <a:p>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3</a:t>
            </a:fld>
            <a:endParaRPr lang="en-US"/>
          </a:p>
        </p:txBody>
      </p:sp>
    </p:spTree>
    <p:extLst>
      <p:ext uri="{BB962C8B-B14F-4D97-AF65-F5344CB8AC3E}">
        <p14:creationId xmlns:p14="http://schemas.microsoft.com/office/powerpoint/2010/main" val="690579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Work done at Kellogg business school at Northwestern; now has a job at University of North Carolina, Chapel Hill</a:t>
            </a:r>
          </a:p>
          <a:p>
            <a:r>
              <a:rPr lang="en-US">
                <a:latin typeface="Times New Roman" charset="0"/>
                <a:ea typeface="ＭＳ Ｐゴシック" charset="0"/>
                <a:cs typeface="ＭＳ Ｐゴシック" charset="0"/>
              </a:rPr>
              <a:t>AFA meeting is American Finance Association meeting with 2009 Annual Meeting in San Francisco</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50000"/>
              </a:spcBef>
              <a:spcAft>
                <a:spcPct val="0"/>
              </a:spcAft>
              <a:defRPr sz="2400">
                <a:solidFill>
                  <a:schemeClr val="tx1"/>
                </a:solidFill>
                <a:latin typeface="Times New Roman" charset="0"/>
                <a:ea typeface="ＭＳ Ｐゴシック" charset="0"/>
              </a:defRPr>
            </a:lvl6pPr>
            <a:lvl7pPr marL="914400" eaLnBrk="0" fontAlgn="base" hangingPunct="0">
              <a:spcBef>
                <a:spcPct val="50000"/>
              </a:spcBef>
              <a:spcAft>
                <a:spcPct val="0"/>
              </a:spcAft>
              <a:defRPr sz="2400">
                <a:solidFill>
                  <a:schemeClr val="tx1"/>
                </a:solidFill>
                <a:latin typeface="Times New Roman" charset="0"/>
                <a:ea typeface="ＭＳ Ｐゴシック" charset="0"/>
              </a:defRPr>
            </a:lvl7pPr>
            <a:lvl8pPr marL="1371600" eaLnBrk="0" fontAlgn="base" hangingPunct="0">
              <a:spcBef>
                <a:spcPct val="50000"/>
              </a:spcBef>
              <a:spcAft>
                <a:spcPct val="0"/>
              </a:spcAft>
              <a:defRPr sz="2400">
                <a:solidFill>
                  <a:schemeClr val="tx1"/>
                </a:solidFill>
                <a:latin typeface="Times New Roman" charset="0"/>
                <a:ea typeface="ＭＳ Ｐゴシック" charset="0"/>
              </a:defRPr>
            </a:lvl8pPr>
            <a:lvl9pPr marL="1828800" eaLnBrk="0" fontAlgn="base" hangingPunct="0">
              <a:spcBef>
                <a:spcPct val="50000"/>
              </a:spcBef>
              <a:spcAft>
                <a:spcPct val="0"/>
              </a:spcAft>
              <a:defRPr sz="2400">
                <a:solidFill>
                  <a:schemeClr val="tx1"/>
                </a:solidFill>
                <a:latin typeface="Times New Roman" charset="0"/>
                <a:ea typeface="ＭＳ Ｐゴシック" charset="0"/>
              </a:defRPr>
            </a:lvl9pPr>
          </a:lstStyle>
          <a:p>
            <a:pPr eaLnBrk="1" hangingPunct="1"/>
            <a:fld id="{D548D323-0316-3143-B4CD-DBE74A50A177}" type="slidenum">
              <a:rPr lang="en-US" sz="1200">
                <a:latin typeface="Lucida Sans" charset="0"/>
              </a:rPr>
              <a:pPr eaLnBrk="1" hangingPunct="1"/>
              <a:t>81</a:t>
            </a:fld>
            <a:endParaRPr lang="en-US" sz="1200">
              <a:latin typeface="Lucida San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Positive Fundamentals = Fundamentals; Negative Fundamentals;  Future; Environment; Operations; Other</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50000"/>
              </a:spcBef>
              <a:spcAft>
                <a:spcPct val="0"/>
              </a:spcAft>
              <a:defRPr sz="2400">
                <a:solidFill>
                  <a:schemeClr val="tx1"/>
                </a:solidFill>
                <a:latin typeface="Times New Roman" charset="0"/>
                <a:ea typeface="ＭＳ Ｐゴシック" charset="0"/>
              </a:defRPr>
            </a:lvl6pPr>
            <a:lvl7pPr marL="914400" eaLnBrk="0" fontAlgn="base" hangingPunct="0">
              <a:spcBef>
                <a:spcPct val="50000"/>
              </a:spcBef>
              <a:spcAft>
                <a:spcPct val="0"/>
              </a:spcAft>
              <a:defRPr sz="2400">
                <a:solidFill>
                  <a:schemeClr val="tx1"/>
                </a:solidFill>
                <a:latin typeface="Times New Roman" charset="0"/>
                <a:ea typeface="ＭＳ Ｐゴシック" charset="0"/>
              </a:defRPr>
            </a:lvl7pPr>
            <a:lvl8pPr marL="1371600" eaLnBrk="0" fontAlgn="base" hangingPunct="0">
              <a:spcBef>
                <a:spcPct val="50000"/>
              </a:spcBef>
              <a:spcAft>
                <a:spcPct val="0"/>
              </a:spcAft>
              <a:defRPr sz="2400">
                <a:solidFill>
                  <a:schemeClr val="tx1"/>
                </a:solidFill>
                <a:latin typeface="Times New Roman" charset="0"/>
                <a:ea typeface="ＭＳ Ｐゴシック" charset="0"/>
              </a:defRPr>
            </a:lvl8pPr>
            <a:lvl9pPr marL="1828800" eaLnBrk="0" fontAlgn="base" hangingPunct="0">
              <a:spcBef>
                <a:spcPct val="50000"/>
              </a:spcBef>
              <a:spcAft>
                <a:spcPct val="0"/>
              </a:spcAft>
              <a:defRPr sz="2400">
                <a:solidFill>
                  <a:schemeClr val="tx1"/>
                </a:solidFill>
                <a:latin typeface="Times New Roman" charset="0"/>
                <a:ea typeface="ＭＳ Ｐゴシック" charset="0"/>
              </a:defRPr>
            </a:lvl9pPr>
          </a:lstStyle>
          <a:p>
            <a:pPr eaLnBrk="1" hangingPunct="1"/>
            <a:fld id="{890EF3FA-E788-394C-B1F5-BF077DF95AF6}" type="slidenum">
              <a:rPr lang="en-US" sz="1200">
                <a:latin typeface="Lucida Sans" charset="0"/>
              </a:rPr>
              <a:pPr eaLnBrk="1" hangingPunct="1"/>
              <a:t>83</a:t>
            </a:fld>
            <a:endParaRPr lang="en-US" sz="1200">
              <a:latin typeface="Lucida San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Domain relevant terms = [using relative frequency ratio against general text]</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50000"/>
              </a:spcBef>
              <a:spcAft>
                <a:spcPct val="0"/>
              </a:spcAft>
              <a:defRPr sz="2400">
                <a:solidFill>
                  <a:schemeClr val="tx1"/>
                </a:solidFill>
                <a:latin typeface="Times New Roman" charset="0"/>
                <a:ea typeface="ＭＳ Ｐゴシック" charset="0"/>
              </a:defRPr>
            </a:lvl6pPr>
            <a:lvl7pPr marL="914400" eaLnBrk="0" fontAlgn="base" hangingPunct="0">
              <a:spcBef>
                <a:spcPct val="50000"/>
              </a:spcBef>
              <a:spcAft>
                <a:spcPct val="0"/>
              </a:spcAft>
              <a:defRPr sz="2400">
                <a:solidFill>
                  <a:schemeClr val="tx1"/>
                </a:solidFill>
                <a:latin typeface="Times New Roman" charset="0"/>
                <a:ea typeface="ＭＳ Ｐゴシック" charset="0"/>
              </a:defRPr>
            </a:lvl7pPr>
            <a:lvl8pPr marL="1371600" eaLnBrk="0" fontAlgn="base" hangingPunct="0">
              <a:spcBef>
                <a:spcPct val="50000"/>
              </a:spcBef>
              <a:spcAft>
                <a:spcPct val="0"/>
              </a:spcAft>
              <a:defRPr sz="2400">
                <a:solidFill>
                  <a:schemeClr val="tx1"/>
                </a:solidFill>
                <a:latin typeface="Times New Roman" charset="0"/>
                <a:ea typeface="ＭＳ Ｐゴシック" charset="0"/>
              </a:defRPr>
            </a:lvl8pPr>
            <a:lvl9pPr marL="1828800" eaLnBrk="0" fontAlgn="base" hangingPunct="0">
              <a:spcBef>
                <a:spcPct val="50000"/>
              </a:spcBef>
              <a:spcAft>
                <a:spcPct val="0"/>
              </a:spcAft>
              <a:defRPr sz="2400">
                <a:solidFill>
                  <a:schemeClr val="tx1"/>
                </a:solidFill>
                <a:latin typeface="Times New Roman" charset="0"/>
                <a:ea typeface="ＭＳ Ｐゴシック" charset="0"/>
              </a:defRPr>
            </a:lvl9pPr>
          </a:lstStyle>
          <a:p>
            <a:pPr eaLnBrk="1" hangingPunct="1"/>
            <a:fld id="{5620EEAC-30C7-6A4D-96A0-D10B60F55B37}" type="slidenum">
              <a:rPr lang="en-US" sz="1200">
                <a:latin typeface="Lucida Sans" charset="0"/>
              </a:rPr>
              <a:pPr eaLnBrk="1" hangingPunct="1"/>
              <a:t>84</a:t>
            </a:fld>
            <a:endParaRPr lang="en-US" sz="1200">
              <a:latin typeface="Lucida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Text is</a:t>
            </a:r>
            <a:r>
              <a:rPr lang="en-US" baseline="0" dirty="0" smtClean="0"/>
              <a:t> </a:t>
            </a:r>
            <a:r>
              <a:rPr lang="en-US" b="1" baseline="0" dirty="0" smtClean="0"/>
              <a:t>complex , </a:t>
            </a:r>
            <a:r>
              <a:rPr lang="en-US" b="0" baseline="0" dirty="0" smtClean="0"/>
              <a:t>especially from a humanistic perspective.  </a:t>
            </a:r>
          </a:p>
          <a:p>
            <a:endParaRPr lang="en-US" b="0" baseline="0" dirty="0" smtClean="0"/>
          </a:p>
          <a:p>
            <a:r>
              <a:rPr lang="en-US" b="0" baseline="0" dirty="0" smtClean="0"/>
              <a:t>The main traditional mode of scholarship has been micro-scale close textual reading.</a:t>
            </a:r>
          </a:p>
          <a:p>
            <a:r>
              <a:rPr lang="en-US" b="0" baseline="0" dirty="0" smtClean="0"/>
              <a:t>But a new world provides opportunities for macro-scale analyses.</a:t>
            </a:r>
          </a:p>
          <a:p>
            <a:endParaRPr lang="en-US" b="0" baseline="0" dirty="0" smtClean="0"/>
          </a:p>
          <a:p>
            <a:r>
              <a:rPr lang="en-US" b="0" baseline="0" dirty="0" smtClean="0"/>
              <a:t>The old academic world was one of scarce resources.</a:t>
            </a:r>
          </a:p>
          <a:p>
            <a:r>
              <a:rPr lang="en-US" b="0" baseline="0" dirty="0" smtClean="0"/>
              <a:t>The new academic world is that you cannot read everything being produced.</a:t>
            </a:r>
          </a:p>
          <a:p>
            <a:r>
              <a:rPr lang="en-US" b="0" baseline="0" dirty="0" smtClean="0"/>
              <a:t>For certain historical fields, you may still be able to read all the primary texts, but the general attitude should be:</a:t>
            </a:r>
          </a:p>
          <a:p>
            <a:r>
              <a:rPr lang="en-US" b="0" baseline="0" dirty="0" smtClean="0"/>
              <a:t>You cannot read everything.</a:t>
            </a:r>
          </a:p>
          <a:p>
            <a:r>
              <a:rPr lang="en-US" b="0" baseline="0" dirty="0" smtClean="0"/>
              <a:t>This emphasizes the role of macro-scale studies and text mining.</a:t>
            </a:r>
          </a:p>
          <a:p>
            <a:r>
              <a:rPr lang="en-US" b="0" baseline="0" dirty="0" smtClean="0"/>
              <a:t>(Of course, information overload has been around for centuries.  It just keeps getting worse.)</a:t>
            </a:r>
          </a:p>
          <a:p>
            <a:r>
              <a:rPr lang="en-US" b="0" baseline="0" dirty="0" smtClean="0"/>
              <a:t>Such methods may provide new and complementary insights.</a:t>
            </a:r>
          </a:p>
          <a:p>
            <a:r>
              <a:rPr lang="en-US" b="0" baseline="0" dirty="0" smtClean="0"/>
              <a:t> </a:t>
            </a:r>
          </a:p>
          <a:p>
            <a:pPr marL="228600" indent="-228600">
              <a:buAutoNum type="arabicPeriod"/>
            </a:pPr>
            <a:r>
              <a:rPr lang="en-US" b="0" baseline="0" dirty="0" smtClean="0"/>
              <a:t>How did portrayals of women in British fiction relate to the rise of the New Woman at the end of the nineteenth century?</a:t>
            </a:r>
          </a:p>
          <a:p>
            <a:pPr marL="228600" indent="-228600">
              <a:buAutoNum type="arabicPeriod"/>
            </a:pPr>
            <a:r>
              <a:rPr lang="en-US" b="0" baseline="0" dirty="0" smtClean="0"/>
              <a:t>How did the imperialist romance genre both respond to and reinforce a sense of rightful white empires?</a:t>
            </a:r>
          </a:p>
          <a:p>
            <a:pPr marL="228600" indent="-228600">
              <a:buAutoNum type="arabicPeriod"/>
            </a:pPr>
            <a:r>
              <a:rPr lang="en-US" b="0" baseline="0" dirty="0" smtClean="0"/>
              <a:t>Explore the relationship between male quest romances and supporting an imperialist agenda in nineteenth century British literature</a:t>
            </a:r>
          </a:p>
          <a:p>
            <a:pPr marL="228600" indent="-228600">
              <a:buAutoNum type="arabicPeriod"/>
            </a:pPr>
            <a:endParaRPr lang="en-US" b="0" baseline="0" dirty="0" smtClean="0"/>
          </a:p>
          <a:p>
            <a:pPr marL="228600" indent="-228600">
              <a:buNone/>
            </a:pPr>
            <a:r>
              <a:rPr lang="en-US" b="0" baseline="0" dirty="0" smtClean="0"/>
              <a:t>The question of what can be gotten out of the text by rote computation  is </a:t>
            </a:r>
            <a:r>
              <a:rPr lang="en-US" b="0" baseline="0" dirty="0" err="1" smtClean="0"/>
              <a:t>puzzing</a:t>
            </a:r>
            <a:r>
              <a:rPr lang="en-US" b="0" baseline="0" dirty="0" smtClean="0"/>
              <a:t> and (rightly) treated with skepticism.</a:t>
            </a:r>
          </a:p>
          <a:p>
            <a:endParaRPr lang="en-US" baseline="0" dirty="0" smtClean="0"/>
          </a:p>
          <a:p>
            <a:r>
              <a:rPr lang="en-US" sz="1200" b="1" i="1" kern="1200" dirty="0" smtClean="0">
                <a:solidFill>
                  <a:schemeClr val="tx1"/>
                </a:solidFill>
                <a:latin typeface="+mn-lt"/>
                <a:ea typeface="+mn-ea"/>
                <a:cs typeface="+mn-cs"/>
              </a:rPr>
              <a:t>Henry Bellingham’s </a:t>
            </a:r>
            <a:r>
              <a:rPr lang="en-US" sz="1200" b="1" i="1" kern="1200" dirty="0" err="1" smtClean="0">
                <a:solidFill>
                  <a:schemeClr val="tx1"/>
                </a:solidFill>
                <a:latin typeface="+mn-lt"/>
                <a:ea typeface="+mn-ea"/>
                <a:cs typeface="+mn-cs"/>
              </a:rPr>
              <a:t>Bookhttp</a:t>
            </a:r>
            <a:r>
              <a:rPr lang="en-US" sz="1200" b="1" i="1" kern="1200" dirty="0" smtClean="0">
                <a:solidFill>
                  <a:schemeClr val="tx1"/>
                </a:solidFill>
                <a:latin typeface="+mn-lt"/>
                <a:ea typeface="+mn-ea"/>
                <a:cs typeface="+mn-cs"/>
              </a:rPr>
              <a:t>://</a:t>
            </a:r>
            <a:r>
              <a:rPr lang="en-US" sz="1200" b="1" i="1" kern="1200" dirty="0" err="1" smtClean="0">
                <a:solidFill>
                  <a:schemeClr val="tx1"/>
                </a:solidFill>
                <a:latin typeface="+mn-lt"/>
                <a:ea typeface="+mn-ea"/>
                <a:cs typeface="+mn-cs"/>
              </a:rPr>
              <a:t>web.utk.edu</a:t>
            </a:r>
            <a:r>
              <a:rPr lang="en-US" sz="1200" b="1" i="1" kern="1200" dirty="0" smtClean="0">
                <a:solidFill>
                  <a:schemeClr val="tx1"/>
                </a:solidFill>
                <a:latin typeface="+mn-lt"/>
                <a:ea typeface="+mn-ea"/>
                <a:cs typeface="+mn-cs"/>
              </a:rPr>
              <a:t>/~scopela2/</a:t>
            </a:r>
            <a:r>
              <a:rPr lang="en-US" sz="1200" b="1" i="1" kern="1200" dirty="0" err="1" smtClean="0">
                <a:solidFill>
                  <a:schemeClr val="tx1"/>
                </a:solidFill>
                <a:latin typeface="+mn-lt"/>
                <a:ea typeface="+mn-ea"/>
                <a:cs typeface="+mn-cs"/>
              </a:rPr>
              <a:t>Bellingham_Commonplace_Book</a:t>
            </a:r>
            <a:r>
              <a:rPr lang="en-US" sz="1200" b="1" i="1" kern="1200" dirty="0" smtClean="0">
                <a:solidFill>
                  <a:schemeClr val="tx1"/>
                </a:solidFill>
                <a:latin typeface="+mn-lt"/>
                <a:ea typeface="+mn-ea"/>
                <a:cs typeface="+mn-cs"/>
              </a:rPr>
              <a:t>/read/manuscriptJPGs_1200px_wide/BellinghamCB178V.jpg</a:t>
            </a:r>
            <a:endParaRPr lang="en-US" dirty="0" smtClean="0"/>
          </a:p>
        </p:txBody>
      </p:sp>
      <p:sp>
        <p:nvSpPr>
          <p:cNvPr id="4" name="Slide Number Placeholder 3"/>
          <p:cNvSpPr>
            <a:spLocks noGrp="1"/>
          </p:cNvSpPr>
          <p:nvPr>
            <p:ph type="sldNum" sz="quarter" idx="10"/>
          </p:nvPr>
        </p:nvSpPr>
        <p:spPr/>
        <p:txBody>
          <a:bodyPr/>
          <a:lstStyle/>
          <a:p>
            <a:fld id="{90387E33-84F0-0940-826C-C6FD616ADD37}" type="slidenum">
              <a:rPr lang="en-US" smtClean="0"/>
              <a:pPr/>
              <a:t>5</a:t>
            </a:fld>
            <a:endParaRPr lang="en-US"/>
          </a:p>
        </p:txBody>
      </p:sp>
    </p:spTree>
    <p:extLst>
      <p:ext uri="{BB962C8B-B14F-4D97-AF65-F5344CB8AC3E}">
        <p14:creationId xmlns:p14="http://schemas.microsoft.com/office/powerpoint/2010/main" val="122668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Chadwyck</a:t>
            </a:r>
            <a:r>
              <a:rPr lang="en-US" dirty="0" smtClean="0"/>
              <a:t> Healey</a:t>
            </a:r>
          </a:p>
          <a:p>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12</a:t>
            </a:fld>
            <a:endParaRPr lang="en-US"/>
          </a:p>
        </p:txBody>
      </p:sp>
    </p:spTree>
    <p:extLst>
      <p:ext uri="{BB962C8B-B14F-4D97-AF65-F5344CB8AC3E}">
        <p14:creationId xmlns:p14="http://schemas.microsoft.com/office/powerpoint/2010/main" val="50370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Wordle</a:t>
            </a:r>
            <a:r>
              <a:rPr lang="en-US" dirty="0" smtClean="0"/>
              <a:t> cloud</a:t>
            </a:r>
            <a:r>
              <a:rPr lang="en-US" baseline="0" dirty="0" smtClean="0"/>
              <a:t> for She 1887</a:t>
            </a:r>
          </a:p>
          <a:p>
            <a:r>
              <a:rPr lang="en-US" dirty="0" err="1" smtClean="0"/>
              <a:t>wordle.net</a:t>
            </a:r>
            <a:endParaRPr lang="en-US" dirty="0" smtClean="0"/>
          </a:p>
          <a:p>
            <a:r>
              <a:rPr lang="en-US" dirty="0" smtClean="0"/>
              <a:t>Jonathan</a:t>
            </a:r>
            <a:r>
              <a:rPr lang="en-US" baseline="0" dirty="0" smtClean="0"/>
              <a:t> Feinberg</a:t>
            </a:r>
          </a:p>
          <a:p>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28</a:t>
            </a:fld>
            <a:endParaRPr lang="en-US"/>
          </a:p>
        </p:txBody>
      </p:sp>
    </p:spTree>
    <p:extLst>
      <p:ext uri="{BB962C8B-B14F-4D97-AF65-F5344CB8AC3E}">
        <p14:creationId xmlns:p14="http://schemas.microsoft.com/office/powerpoint/2010/main" val="417033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Ayesha, the return of She. 1905</a:t>
            </a:r>
          </a:p>
          <a:p>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29</a:t>
            </a:fld>
            <a:endParaRPr lang="en-US"/>
          </a:p>
        </p:txBody>
      </p:sp>
    </p:spTree>
    <p:extLst>
      <p:ext uri="{BB962C8B-B14F-4D97-AF65-F5344CB8AC3E}">
        <p14:creationId xmlns:p14="http://schemas.microsoft.com/office/powerpoint/2010/main" val="236196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and Allan 1921</a:t>
            </a:r>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30</a:t>
            </a:fld>
            <a:endParaRPr lang="en-US"/>
          </a:p>
        </p:txBody>
      </p:sp>
    </p:spTree>
    <p:extLst>
      <p:ext uri="{BB962C8B-B14F-4D97-AF65-F5344CB8AC3E}">
        <p14:creationId xmlns:p14="http://schemas.microsoft.com/office/powerpoint/2010/main" val="154393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Wisdom's Daughter: The Life and Love Story of She-Who-Must-Be-Obeyed 1923</a:t>
            </a:r>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31</a:t>
            </a:fld>
            <a:endParaRPr lang="en-US"/>
          </a:p>
        </p:txBody>
      </p:sp>
    </p:spTree>
    <p:extLst>
      <p:ext uri="{BB962C8B-B14F-4D97-AF65-F5344CB8AC3E}">
        <p14:creationId xmlns:p14="http://schemas.microsoft.com/office/powerpoint/2010/main" val="285825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t>
            </a:r>
            <a:r>
              <a:rPr lang="en-US" dirty="0" err="1" smtClean="0"/>
              <a:t>Wordle</a:t>
            </a:r>
            <a:r>
              <a:rPr lang="en-US" baseline="0" dirty="0" smtClean="0"/>
              <a:t> word size reflects frequency it uses randomization in the layout and choice of color.  Centrality effects human perceptions.  So a different role of the dice can end up with quite different words being emphasized.</a:t>
            </a:r>
            <a:endParaRPr lang="en-US" dirty="0"/>
          </a:p>
        </p:txBody>
      </p:sp>
      <p:sp>
        <p:nvSpPr>
          <p:cNvPr id="4" name="Slide Number Placeholder 3"/>
          <p:cNvSpPr>
            <a:spLocks noGrp="1"/>
          </p:cNvSpPr>
          <p:nvPr>
            <p:ph type="sldNum" sz="quarter" idx="10"/>
          </p:nvPr>
        </p:nvSpPr>
        <p:spPr/>
        <p:txBody>
          <a:bodyPr/>
          <a:lstStyle/>
          <a:p>
            <a:fld id="{90387E33-84F0-0940-826C-C6FD616ADD37}" type="slidenum">
              <a:rPr lang="en-US" smtClean="0"/>
              <a:pPr/>
              <a:t>32</a:t>
            </a:fld>
            <a:endParaRPr lang="en-US"/>
          </a:p>
        </p:txBody>
      </p:sp>
    </p:spTree>
    <p:extLst>
      <p:ext uri="{BB962C8B-B14F-4D97-AF65-F5344CB8AC3E}">
        <p14:creationId xmlns:p14="http://schemas.microsoft.com/office/powerpoint/2010/main" val="14156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U_Seal_Blk_pos_highestres_emboss1.gif"/>
          <p:cNvPicPr>
            <a:picLocks noChangeAspect="1"/>
          </p:cNvPicPr>
          <p:nvPr userDrawn="1"/>
        </p:nvPicPr>
        <p:blipFill>
          <a:blip r:embed="rId2"/>
          <a:srcRect l="1613" t="10278" r="1613" b="1472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b"/>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622FA177-ADE6-2B49-AE23-AD01D9B92958}" type="datetimeFigureOut">
              <a:rPr lang="en-US" smtClean="0"/>
              <a:pPr/>
              <a:t>6/26/11</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434613C8-4115-EF47-BD44-5F562E75EB80}"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FA177-ADE6-2B49-AE23-AD01D9B92958}" type="datetimeFigureOut">
              <a:rPr lang="en-US" smtClean="0"/>
              <a:pPr/>
              <a:t>6/26/11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613C8-4115-EF47-BD44-5F562E75EB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22FA177-ADE6-2B49-AE23-AD01D9B92958}" type="datetimeFigureOut">
              <a:rPr lang="en-US" smtClean="0"/>
              <a:pPr/>
              <a:t>6/26/11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613C8-4115-EF47-BD44-5F562E75EB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22FA177-ADE6-2B49-AE23-AD01D9B92958}" type="datetimeFigureOut">
              <a:rPr lang="en-US" smtClean="0"/>
              <a:pPr/>
              <a:t>6/26/11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613C8-4115-EF47-BD44-5F562E75EB80}" type="slidenum">
              <a:rPr lang="en-US" smtClean="0"/>
              <a:pPr/>
              <a:t>‹#›</a:t>
            </a:fld>
            <a:endParaRPr lang="en-US"/>
          </a:p>
        </p:txBody>
      </p:sp>
      <p:sp>
        <p:nvSpPr>
          <p:cNvPr id="6" name="Content Placeholder 2"/>
          <p:cNvSpPr>
            <a:spLocks noGrp="1"/>
          </p:cNvSpPr>
          <p:nvPr>
            <p:ph idx="1"/>
          </p:nvPr>
        </p:nvSpPr>
        <p:spPr>
          <a:xfrm>
            <a:off x="457200" y="1600200"/>
            <a:ext cx="8229600" cy="4525963"/>
          </a:xfrm>
        </p:spPr>
        <p:txBody>
          <a:bodyPr anchor="ctr">
            <a:normAutofit/>
          </a:bodyPr>
          <a:lstStyle>
            <a:lvl1pPr marL="0" indent="0" algn="ctr">
              <a:spcBef>
                <a:spcPts val="1200"/>
              </a:spcBef>
              <a:buNone/>
              <a:defRPr sz="4000"/>
            </a:lvl1pPr>
            <a:lvl2pPr marL="0" indent="0" algn="ctr">
              <a:buNone/>
              <a:defRPr sz="3600"/>
            </a:lvl2pPr>
            <a:lvl3pPr marL="0" indent="0" algn="ctr">
              <a:buNone/>
              <a:defRPr sz="3200"/>
            </a:lvl3pPr>
            <a:lvl4pPr marL="0" indent="0" algn="ctr">
              <a:buNone/>
              <a:defRPr sz="2800"/>
            </a:lvl4pPr>
            <a:lvl5pPr marL="0" indent="0" algn="ctr">
              <a:buNone/>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layout with embossed logo">
    <p:spTree>
      <p:nvGrpSpPr>
        <p:cNvPr id="1" name=""/>
        <p:cNvGrpSpPr/>
        <p:nvPr/>
      </p:nvGrpSpPr>
      <p:grpSpPr>
        <a:xfrm>
          <a:off x="0" y="0"/>
          <a:ext cx="0" cy="0"/>
          <a:chOff x="0" y="0"/>
          <a:chExt cx="0" cy="0"/>
        </a:xfrm>
      </p:grpSpPr>
      <p:pic>
        <p:nvPicPr>
          <p:cNvPr id="8" name="Picture 7" descr="SU_Seal_Blk_pos_highestres_emboss1.gif"/>
          <p:cNvPicPr>
            <a:picLocks noChangeAspect="1"/>
          </p:cNvPicPr>
          <p:nvPr userDrawn="1"/>
        </p:nvPicPr>
        <p:blipFill>
          <a:blip r:embed="rId2"/>
          <a:srcRect l="1613" t="10278" r="1613" b="1472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2FA177-ADE6-2B49-AE23-AD01D9B92958}" type="datetimeFigureOut">
              <a:rPr lang="en-US" smtClean="0"/>
              <a:pPr/>
              <a:t>6/26/11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613C8-4115-EF47-BD44-5F562E75EB80}" type="slidenum">
              <a:rPr lang="en-US" smtClean="0"/>
              <a:pPr/>
              <a:t>‹#›</a:t>
            </a:fld>
            <a:endParaRPr lang="en-US"/>
          </a:p>
        </p:txBody>
      </p:sp>
      <p:sp>
        <p:nvSpPr>
          <p:cNvPr id="6" name="Content Placeholder 2"/>
          <p:cNvSpPr>
            <a:spLocks noGrp="1"/>
          </p:cNvSpPr>
          <p:nvPr>
            <p:ph idx="1"/>
          </p:nvPr>
        </p:nvSpPr>
        <p:spPr>
          <a:xfrm>
            <a:off x="457200" y="1600200"/>
            <a:ext cx="8229600" cy="4525963"/>
          </a:xfrm>
        </p:spPr>
        <p:txBody>
          <a:bodyPr anchor="ctr">
            <a:normAutofit/>
          </a:bodyPr>
          <a:lstStyle>
            <a:lvl1pPr marL="0" indent="0" algn="ctr">
              <a:spcBef>
                <a:spcPts val="1200"/>
              </a:spcBef>
              <a:buNone/>
              <a:defRPr sz="4000"/>
            </a:lvl1pPr>
            <a:lvl2pPr algn="ctr">
              <a:buNone/>
              <a:defRPr sz="3600"/>
            </a:lvl2pPr>
            <a:lvl3pPr marL="0" indent="0" algn="ctr">
              <a:buNone/>
              <a:defRPr sz="3200"/>
            </a:lvl3pPr>
            <a:lvl4pPr marL="0" indent="0" algn="ctr">
              <a:buNone/>
              <a:defRPr sz="2800"/>
            </a:lvl4pPr>
            <a:lvl5pPr marL="0" indent="0" algn="ctr">
              <a:buNone/>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22FA177-ADE6-2B49-AE23-AD01D9B92958}" type="datetimeFigureOut">
              <a:rPr lang="en-US" smtClean="0"/>
              <a:pPr/>
              <a:t>6/26/11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613C8-4115-EF47-BD44-5F562E75EB80}"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U_Seal_Blk_pos_highestres_emboss1.gif"/>
          <p:cNvPicPr>
            <a:picLocks noChangeAspect="1"/>
          </p:cNvPicPr>
          <p:nvPr userDrawn="1"/>
        </p:nvPicPr>
        <p:blipFill>
          <a:blip r:embed="rId2"/>
          <a:srcRect l="1613" t="10278" r="1613" b="14722"/>
          <a:stretch>
            <a:fillRect/>
          </a:stretch>
        </p:blipFill>
        <p:spPr>
          <a:xfrm>
            <a:off x="0" y="0"/>
            <a:ext cx="9144000" cy="6858000"/>
          </a:xfrm>
          <a:prstGeom prst="rect">
            <a:avLst/>
          </a:prstGeom>
        </p:spPr>
      </p:pic>
      <p:sp>
        <p:nvSpPr>
          <p:cNvPr id="2" name="Title 1"/>
          <p:cNvSpPr>
            <a:spLocks noGrp="1"/>
          </p:cNvSpPr>
          <p:nvPr>
            <p:ph type="title"/>
          </p:nvPr>
        </p:nvSpPr>
        <p:spPr>
          <a:xfrm>
            <a:off x="1523999" y="2247900"/>
            <a:ext cx="6096001" cy="3454400"/>
          </a:xfrm>
        </p:spPr>
        <p:txBody>
          <a:bodyPr anchor="t">
            <a:normAutofit/>
          </a:bodyPr>
          <a:lstStyle>
            <a:lvl1pPr algn="ctr">
              <a:defRPr sz="4800" b="1" cap="sm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760413"/>
            <a:ext cx="7772400" cy="12207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22FA177-ADE6-2B49-AE23-AD01D9B92958}" type="datetimeFigureOut">
              <a:rPr lang="en-US" smtClean="0"/>
              <a:pPr/>
              <a:t>6/26/11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613C8-4115-EF47-BD44-5F562E75EB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22FA177-ADE6-2B49-AE23-AD01D9B92958}" type="datetimeFigureOut">
              <a:rPr lang="en-US" smtClean="0"/>
              <a:pPr/>
              <a:t>6/26/11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613C8-4115-EF47-BD44-5F562E75EB80}"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22FA177-ADE6-2B49-AE23-AD01D9B92958}" type="datetimeFigureOut">
              <a:rPr lang="en-US" smtClean="0"/>
              <a:pPr/>
              <a:t>6/26/11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613C8-4115-EF47-BD44-5F562E75EB80}"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22FA177-ADE6-2B49-AE23-AD01D9B92958}" type="datetimeFigureOut">
              <a:rPr lang="en-US" smtClean="0"/>
              <a:pPr/>
              <a:t>6/26/11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613C8-4115-EF47-BD44-5F562E75EB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FA177-ADE6-2B49-AE23-AD01D9B92958}" type="datetimeFigureOut">
              <a:rPr lang="en-US" smtClean="0"/>
              <a:pPr/>
              <a:t>6/26/11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613C8-4115-EF47-BD44-5F562E75EB80}" type="slidenum">
              <a:rPr lang="en-US" smtClean="0"/>
              <a:pPr/>
              <a:t>‹#›</a:t>
            </a:fld>
            <a:endParaRPr lang="en-US"/>
          </a:p>
        </p:txBody>
      </p:sp>
      <p:pic>
        <p:nvPicPr>
          <p:cNvPr id="6" name="Picture 5" descr="SU_Seal_Blk_pos_highestres_emboss1.gif"/>
          <p:cNvPicPr>
            <a:picLocks noChangeAspect="1"/>
          </p:cNvPicPr>
          <p:nvPr userDrawn="1"/>
        </p:nvPicPr>
        <p:blipFill>
          <a:blip r:embed="rId2"/>
          <a:srcRect l="1613" t="10278" r="1613" b="14722"/>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22FA177-ADE6-2B49-AE23-AD01D9B92958}" type="datetimeFigureOut">
              <a:rPr lang="en-US" smtClean="0"/>
              <a:pPr/>
              <a:t>6/26/11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613C8-4115-EF47-BD44-5F562E75EB80}"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22FA177-ADE6-2B49-AE23-AD01D9B92958}" type="datetimeFigureOut">
              <a:rPr lang="en-US" smtClean="0"/>
              <a:pPr/>
              <a:t>6/26/11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613C8-4115-EF47-BD44-5F562E75EB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fld id="{622FA177-ADE6-2B49-AE23-AD01D9B92958}" type="datetimeFigureOut">
              <a:rPr lang="en-US" smtClean="0"/>
              <a:pPr/>
              <a:t>6/26/11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613C8-4115-EF47-BD44-5F562E75EB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Corbel"/>
        </a:defRPr>
      </a:lvl1pPr>
    </p:titleStyle>
    <p:bodyStyle>
      <a:lvl1pPr marL="342900" indent="-342900" algn="l" defTabSz="457200" rtl="0" eaLnBrk="1" latinLnBrk="0" hangingPunct="1">
        <a:spcBef>
          <a:spcPts val="1000"/>
        </a:spcBef>
        <a:buClr>
          <a:schemeClr val="bg1"/>
        </a:buClr>
        <a:buFont typeface="Arial"/>
        <a:buChar char="•"/>
        <a:defRPr sz="30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nlp.stanford.edu/~manning/courses/DigitalHumaniti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corpus.leeds.ac.uk/mocky/" TargetMode="External"/><Relationship Id="rId4" Type="http://schemas.openxmlformats.org/officeDocument/2006/relationships/hyperlink" Target="http://opus.lingfil.uu.se/trac/wiki/Tagging%20and%20Parsing" TargetMode="External"/><Relationship Id="rId1" Type="http://schemas.openxmlformats.org/officeDocument/2006/relationships/slideLayout" Target="../slideLayouts/slideLayout2.xml"/><Relationship Id="rId2" Type="http://schemas.openxmlformats.org/officeDocument/2006/relationships/hyperlink" Target="http://maltparser.org/"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lp.perseus.tufts.edu/syntax/treebank/"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llet.cs.umass.edu/" TargetMode="External"/><Relationship Id="rId3" Type="http://schemas.openxmlformats.org/officeDocument/2006/relationships/hyperlink" Target="http://nlp.stanford.edu/software/tmt/tmt-0.3/"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ebop.berkeley.edu/wordseer"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ebo.chadwyck.com/"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nlp.stanford.edu/~manning/courses/DigitalHumanities/" TargetMode="Externa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utenberg.org/browse/authors/h" TargetMode="External"/><Relationship Id="rId3" Type="http://schemas.openxmlformats.org/officeDocument/2006/relationships/hyperlink" Target="http://www.downthemall.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ordle.net/"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hyperlink" Target="https://twitter.com/%23!/wragge/status/15752481099227136"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ngrams.googlelabs.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jedit.org/"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hyperlink" Target="http://www.concordancesoftware.co.uk/" TargetMode="External"/><Relationship Id="rId4" Type="http://schemas.openxmlformats.org/officeDocument/2006/relationships/hyperlink" Target="http://www.antlab.sci.waseda.ac.jp/antconc_index.html" TargetMode="External"/><Relationship Id="rId5" Type="http://schemas.openxmlformats.org/officeDocument/2006/relationships/hyperlink" Target="http://sites.google.com/site/casualconc/" TargetMode="External"/><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hyperlink" Target="http://www.lexically.net/wordsmith/"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uima.apache.org/" TargetMode="External"/><Relationship Id="rId4" Type="http://schemas.openxmlformats.org/officeDocument/2006/relationships/hyperlink" Target="http://www.nltk.org/" TargetMode="External"/><Relationship Id="rId1" Type="http://schemas.openxmlformats.org/officeDocument/2006/relationships/slideLayout" Target="../slideLayouts/slideLayout2.xml"/><Relationship Id="rId2" Type="http://schemas.openxmlformats.org/officeDocument/2006/relationships/hyperlink" Target="http://gate.ac.uk/"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incubator.apache.org/opennlp/" TargetMode="External"/><Relationship Id="rId4" Type="http://schemas.openxmlformats.org/officeDocument/2006/relationships/hyperlink" Target="http://nlp.stanford.edu/software/" TargetMode="External"/><Relationship Id="rId5" Type="http://schemas.openxmlformats.org/officeDocument/2006/relationships/hyperlink" Target="http://alias-i.com/lingpipe/" TargetMode="External"/><Relationship Id="rId6" Type="http://schemas.openxmlformats.org/officeDocument/2006/relationships/hyperlink" Target="http://nlp.stanford.edu/links/statnlp.html" TargetMode="External"/><Relationship Id="rId1" Type="http://schemas.openxmlformats.org/officeDocument/2006/relationships/slideLayout" Target="../slideLayouts/slideLayout2.xml"/><Relationship Id="rId2" Type="http://schemas.openxmlformats.org/officeDocument/2006/relationships/hyperlink" Target="http://www.nltk.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ms.uni-stuttgart.de/projekte/corplex/TreeTagger/" TargetMode="External"/><Relationship Id="rId3" Type="http://schemas.openxmlformats.org/officeDocument/2006/relationships/hyperlink" Target="http://nlp.stanford.edu/links/statnlp.html"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lp.stanford.edu/software/segmenter.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Natural Language Processing Tools for the Digital Humanities</a:t>
            </a:r>
          </a:p>
        </p:txBody>
      </p:sp>
      <p:sp>
        <p:nvSpPr>
          <p:cNvPr id="5" name="Subtitle 4"/>
          <p:cNvSpPr>
            <a:spLocks noGrp="1"/>
          </p:cNvSpPr>
          <p:nvPr>
            <p:ph type="subTitle" idx="1"/>
          </p:nvPr>
        </p:nvSpPr>
        <p:spPr>
          <a:xfrm>
            <a:off x="973667" y="3886199"/>
            <a:ext cx="7196665" cy="2195689"/>
          </a:xfrm>
        </p:spPr>
        <p:txBody>
          <a:bodyPr anchor="t" anchorCtr="0">
            <a:normAutofit fontScale="92500"/>
          </a:bodyPr>
          <a:lstStyle/>
          <a:p>
            <a:r>
              <a:rPr lang="en-US" dirty="0" smtClean="0"/>
              <a:t>Christopher Manning</a:t>
            </a:r>
          </a:p>
          <a:p>
            <a:r>
              <a:rPr lang="en-US" dirty="0" smtClean="0"/>
              <a:t>Stanford University</a:t>
            </a:r>
          </a:p>
          <a:p>
            <a:r>
              <a:rPr lang="en-US" dirty="0" smtClean="0"/>
              <a:t>Digital Humanities 2011</a:t>
            </a:r>
          </a:p>
          <a:p>
            <a:r>
              <a:rPr lang="en-US" sz="2200" dirty="0">
                <a:hlinkClick r:id="rId2"/>
              </a:rPr>
              <a:t>http://nlp.stanford.edu/~manning/courses/DigitalHumanities</a:t>
            </a:r>
            <a:r>
              <a:rPr lang="en-US" sz="2200" smtClean="0">
                <a:hlinkClick r:id="rId2"/>
              </a:rPr>
              <a:t>/</a:t>
            </a:r>
            <a:r>
              <a:rPr lang="en-US" sz="2200" smtClean="0"/>
              <a:t> </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Text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do anything, you need some texts!</a:t>
            </a:r>
          </a:p>
          <a:p>
            <a:pPr lvl="1"/>
            <a:r>
              <a:rPr lang="en-US" dirty="0" smtClean="0"/>
              <a:t>Many sites give you various sorts of search-and-display interfaces</a:t>
            </a:r>
          </a:p>
          <a:p>
            <a:pPr lvl="1"/>
            <a:r>
              <a:rPr lang="en-US" dirty="0" smtClean="0"/>
              <a:t>But, normally you just can’t do what you want in NLP for the Digital Humanities unless you have a copy of the texts sitting on </a:t>
            </a:r>
            <a:r>
              <a:rPr lang="en-US" i="1" dirty="0" smtClean="0">
                <a:solidFill>
                  <a:srgbClr val="BB57BD"/>
                </a:solidFill>
              </a:rPr>
              <a:t>your</a:t>
            </a:r>
            <a:r>
              <a:rPr lang="en-US" i="1" dirty="0" smtClean="0"/>
              <a:t> </a:t>
            </a:r>
            <a:r>
              <a:rPr lang="en-US" dirty="0" smtClean="0"/>
              <a:t>computer</a:t>
            </a:r>
          </a:p>
          <a:p>
            <a:pPr lvl="1"/>
            <a:r>
              <a:rPr lang="en-US" dirty="0" smtClean="0"/>
              <a:t>This may well change in the future: There is increasing use of cloud computing models where you might be able to upload code to run it on data on a server</a:t>
            </a:r>
          </a:p>
          <a:p>
            <a:pPr lvl="2"/>
            <a:r>
              <a:rPr lang="en-US" sz="2200" dirty="0" smtClean="0"/>
              <a:t>or, conversely, upload data to be processed by code on a server  </a:t>
            </a:r>
          </a:p>
        </p:txBody>
      </p:sp>
    </p:spTree>
    <p:extLst>
      <p:ext uri="{BB962C8B-B14F-4D97-AF65-F5344CB8AC3E}">
        <p14:creationId xmlns:p14="http://schemas.microsoft.com/office/powerpoint/2010/main" val="229327083"/>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example</a:t>
            </a:r>
            <a:endParaRPr lang="en-US" dirty="0"/>
          </a:p>
        </p:txBody>
      </p:sp>
      <p:sp>
        <p:nvSpPr>
          <p:cNvPr id="3" name="Content Placeholder 2"/>
          <p:cNvSpPr>
            <a:spLocks noGrp="1"/>
          </p:cNvSpPr>
          <p:nvPr>
            <p:ph idx="1"/>
          </p:nvPr>
        </p:nvSpPr>
        <p:spPr/>
        <p:txBody>
          <a:bodyPr/>
          <a:lstStyle/>
          <a:p>
            <a:r>
              <a:rPr lang="en-US" dirty="0" smtClean="0"/>
              <a:t>$ </a:t>
            </a:r>
            <a:r>
              <a:rPr lang="en-US" dirty="0"/>
              <a:t>../Software/stanford-chinese-segmenter-2010-03-08/</a:t>
            </a:r>
            <a:r>
              <a:rPr lang="en-US" dirty="0" err="1"/>
              <a:t>segment.sh</a:t>
            </a:r>
            <a:r>
              <a:rPr lang="en-US" dirty="0"/>
              <a:t> </a:t>
            </a:r>
            <a:r>
              <a:rPr lang="en-US" dirty="0" err="1"/>
              <a:t>ctb</a:t>
            </a:r>
            <a:r>
              <a:rPr lang="en-US" dirty="0"/>
              <a:t> </a:t>
            </a:r>
            <a:r>
              <a:rPr lang="en-US" dirty="0" err="1"/>
              <a:t>Xinhua.txt</a:t>
            </a:r>
            <a:r>
              <a:rPr lang="en-US" dirty="0"/>
              <a:t> utf-8 0 &gt; </a:t>
            </a:r>
            <a:r>
              <a:rPr lang="en-US" dirty="0" err="1" smtClean="0"/>
              <a:t>Xinhua.seg</a:t>
            </a:r>
            <a:endParaRPr lang="en-US" dirty="0" smtClean="0"/>
          </a:p>
          <a:p>
            <a:r>
              <a:rPr lang="en-US" dirty="0"/>
              <a:t>$</a:t>
            </a:r>
            <a:r>
              <a:rPr lang="en-US" dirty="0" smtClean="0"/>
              <a:t> </a:t>
            </a:r>
            <a:r>
              <a:rPr lang="en-US" dirty="0"/>
              <a:t>java -mx300m -</a:t>
            </a:r>
            <a:r>
              <a:rPr lang="en-US" dirty="0" err="1"/>
              <a:t>cp</a:t>
            </a:r>
            <a:r>
              <a:rPr lang="en-US" dirty="0"/>
              <a:t> ../Software/stanford-postagger-full-2011-05-18/</a:t>
            </a:r>
            <a:r>
              <a:rPr lang="en-US" dirty="0" err="1"/>
              <a:t>stanford-postagger.jar</a:t>
            </a:r>
            <a:r>
              <a:rPr lang="en-US" dirty="0"/>
              <a:t> </a:t>
            </a:r>
            <a:r>
              <a:rPr lang="en-US" dirty="0" err="1"/>
              <a:t>edu.stanford.nlp.tagger.maxent.MaxentTagger</a:t>
            </a:r>
            <a:r>
              <a:rPr lang="en-US" dirty="0"/>
              <a:t> -model ../Software/stanford-postagger-full-2011-05-18/models/</a:t>
            </a:r>
            <a:r>
              <a:rPr lang="en-US" dirty="0" err="1"/>
              <a:t>chinese.tagger</a:t>
            </a:r>
            <a:r>
              <a:rPr lang="en-US" dirty="0"/>
              <a:t> -</a:t>
            </a:r>
            <a:r>
              <a:rPr lang="en-US" dirty="0" err="1"/>
              <a:t>textFile</a:t>
            </a:r>
            <a:r>
              <a:rPr lang="en-US" dirty="0"/>
              <a:t> </a:t>
            </a:r>
            <a:r>
              <a:rPr lang="en-US" dirty="0" err="1"/>
              <a:t>Xinhua.seg</a:t>
            </a:r>
            <a:r>
              <a:rPr lang="en-US" dirty="0"/>
              <a:t> &gt; </a:t>
            </a:r>
            <a:r>
              <a:rPr lang="en-US" dirty="0" err="1"/>
              <a:t>Xinhua.tag</a:t>
            </a:r>
            <a:endParaRPr lang="en-US" dirty="0"/>
          </a:p>
        </p:txBody>
      </p:sp>
    </p:spTree>
    <p:extLst>
      <p:ext uri="{BB962C8B-B14F-4D97-AF65-F5344CB8AC3E}">
        <p14:creationId xmlns:p14="http://schemas.microsoft.com/office/powerpoint/2010/main" val="2554311381"/>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example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nb-NO" dirty="0" smtClean="0"/>
              <a:t># </a:t>
            </a:r>
            <a:r>
              <a:rPr lang="nb-NO" dirty="0" err="1" smtClean="0"/>
              <a:t>space</a:t>
            </a:r>
            <a:r>
              <a:rPr lang="nb-NO" dirty="0" smtClean="0"/>
              <a:t> </a:t>
            </a:r>
            <a:r>
              <a:rPr lang="nb-NO" dirty="0" err="1" smtClean="0"/>
              <a:t>before</a:t>
            </a:r>
            <a:r>
              <a:rPr lang="nb-NO" dirty="0" smtClean="0"/>
              <a:t> 。 </a:t>
            </a:r>
            <a:r>
              <a:rPr lang="nb-NO" dirty="0" err="1" smtClean="0"/>
              <a:t>below</a:t>
            </a:r>
            <a:r>
              <a:rPr lang="nb-NO" dirty="0" smtClean="0"/>
              <a:t>!</a:t>
            </a:r>
          </a:p>
          <a:p>
            <a:pPr marL="0" indent="0">
              <a:buNone/>
            </a:pPr>
            <a:r>
              <a:rPr lang="nb-NO" dirty="0" smtClean="0"/>
              <a:t>$ </a:t>
            </a:r>
            <a:r>
              <a:rPr lang="nb-NO" dirty="0"/>
              <a:t>perl -</a:t>
            </a:r>
            <a:r>
              <a:rPr lang="nb-NO" dirty="0" err="1"/>
              <a:t>pe</a:t>
            </a:r>
            <a:r>
              <a:rPr lang="nb-NO" dirty="0"/>
              <a:t> '</a:t>
            </a:r>
            <a:r>
              <a:rPr lang="nb-NO" dirty="0" err="1"/>
              <a:t>if</a:t>
            </a:r>
            <a:r>
              <a:rPr lang="nb-NO" dirty="0"/>
              <a:t> ( ! m/^\s*$/ &amp;&amp; ! m/^.{100}/) { s/$/ 。/; }' &lt; </a:t>
            </a:r>
            <a:r>
              <a:rPr lang="nb-NO" dirty="0" err="1"/>
              <a:t>Xinhua.seg</a:t>
            </a:r>
            <a:r>
              <a:rPr lang="nb-NO" dirty="0"/>
              <a:t> &gt; </a:t>
            </a:r>
            <a:r>
              <a:rPr lang="nb-NO" dirty="0" err="1"/>
              <a:t>Xinhua.seg.fixed</a:t>
            </a:r>
            <a:endParaRPr lang="nb-NO" dirty="0" smtClean="0"/>
          </a:p>
          <a:p>
            <a:pPr marL="0" indent="0">
              <a:buNone/>
            </a:pPr>
            <a:r>
              <a:rPr lang="nb-NO" dirty="0" smtClean="0"/>
              <a:t>$ </a:t>
            </a:r>
            <a:r>
              <a:rPr lang="nb-NO" dirty="0" err="1"/>
              <a:t>java</a:t>
            </a:r>
            <a:r>
              <a:rPr lang="nb-NO" dirty="0"/>
              <a:t> -mx600m -cp ../Software/stanford-parser-2011-06-15/</a:t>
            </a:r>
            <a:r>
              <a:rPr lang="nb-NO" dirty="0" err="1"/>
              <a:t>stford-parser.jar</a:t>
            </a:r>
            <a:r>
              <a:rPr lang="nb-NO" dirty="0"/>
              <a:t> </a:t>
            </a:r>
            <a:r>
              <a:rPr lang="nb-NO" dirty="0" err="1"/>
              <a:t>edu.stanford.nlp.parser.lexparser.LexicalizedParser</a:t>
            </a:r>
            <a:r>
              <a:rPr lang="nb-NO" dirty="0"/>
              <a:t> -</a:t>
            </a:r>
            <a:r>
              <a:rPr lang="nb-NO" dirty="0" err="1"/>
              <a:t>encoding</a:t>
            </a:r>
            <a:r>
              <a:rPr lang="nb-NO" dirty="0"/>
              <a:t> utf-8 ../Software/stanford-parser-2011-04-17/</a:t>
            </a:r>
            <a:r>
              <a:rPr lang="nb-NO" dirty="0" err="1"/>
              <a:t>chineseFactored.ser.gz</a:t>
            </a:r>
            <a:r>
              <a:rPr lang="nb-NO" dirty="0"/>
              <a:t> </a:t>
            </a:r>
            <a:r>
              <a:rPr lang="nb-NO" dirty="0" err="1"/>
              <a:t>Xinhua.seg.fixed</a:t>
            </a:r>
            <a:r>
              <a:rPr lang="nb-NO" dirty="0"/>
              <a:t> &gt; </a:t>
            </a:r>
            <a:r>
              <a:rPr lang="nb-NO" dirty="0" err="1" smtClean="0"/>
              <a:t>Xinhua.parsed</a:t>
            </a:r>
            <a:endParaRPr lang="nb-NO" dirty="0" smtClean="0"/>
          </a:p>
          <a:p>
            <a:pPr marL="0" indent="0">
              <a:buNone/>
            </a:pPr>
            <a:r>
              <a:rPr lang="nb-NO" dirty="0" smtClean="0"/>
              <a:t>$ </a:t>
            </a:r>
            <a:r>
              <a:rPr lang="nb-NO" dirty="0" err="1" smtClean="0"/>
              <a:t>java</a:t>
            </a:r>
            <a:r>
              <a:rPr lang="nb-NO" dirty="0" smtClean="0"/>
              <a:t> </a:t>
            </a:r>
            <a:r>
              <a:rPr lang="nb-NO" dirty="0"/>
              <a:t>-mx1g -cp ../Software/stanford-parser-2011-06-15/</a:t>
            </a:r>
            <a:r>
              <a:rPr lang="nb-NO" dirty="0" err="1"/>
              <a:t>stanford-parser.jar</a:t>
            </a:r>
            <a:r>
              <a:rPr lang="nb-NO" dirty="0"/>
              <a:t> </a:t>
            </a:r>
            <a:r>
              <a:rPr lang="nb-NO" dirty="0" err="1"/>
              <a:t>edu.stanford.nlp.parser.lexparser.LexicalizedParser</a:t>
            </a:r>
            <a:r>
              <a:rPr lang="nb-NO" dirty="0"/>
              <a:t> -</a:t>
            </a:r>
            <a:r>
              <a:rPr lang="nb-NO" dirty="0" err="1"/>
              <a:t>encoding</a:t>
            </a:r>
            <a:r>
              <a:rPr lang="nb-NO" dirty="0"/>
              <a:t> utf-8 -</a:t>
            </a:r>
            <a:r>
              <a:rPr lang="nb-NO" dirty="0" err="1"/>
              <a:t>outputFormat</a:t>
            </a:r>
            <a:r>
              <a:rPr lang="nb-NO" dirty="0"/>
              <a:t> </a:t>
            </a:r>
            <a:r>
              <a:rPr lang="nb-NO" dirty="0" err="1"/>
              <a:t>typedDependencies</a:t>
            </a:r>
            <a:r>
              <a:rPr lang="nb-NO" dirty="0"/>
              <a:t> ../Software/stanford-parser-2011-04-17/</a:t>
            </a:r>
            <a:r>
              <a:rPr lang="nb-NO" dirty="0" err="1"/>
              <a:t>chineseFactored.ser.gz</a:t>
            </a:r>
            <a:r>
              <a:rPr lang="nb-NO" dirty="0"/>
              <a:t> </a:t>
            </a:r>
            <a:r>
              <a:rPr lang="nb-NO" dirty="0" err="1"/>
              <a:t>Xinhua.seg.fixed</a:t>
            </a:r>
            <a:r>
              <a:rPr lang="nb-NO" dirty="0"/>
              <a:t> &gt; </a:t>
            </a:r>
            <a:r>
              <a:rPr lang="nb-NO" dirty="0" err="1"/>
              <a:t>Xinhua.sd</a:t>
            </a:r>
            <a:endParaRPr lang="en-US" dirty="0"/>
          </a:p>
        </p:txBody>
      </p:sp>
    </p:spTree>
    <p:extLst>
      <p:ext uri="{BB962C8B-B14F-4D97-AF65-F5344CB8AC3E}">
        <p14:creationId xmlns:p14="http://schemas.microsoft.com/office/powerpoint/2010/main" val="4164710"/>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Dependency parsers are now available for many languages, especially via </a:t>
            </a:r>
            <a:r>
              <a:rPr lang="en-US" dirty="0" err="1" smtClean="0"/>
              <a:t>MaltParser</a:t>
            </a:r>
            <a:r>
              <a:rPr lang="en-US" dirty="0" smtClean="0"/>
              <a:t>:</a:t>
            </a:r>
          </a:p>
          <a:p>
            <a:pPr lvl="1"/>
            <a:r>
              <a:rPr lang="en-US" dirty="0">
                <a:hlinkClick r:id="rId2"/>
              </a:rPr>
              <a:t>http://maltparser.org</a:t>
            </a:r>
            <a:r>
              <a:rPr lang="en-US" dirty="0" smtClean="0">
                <a:hlinkClick r:id="rId2"/>
              </a:rPr>
              <a:t>/</a:t>
            </a:r>
            <a:endParaRPr lang="en-US" dirty="0" smtClean="0"/>
          </a:p>
          <a:p>
            <a:r>
              <a:rPr lang="en-US" dirty="0" smtClean="0"/>
              <a:t>For instance, it’s used to provide a Russian parser among the resources here:</a:t>
            </a:r>
          </a:p>
          <a:p>
            <a:pPr lvl="1"/>
            <a:r>
              <a:rPr lang="en-US" dirty="0">
                <a:hlinkClick r:id="rId3"/>
              </a:rPr>
              <a:t>http://corpus.leeds.ac.uk/mocky</a:t>
            </a:r>
            <a:r>
              <a:rPr lang="en-US" dirty="0" smtClean="0">
                <a:hlinkClick r:id="rId3"/>
              </a:rPr>
              <a:t>/</a:t>
            </a:r>
            <a:r>
              <a:rPr lang="en-US" dirty="0" smtClean="0"/>
              <a:t> </a:t>
            </a:r>
          </a:p>
          <a:p>
            <a:r>
              <a:rPr lang="en-US" dirty="0" smtClean="0"/>
              <a:t>The OPUS (Open Parallel Corpus) collects tools for various languages:</a:t>
            </a:r>
          </a:p>
          <a:p>
            <a:pPr lvl="1"/>
            <a:r>
              <a:rPr lang="en-US" dirty="0">
                <a:hlinkClick r:id="rId4"/>
              </a:rPr>
              <a:t>http://opus.lingfil.uu.se/trac/wiki/Tagging%20and%</a:t>
            </a:r>
            <a:r>
              <a:rPr lang="en-US" dirty="0" smtClean="0">
                <a:hlinkClick r:id="rId4"/>
              </a:rPr>
              <a:t>20Parsing</a:t>
            </a:r>
            <a:endParaRPr lang="en-US" dirty="0" smtClean="0"/>
          </a:p>
          <a:p>
            <a:r>
              <a:rPr lang="en-US" dirty="0" smtClean="0"/>
              <a:t>Look around!</a:t>
            </a:r>
            <a:endParaRPr lang="en-US" dirty="0"/>
          </a:p>
          <a:p>
            <a:endParaRPr lang="en-US" dirty="0"/>
          </a:p>
        </p:txBody>
      </p:sp>
    </p:spTree>
    <p:extLst>
      <p:ext uri="{BB962C8B-B14F-4D97-AF65-F5344CB8AC3E}">
        <p14:creationId xmlns:p14="http://schemas.microsoft.com/office/powerpoint/2010/main" val="1225353482"/>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p:txBody>
          <a:bodyPr>
            <a:normAutofit/>
          </a:bodyPr>
          <a:lstStyle/>
          <a:p>
            <a:r>
              <a:rPr lang="en-US" dirty="0" smtClean="0"/>
              <a:t>Parsers depend on annotated data (</a:t>
            </a:r>
            <a:r>
              <a:rPr lang="en-US" dirty="0" err="1" smtClean="0"/>
              <a:t>treebanks</a:t>
            </a:r>
            <a:r>
              <a:rPr lang="en-US" dirty="0" smtClean="0"/>
              <a:t>)</a:t>
            </a:r>
          </a:p>
          <a:p>
            <a:r>
              <a:rPr lang="en-US" dirty="0" smtClean="0"/>
              <a:t>You can use a parser trained on news articles, but better resources for humanities scholars will depend on community efforts to produce better data</a:t>
            </a:r>
          </a:p>
          <a:p>
            <a:r>
              <a:rPr lang="en-US" dirty="0" smtClean="0"/>
              <a:t>One effort is the construction of Greek and Latin dependency </a:t>
            </a:r>
            <a:r>
              <a:rPr lang="en-US" dirty="0" err="1" smtClean="0"/>
              <a:t>treebanks</a:t>
            </a:r>
            <a:r>
              <a:rPr lang="en-US" dirty="0" smtClean="0"/>
              <a:t> by the Perseus </a:t>
            </a:r>
            <a:r>
              <a:rPr lang="en-US" dirty="0" err="1" smtClean="0"/>
              <a:t>ProjectI</a:t>
            </a:r>
            <a:r>
              <a:rPr lang="en-US" dirty="0" smtClean="0"/>
              <a:t>:</a:t>
            </a:r>
          </a:p>
          <a:p>
            <a:pPr lvl="1"/>
            <a:r>
              <a:rPr lang="en-US" dirty="0">
                <a:hlinkClick r:id="rId2"/>
              </a:rPr>
              <a:t>http://nlp.perseus.tufts.edu/syntax/treebank</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393731712"/>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words</a:t>
            </a:r>
            <a:endParaRPr lang="en-US" dirty="0"/>
          </a:p>
        </p:txBody>
      </p:sp>
    </p:spTree>
    <p:extLst>
      <p:ext uri="{BB962C8B-B14F-4D97-AF65-F5344CB8AC3E}">
        <p14:creationId xmlns:p14="http://schemas.microsoft.com/office/powerpoint/2010/main" val="59413017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Applications? </a:t>
            </a:r>
            <a:r>
              <a:rPr lang="en-US" sz="2800" dirty="0" smtClean="0">
                <a:solidFill>
                  <a:schemeClr val="accent1"/>
                </a:solidFill>
              </a:rPr>
              <a:t>(beyond word counts)</a:t>
            </a:r>
            <a:endParaRPr lang="en-US" dirty="0"/>
          </a:p>
        </p:txBody>
      </p:sp>
      <p:sp>
        <p:nvSpPr>
          <p:cNvPr id="3" name="Content Placeholder 2"/>
          <p:cNvSpPr>
            <a:spLocks noGrp="1"/>
          </p:cNvSpPr>
          <p:nvPr>
            <p:ph idx="1"/>
          </p:nvPr>
        </p:nvSpPr>
        <p:spPr/>
        <p:txBody>
          <a:bodyPr>
            <a:normAutofit/>
          </a:bodyPr>
          <a:lstStyle/>
          <a:p>
            <a:r>
              <a:rPr lang="en-US" dirty="0" smtClean="0"/>
              <a:t>There are starting to be a few applications in the humanities using </a:t>
            </a:r>
            <a:r>
              <a:rPr lang="en-US" dirty="0" smtClean="0"/>
              <a:t>richer NLP methods:</a:t>
            </a:r>
            <a:endParaRPr lang="en-US" dirty="0" smtClean="0"/>
          </a:p>
          <a:p>
            <a:r>
              <a:rPr lang="en-US" dirty="0" smtClean="0"/>
              <a:t>But only a few….</a:t>
            </a:r>
          </a:p>
        </p:txBody>
      </p:sp>
    </p:spTree>
    <p:extLst>
      <p:ext uri="{BB962C8B-B14F-4D97-AF65-F5344CB8AC3E}">
        <p14:creationId xmlns:p14="http://schemas.microsoft.com/office/powerpoint/2010/main" val="3304093178"/>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Applications? </a:t>
            </a:r>
            <a:r>
              <a:rPr lang="en-US" sz="2800" dirty="0" smtClean="0">
                <a:solidFill>
                  <a:schemeClr val="accent1"/>
                </a:solidFill>
              </a:rPr>
              <a:t>(beyond word counts)</a:t>
            </a:r>
            <a:endParaRPr lang="en-US" dirty="0"/>
          </a:p>
        </p:txBody>
      </p:sp>
      <p:sp>
        <p:nvSpPr>
          <p:cNvPr id="3" name="Content Placeholder 2"/>
          <p:cNvSpPr>
            <a:spLocks noGrp="1"/>
          </p:cNvSpPr>
          <p:nvPr>
            <p:ph idx="1"/>
          </p:nvPr>
        </p:nvSpPr>
        <p:spPr>
          <a:xfrm>
            <a:off x="457200" y="1600200"/>
            <a:ext cx="8229600" cy="4806244"/>
          </a:xfrm>
        </p:spPr>
        <p:txBody>
          <a:bodyPr>
            <a:normAutofit lnSpcReduction="10000"/>
          </a:bodyPr>
          <a:lstStyle/>
          <a:p>
            <a:pPr lvl="1"/>
            <a:r>
              <a:rPr lang="en-US" dirty="0" smtClean="0"/>
              <a:t>Cameron Blevins. 2011. </a:t>
            </a:r>
            <a:r>
              <a:rPr lang="en-US" dirty="0"/>
              <a:t>Topic Modeling Historical Sources: Analyzing the Diary of Martha </a:t>
            </a:r>
            <a:r>
              <a:rPr lang="en-US" dirty="0" smtClean="0"/>
              <a:t>Ballard. </a:t>
            </a:r>
            <a:r>
              <a:rPr lang="en-US" i="1" dirty="0" smtClean="0"/>
              <a:t>DH 2011.</a:t>
            </a:r>
            <a:endParaRPr lang="en-US" sz="2400" dirty="0">
              <a:solidFill>
                <a:srgbClr val="EFAB16"/>
              </a:solidFill>
            </a:endParaRPr>
          </a:p>
          <a:p>
            <a:pPr lvl="2"/>
            <a:r>
              <a:rPr lang="en-US" dirty="0" smtClean="0">
                <a:solidFill>
                  <a:srgbClr val="FFFFFF"/>
                </a:solidFill>
              </a:rPr>
              <a:t>Uses (latent variable) </a:t>
            </a:r>
            <a:r>
              <a:rPr lang="en-US" i="1" dirty="0" smtClean="0">
                <a:solidFill>
                  <a:schemeClr val="accent1"/>
                </a:solidFill>
              </a:rPr>
              <a:t>topic models </a:t>
            </a:r>
            <a:r>
              <a:rPr lang="en-US" dirty="0" smtClean="0">
                <a:solidFill>
                  <a:srgbClr val="FFFFFF"/>
                </a:solidFill>
              </a:rPr>
              <a:t>(LDA and friends)</a:t>
            </a:r>
          </a:p>
          <a:p>
            <a:pPr lvl="3"/>
            <a:r>
              <a:rPr lang="en-US" dirty="0" smtClean="0">
                <a:solidFill>
                  <a:srgbClr val="FFFFFF"/>
                </a:solidFill>
              </a:rPr>
              <a:t>Topic model are primarily used to find themes or topics running through a group of texts</a:t>
            </a:r>
          </a:p>
          <a:p>
            <a:pPr lvl="3"/>
            <a:r>
              <a:rPr lang="en-US" dirty="0" smtClean="0">
                <a:solidFill>
                  <a:srgbClr val="FFFFFF"/>
                </a:solidFill>
              </a:rPr>
              <a:t>But, here, also helpful for dealing with spelling variation (!)</a:t>
            </a:r>
          </a:p>
          <a:p>
            <a:pPr lvl="3"/>
            <a:r>
              <a:rPr lang="en-US" dirty="0">
                <a:solidFill>
                  <a:srgbClr val="FFFFFF"/>
                </a:solidFill>
              </a:rPr>
              <a:t>Uses MALLET (</a:t>
            </a:r>
            <a:r>
              <a:rPr lang="en-US" dirty="0">
                <a:solidFill>
                  <a:srgbClr val="FFFFFF"/>
                </a:solidFill>
                <a:hlinkClick r:id="rId2"/>
              </a:rPr>
              <a:t>http://mallet.cs.umass.edu</a:t>
            </a:r>
            <a:r>
              <a:rPr lang="en-US" dirty="0" smtClean="0">
                <a:solidFill>
                  <a:srgbClr val="FFFFFF"/>
                </a:solidFill>
                <a:hlinkClick r:id="rId2"/>
              </a:rPr>
              <a:t>/</a:t>
            </a:r>
            <a:r>
              <a:rPr lang="en-US" dirty="0" smtClean="0">
                <a:solidFill>
                  <a:srgbClr val="FFFFFF"/>
                </a:solidFill>
              </a:rPr>
              <a:t>), a toolkit with a fair amount of stuff for text classification, sequence tagging and topic models</a:t>
            </a:r>
          </a:p>
          <a:p>
            <a:pPr lvl="4"/>
            <a:r>
              <a:rPr lang="en-US" dirty="0" smtClean="0">
                <a:solidFill>
                  <a:srgbClr val="FFFFFF"/>
                </a:solidFill>
              </a:rPr>
              <a:t>We also have the Stanford Topic Modeling Toolbox</a:t>
            </a:r>
          </a:p>
          <a:p>
            <a:pPr lvl="5"/>
            <a:r>
              <a:rPr lang="en-US" dirty="0">
                <a:solidFill>
                  <a:srgbClr val="FFFFFF"/>
                </a:solidFill>
                <a:hlinkClick r:id="rId3"/>
              </a:rPr>
              <a:t>http://nlp.stanford.edu/software/tmt/tmt-0.3</a:t>
            </a:r>
            <a:r>
              <a:rPr lang="en-US" dirty="0" smtClean="0">
                <a:solidFill>
                  <a:srgbClr val="FFFFFF"/>
                </a:solidFill>
                <a:hlinkClick r:id="rId3"/>
              </a:rPr>
              <a:t>/</a:t>
            </a:r>
            <a:endParaRPr lang="en-US" dirty="0" smtClean="0">
              <a:solidFill>
                <a:srgbClr val="FFFFFF"/>
              </a:solidFill>
            </a:endParaRPr>
          </a:p>
          <a:p>
            <a:pPr lvl="2"/>
            <a:r>
              <a:rPr lang="en-US" dirty="0" smtClean="0">
                <a:solidFill>
                  <a:srgbClr val="FFFFFF"/>
                </a:solidFill>
              </a:rPr>
              <a:t>Examines change in diary entry topics over time</a:t>
            </a:r>
            <a:endParaRPr lang="en-US" dirty="0" smtClean="0">
              <a:solidFill>
                <a:srgbClr val="FFFFFF"/>
              </a:solidFill>
            </a:endParaRPr>
          </a:p>
        </p:txBody>
      </p:sp>
    </p:spTree>
    <p:extLst>
      <p:ext uri="{BB962C8B-B14F-4D97-AF65-F5344CB8AC3E}">
        <p14:creationId xmlns:p14="http://schemas.microsoft.com/office/powerpoint/2010/main" val="344856645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Applications? </a:t>
            </a:r>
            <a:r>
              <a:rPr lang="en-US" sz="2800" dirty="0" smtClean="0">
                <a:solidFill>
                  <a:schemeClr val="accent1"/>
                </a:solidFill>
              </a:rPr>
              <a:t>(beyond word counts)</a:t>
            </a:r>
            <a:endParaRPr lang="en-US" dirty="0"/>
          </a:p>
        </p:txBody>
      </p:sp>
      <p:sp>
        <p:nvSpPr>
          <p:cNvPr id="3" name="Content Placeholder 2"/>
          <p:cNvSpPr>
            <a:spLocks noGrp="1"/>
          </p:cNvSpPr>
          <p:nvPr>
            <p:ph idx="1"/>
          </p:nvPr>
        </p:nvSpPr>
        <p:spPr/>
        <p:txBody>
          <a:bodyPr>
            <a:normAutofit/>
          </a:bodyPr>
          <a:lstStyle/>
          <a:p>
            <a:pPr lvl="1"/>
            <a:r>
              <a:rPr lang="en-US" dirty="0" smtClean="0"/>
              <a:t>David </a:t>
            </a:r>
            <a:r>
              <a:rPr lang="en-US" dirty="0"/>
              <a:t>K. Elson, Nicholas Dames, Kathleen R. </a:t>
            </a:r>
            <a:r>
              <a:rPr lang="en-US" dirty="0" err="1"/>
              <a:t>McKeown</a:t>
            </a:r>
            <a:r>
              <a:rPr lang="en-US" dirty="0"/>
              <a:t>. 2010. Extracting Social Networks from Literary Fiction. </a:t>
            </a:r>
            <a:r>
              <a:rPr lang="en-US" i="1" dirty="0" smtClean="0"/>
              <a:t>ACL 2010</a:t>
            </a:r>
            <a:r>
              <a:rPr lang="en-US" i="1" dirty="0" smtClean="0"/>
              <a:t>.</a:t>
            </a:r>
            <a:endParaRPr lang="en-US" dirty="0" smtClean="0"/>
          </a:p>
          <a:p>
            <a:pPr lvl="2"/>
            <a:r>
              <a:rPr lang="en-US" dirty="0" smtClean="0"/>
              <a:t>How size of community in novel or world relates to amount of conversation</a:t>
            </a:r>
          </a:p>
          <a:p>
            <a:pPr lvl="3"/>
            <a:r>
              <a:rPr lang="en-US" dirty="0" smtClean="0"/>
              <a:t>(Stanford) NER tagger to identify people and organizations</a:t>
            </a:r>
          </a:p>
          <a:p>
            <a:pPr lvl="3"/>
            <a:r>
              <a:rPr lang="en-US" dirty="0" smtClean="0"/>
              <a:t>Heuristically matching to name variants/shortenings</a:t>
            </a:r>
          </a:p>
          <a:p>
            <a:pPr lvl="3"/>
            <a:r>
              <a:rPr lang="en-US" dirty="0" smtClean="0"/>
              <a:t>System for speech attribution (Elson &amp; </a:t>
            </a:r>
            <a:r>
              <a:rPr lang="en-US" dirty="0" err="1" smtClean="0"/>
              <a:t>McKeown</a:t>
            </a:r>
            <a:r>
              <a:rPr lang="en-US" dirty="0" smtClean="0"/>
              <a:t> 2010)</a:t>
            </a:r>
          </a:p>
          <a:p>
            <a:pPr lvl="3"/>
            <a:r>
              <a:rPr lang="en-US" dirty="0" smtClean="0"/>
              <a:t>Social network construction</a:t>
            </a:r>
          </a:p>
          <a:p>
            <a:pPr lvl="2"/>
            <a:r>
              <a:rPr lang="en-US" dirty="0" smtClean="0"/>
              <a:t>Results showing that urban novel social networks are not richer than those in rural settings, etc.</a:t>
            </a:r>
            <a:endParaRPr lang="en-US" dirty="0" smtClean="0"/>
          </a:p>
        </p:txBody>
      </p:sp>
    </p:spTree>
    <p:extLst>
      <p:ext uri="{BB962C8B-B14F-4D97-AF65-F5344CB8AC3E}">
        <p14:creationId xmlns:p14="http://schemas.microsoft.com/office/powerpoint/2010/main" val="1501535522"/>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Applications? </a:t>
            </a:r>
            <a:r>
              <a:rPr lang="en-US" sz="2800" dirty="0" smtClean="0">
                <a:solidFill>
                  <a:schemeClr val="accent1"/>
                </a:solidFill>
              </a:rPr>
              <a:t>(beyond word counts)</a:t>
            </a:r>
            <a:endParaRPr lang="en-US" dirty="0"/>
          </a:p>
        </p:txBody>
      </p:sp>
      <p:sp>
        <p:nvSpPr>
          <p:cNvPr id="3" name="Content Placeholder 2"/>
          <p:cNvSpPr>
            <a:spLocks noGrp="1"/>
          </p:cNvSpPr>
          <p:nvPr>
            <p:ph idx="1"/>
          </p:nvPr>
        </p:nvSpPr>
        <p:spPr/>
        <p:txBody>
          <a:bodyPr>
            <a:normAutofit/>
          </a:bodyPr>
          <a:lstStyle/>
          <a:p>
            <a:pPr lvl="1"/>
            <a:r>
              <a:rPr lang="en-US" dirty="0" err="1"/>
              <a:t>Aditi</a:t>
            </a:r>
            <a:r>
              <a:rPr lang="en-US" dirty="0"/>
              <a:t> </a:t>
            </a:r>
            <a:r>
              <a:rPr lang="en-US" dirty="0" err="1" smtClean="0"/>
              <a:t>Muralidharan</a:t>
            </a:r>
            <a:r>
              <a:rPr lang="en-US" dirty="0" smtClean="0"/>
              <a:t>. 2011. A </a:t>
            </a:r>
            <a:r>
              <a:rPr lang="en-US" dirty="0"/>
              <a:t>Visual Interface for Exploring Language Use in Slave </a:t>
            </a:r>
            <a:r>
              <a:rPr lang="en-US" dirty="0" smtClean="0"/>
              <a:t>Narratives </a:t>
            </a:r>
            <a:r>
              <a:rPr lang="en-US" i="1" dirty="0" smtClean="0"/>
              <a:t>DH 2011. </a:t>
            </a:r>
            <a:r>
              <a:rPr lang="en-US" dirty="0" smtClean="0">
                <a:hlinkClick r:id="rId2"/>
              </a:rPr>
              <a:t>http://bebop.berkeley.edu</a:t>
            </a:r>
            <a:r>
              <a:rPr lang="en-US" dirty="0">
                <a:hlinkClick r:id="rId2"/>
              </a:rPr>
              <a:t>/</a:t>
            </a:r>
            <a:r>
              <a:rPr lang="en-US" dirty="0" smtClean="0">
                <a:hlinkClick r:id="rId2"/>
              </a:rPr>
              <a:t>wordseer</a:t>
            </a:r>
            <a:r>
              <a:rPr lang="en-US" dirty="0" smtClean="0"/>
              <a:t> </a:t>
            </a:r>
          </a:p>
          <a:p>
            <a:pPr lvl="2"/>
            <a:r>
              <a:rPr lang="en-US" dirty="0" smtClean="0"/>
              <a:t>A visualization and reading interface to American </a:t>
            </a:r>
            <a:r>
              <a:rPr lang="en-US" dirty="0" err="1" smtClean="0"/>
              <a:t>Slae</a:t>
            </a:r>
            <a:r>
              <a:rPr lang="en-US" dirty="0" smtClean="0"/>
              <a:t> Narratives</a:t>
            </a:r>
          </a:p>
          <a:p>
            <a:pPr lvl="3"/>
            <a:r>
              <a:rPr lang="en-US" dirty="0" smtClean="0"/>
              <a:t>(Stanford) Parser used to allow searching of particular grammatical relationships: </a:t>
            </a:r>
            <a:r>
              <a:rPr lang="en-US" i="1" dirty="0" smtClean="0">
                <a:solidFill>
                  <a:srgbClr val="BB57BD"/>
                </a:solidFill>
              </a:rPr>
              <a:t>grammatical search</a:t>
            </a:r>
          </a:p>
          <a:p>
            <a:pPr lvl="3"/>
            <a:r>
              <a:rPr lang="en-US" dirty="0" smtClean="0"/>
              <a:t>Visualization tools to show a word’s distribution in text and to provide a “collapsed concordance” view – and for close reading</a:t>
            </a:r>
            <a:endParaRPr lang="en-US" dirty="0"/>
          </a:p>
          <a:p>
            <a:pPr lvl="2"/>
            <a:r>
              <a:rPr lang="en-US" dirty="0" smtClean="0"/>
              <a:t> </a:t>
            </a:r>
            <a:r>
              <a:rPr lang="en-US" dirty="0" smtClean="0"/>
              <a:t>Example application is exploring relationship with God</a:t>
            </a:r>
            <a:endParaRPr lang="en-US" dirty="0" smtClean="0"/>
          </a:p>
        </p:txBody>
      </p:sp>
    </p:spTree>
    <p:extLst>
      <p:ext uri="{BB962C8B-B14F-4D97-AF65-F5344CB8AC3E}">
        <p14:creationId xmlns:p14="http://schemas.microsoft.com/office/powerpoint/2010/main" val="81204010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words</a:t>
            </a:r>
            <a:endParaRPr lang="en-US" dirty="0"/>
          </a:p>
        </p:txBody>
      </p:sp>
      <p:sp>
        <p:nvSpPr>
          <p:cNvPr id="3" name="Content Placeholder 2"/>
          <p:cNvSpPr>
            <a:spLocks noGrp="1"/>
          </p:cNvSpPr>
          <p:nvPr>
            <p:ph idx="1"/>
          </p:nvPr>
        </p:nvSpPr>
        <p:spPr/>
        <p:txBody>
          <a:bodyPr/>
          <a:lstStyle/>
          <a:p>
            <a:pPr marL="0" indent="0" algn="ctr">
              <a:buNone/>
            </a:pPr>
            <a:endParaRPr lang="en-US" dirty="0" smtClean="0">
              <a:ea typeface="ＭＳ Ｐゴシック" charset="0"/>
              <a:cs typeface="ＭＳ Ｐゴシック" charset="0"/>
            </a:endParaRPr>
          </a:p>
          <a:p>
            <a:pPr marL="0" indent="0" algn="ctr">
              <a:buNone/>
            </a:pPr>
            <a:r>
              <a:rPr lang="en-US" dirty="0" smtClean="0">
                <a:ea typeface="ＭＳ Ｐゴシック" charset="0"/>
                <a:cs typeface="ＭＳ Ｐゴシック" charset="0"/>
              </a:rPr>
              <a:t>This talk has been about tools – </a:t>
            </a:r>
          </a:p>
          <a:p>
            <a:pPr marL="0" indent="0" algn="ctr">
              <a:buNone/>
            </a:pPr>
            <a:r>
              <a:rPr lang="en-US" dirty="0" smtClean="0">
                <a:ea typeface="ＭＳ Ｐゴシック" charset="0"/>
                <a:cs typeface="ＭＳ Ｐゴシック" charset="0"/>
              </a:rPr>
              <a:t>they’re what I know</a:t>
            </a:r>
          </a:p>
          <a:p>
            <a:pPr marL="0" indent="0" algn="ctr">
              <a:buNone/>
            </a:pPr>
            <a:endParaRPr lang="en-US" dirty="0" smtClean="0">
              <a:ea typeface="ＭＳ Ｐゴシック" charset="0"/>
              <a:cs typeface="ＭＳ Ｐゴシック" charset="0"/>
            </a:endParaRPr>
          </a:p>
          <a:p>
            <a:pPr marL="0" indent="0" algn="ctr">
              <a:buNone/>
            </a:pPr>
            <a:r>
              <a:rPr lang="en-US" dirty="0" smtClean="0">
                <a:ea typeface="ＭＳ Ｐゴシック" charset="0"/>
                <a:cs typeface="ＭＳ Ｐゴシック" charset="0"/>
              </a:rPr>
              <a:t>But you should focus on disciplinary </a:t>
            </a:r>
            <a:r>
              <a:rPr lang="en-US" dirty="0" smtClean="0">
                <a:ea typeface="ＭＳ Ｐゴシック" charset="0"/>
                <a:cs typeface="ＭＳ Ｐゴシック" charset="0"/>
              </a:rPr>
              <a:t>insight –</a:t>
            </a:r>
            <a:endParaRPr lang="en-US" dirty="0" smtClean="0">
              <a:ea typeface="ＭＳ Ｐゴシック" charset="0"/>
              <a:cs typeface="ＭＳ Ｐゴシック" charset="0"/>
            </a:endParaRPr>
          </a:p>
          <a:p>
            <a:pPr marL="0" indent="0" algn="ctr">
              <a:buNone/>
            </a:pPr>
            <a:r>
              <a:rPr lang="en-US" dirty="0" smtClean="0">
                <a:ea typeface="ＭＳ Ｐゴシック" charset="0"/>
                <a:cs typeface="ＭＳ Ｐゴシック" charset="0"/>
              </a:rPr>
              <a:t>not on building corpora and </a:t>
            </a:r>
            <a:r>
              <a:rPr lang="en-US" dirty="0">
                <a:ea typeface="ＭＳ Ｐゴシック" charset="0"/>
                <a:cs typeface="ＭＳ Ｐゴシック" charset="0"/>
              </a:rPr>
              <a:t>tools, but </a:t>
            </a:r>
            <a:r>
              <a:rPr lang="en-US" dirty="0" smtClean="0">
                <a:ea typeface="ＭＳ Ｐゴシック" charset="0"/>
                <a:cs typeface="ＭＳ Ｐゴシック" charset="0"/>
              </a:rPr>
              <a:t>on using</a:t>
            </a:r>
          </a:p>
          <a:p>
            <a:pPr marL="0" indent="0" algn="ctr">
              <a:buNone/>
            </a:pPr>
            <a:r>
              <a:rPr lang="en-US" dirty="0" smtClean="0">
                <a:ea typeface="ＭＳ Ｐゴシック" charset="0"/>
                <a:cs typeface="ＭＳ Ｐゴシック" charset="0"/>
              </a:rPr>
              <a:t> them as tools for producing disciplinary </a:t>
            </a:r>
            <a:r>
              <a:rPr lang="en-US" dirty="0">
                <a:ea typeface="ＭＳ Ｐゴシック" charset="0"/>
                <a:cs typeface="ＭＳ Ｐゴシック" charset="0"/>
              </a:rPr>
              <a:t>research</a:t>
            </a:r>
          </a:p>
          <a:p>
            <a:pPr marL="0" indent="0" algn="ctr">
              <a:buNone/>
            </a:pPr>
            <a:endParaRPr lang="en-US" dirty="0"/>
          </a:p>
        </p:txBody>
      </p:sp>
    </p:spTree>
    <p:extLst>
      <p:ext uri="{BB962C8B-B14F-4D97-AF65-F5344CB8AC3E}">
        <p14:creationId xmlns:p14="http://schemas.microsoft.com/office/powerpoint/2010/main" val="18991401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Text</a:t>
            </a:r>
            <a:endParaRPr lang="en-US" dirty="0"/>
          </a:p>
        </p:txBody>
      </p:sp>
      <p:sp>
        <p:nvSpPr>
          <p:cNvPr id="3" name="Content Placeholder 2"/>
          <p:cNvSpPr>
            <a:spLocks noGrp="1"/>
          </p:cNvSpPr>
          <p:nvPr>
            <p:ph idx="1"/>
          </p:nvPr>
        </p:nvSpPr>
        <p:spPr>
          <a:xfrm>
            <a:off x="457200" y="1600200"/>
            <a:ext cx="8229600" cy="4933420"/>
          </a:xfrm>
        </p:spPr>
        <p:txBody>
          <a:bodyPr>
            <a:normAutofit fontScale="92500" lnSpcReduction="20000"/>
          </a:bodyPr>
          <a:lstStyle/>
          <a:p>
            <a:r>
              <a:rPr lang="en-US" dirty="0" smtClean="0"/>
              <a:t>People in the audience are probably more familiar with the state of play here </a:t>
            </a:r>
            <a:r>
              <a:rPr lang="en-US" dirty="0"/>
              <a:t>than </a:t>
            </a:r>
            <a:r>
              <a:rPr lang="en-US" dirty="0" smtClean="0"/>
              <a:t>me, but my impression is:</a:t>
            </a:r>
          </a:p>
          <a:p>
            <a:pPr marL="971550" lvl="1" indent="-514350">
              <a:buFont typeface="+mj-lt"/>
              <a:buAutoNum type="arabicPeriod"/>
            </a:pPr>
            <a:r>
              <a:rPr lang="en-US" dirty="0" smtClean="0"/>
              <a:t>There are increasingly good supplies of critical texts in well-marked-up XML available commercially for license to university libraries</a:t>
            </a:r>
          </a:p>
          <a:p>
            <a:pPr marL="971550" lvl="1" indent="-514350">
              <a:buFont typeface="+mj-lt"/>
              <a:buAutoNum type="arabicPeriod"/>
            </a:pPr>
            <a:r>
              <a:rPr lang="en-US" dirty="0" smtClean="0"/>
              <a:t>There are various, more community efforts to produce good digitized collections, but most of those seem to be available to “friends” rather than to anybody with a web browser</a:t>
            </a:r>
          </a:p>
          <a:p>
            <a:pPr marL="971550" lvl="1" indent="-514350">
              <a:buFont typeface="+mj-lt"/>
              <a:buAutoNum type="arabicPeriod"/>
            </a:pPr>
            <a:r>
              <a:rPr lang="en-US" dirty="0" smtClean="0"/>
              <a:t>There’s Project Gutenberg </a:t>
            </a:r>
            <a:r>
              <a:rPr lang="en-US" dirty="0" smtClean="0">
                <a:solidFill>
                  <a:schemeClr val="accent2"/>
                </a:solidFill>
                <a:sym typeface="Wingdings"/>
              </a:rPr>
              <a:t></a:t>
            </a:r>
          </a:p>
          <a:p>
            <a:pPr marL="1371600" lvl="2" indent="-514350"/>
            <a:r>
              <a:rPr lang="en-US" dirty="0" smtClean="0">
                <a:solidFill>
                  <a:srgbClr val="FFFFFF"/>
                </a:solidFill>
                <a:sym typeface="Wingdings"/>
              </a:rPr>
              <a:t>Plain text, or very simple HTML, which may or may not be automatically generated</a:t>
            </a:r>
          </a:p>
          <a:p>
            <a:pPr marL="1371600" lvl="2" indent="-514350"/>
            <a:r>
              <a:rPr lang="en-US" dirty="0" smtClean="0">
                <a:solidFill>
                  <a:srgbClr val="FFFFFF"/>
                </a:solidFill>
                <a:sym typeface="Wingdings"/>
              </a:rPr>
              <a:t>Unicode utf-8 if you’re lucky, US-ASCII if you’re not</a:t>
            </a:r>
            <a:endParaRPr lang="en-US" dirty="0" smtClean="0">
              <a:solidFill>
                <a:srgbClr val="FFFFFF"/>
              </a:solidFill>
            </a:endParaRPr>
          </a:p>
          <a:p>
            <a:pPr marL="971550" lvl="1" indent="-514350">
              <a:buFont typeface="+mj-lt"/>
              <a:buAutoNum type="arabicPeriod"/>
            </a:pPr>
            <a:endParaRPr lang="en-US" dirty="0"/>
          </a:p>
        </p:txBody>
      </p:sp>
    </p:spTree>
    <p:extLst>
      <p:ext uri="{BB962C8B-B14F-4D97-AF65-F5344CB8AC3E}">
        <p14:creationId xmlns:p14="http://schemas.microsoft.com/office/powerpoint/2010/main" val="53894314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957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Early English Books Online</a:t>
            </a:r>
            <a:endParaRPr lang="en-US" dirty="0"/>
          </a:p>
        </p:txBody>
      </p:sp>
      <p:sp>
        <p:nvSpPr>
          <p:cNvPr id="3" name="Content Placeholder 2"/>
          <p:cNvSpPr>
            <a:spLocks noGrp="1"/>
          </p:cNvSpPr>
          <p:nvPr>
            <p:ph idx="1"/>
          </p:nvPr>
        </p:nvSpPr>
        <p:spPr/>
        <p:txBody>
          <a:bodyPr/>
          <a:lstStyle/>
          <a:p>
            <a:r>
              <a:rPr lang="en-US" dirty="0" smtClean="0"/>
              <a:t>TEI-compliant XML texts</a:t>
            </a:r>
            <a:endParaRPr lang="en-US" dirty="0"/>
          </a:p>
          <a:p>
            <a:r>
              <a:rPr lang="en-US" dirty="0">
                <a:hlinkClick r:id="rId3"/>
              </a:rPr>
              <a:t>http://eebo.chadwyck.com</a:t>
            </a:r>
            <a:r>
              <a:rPr lang="en-US" dirty="0" smtClean="0">
                <a:hlinkClick r:id="rId3"/>
              </a:rPr>
              <a:t>/</a:t>
            </a:r>
            <a:endParaRPr lang="en-US" dirty="0" smtClean="0"/>
          </a:p>
          <a:p>
            <a:endParaRPr lang="en-US" dirty="0" smtClean="0"/>
          </a:p>
          <a:p>
            <a:endParaRPr lang="en-US" dirty="0"/>
          </a:p>
        </p:txBody>
      </p:sp>
      <p:pic>
        <p:nvPicPr>
          <p:cNvPr id="4" name="Picture 3"/>
          <p:cNvPicPr>
            <a:picLocks noChangeAspect="1"/>
          </p:cNvPicPr>
          <p:nvPr/>
        </p:nvPicPr>
        <p:blipFill>
          <a:blip r:embed="rId4"/>
          <a:stretch>
            <a:fillRect/>
          </a:stretch>
        </p:blipFill>
        <p:spPr>
          <a:xfrm>
            <a:off x="0" y="3642000"/>
            <a:ext cx="9144000" cy="3216000"/>
          </a:xfrm>
          <a:prstGeom prst="rect">
            <a:avLst/>
          </a:prstGeom>
        </p:spPr>
      </p:pic>
    </p:spTree>
    <p:extLst>
      <p:ext uri="{BB962C8B-B14F-4D97-AF65-F5344CB8AC3E}">
        <p14:creationId xmlns:p14="http://schemas.microsoft.com/office/powerpoint/2010/main" val="18120665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Old Bailey Online</a:t>
            </a:r>
            <a:endParaRPr lang="en-US" dirty="0"/>
          </a:p>
        </p:txBody>
      </p:sp>
      <p:pic>
        <p:nvPicPr>
          <p:cNvPr id="5" name="Picture 4"/>
          <p:cNvPicPr>
            <a:picLocks noChangeAspect="1"/>
          </p:cNvPicPr>
          <p:nvPr/>
        </p:nvPicPr>
        <p:blipFill>
          <a:blip r:embed="rId2"/>
          <a:stretch>
            <a:fillRect/>
          </a:stretch>
        </p:blipFill>
        <p:spPr>
          <a:xfrm>
            <a:off x="1178627" y="1417638"/>
            <a:ext cx="6791956" cy="5358027"/>
          </a:xfrm>
          <a:prstGeom prst="rect">
            <a:avLst/>
          </a:prstGeom>
        </p:spPr>
      </p:pic>
    </p:spTree>
    <p:extLst>
      <p:ext uri="{BB962C8B-B14F-4D97-AF65-F5344CB8AC3E}">
        <p14:creationId xmlns:p14="http://schemas.microsoft.com/office/powerpoint/2010/main" val="29762875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Project Gutenberg</a:t>
            </a:r>
            <a:endParaRPr lang="en-US" dirty="0"/>
          </a:p>
        </p:txBody>
      </p:sp>
      <p:pic>
        <p:nvPicPr>
          <p:cNvPr id="3" name="Picture 2"/>
          <p:cNvPicPr>
            <a:picLocks noChangeAspect="1"/>
          </p:cNvPicPr>
          <p:nvPr/>
        </p:nvPicPr>
        <p:blipFill>
          <a:blip r:embed="rId2"/>
          <a:stretch>
            <a:fillRect/>
          </a:stretch>
        </p:blipFill>
        <p:spPr>
          <a:xfrm>
            <a:off x="711539" y="1417638"/>
            <a:ext cx="7975261" cy="5287707"/>
          </a:xfrm>
          <a:prstGeom prst="rect">
            <a:avLst/>
          </a:prstGeom>
        </p:spPr>
      </p:pic>
    </p:spTree>
    <p:extLst>
      <p:ext uri="{BB962C8B-B14F-4D97-AF65-F5344CB8AC3E}">
        <p14:creationId xmlns:p14="http://schemas.microsoft.com/office/powerpoint/2010/main" val="29799004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Running example: H. Rider Haggard</a:t>
            </a:r>
            <a:endParaRPr lang="en-US" dirty="0"/>
          </a:p>
        </p:txBody>
      </p:sp>
      <p:sp>
        <p:nvSpPr>
          <p:cNvPr id="5" name="Content Placeholder 4"/>
          <p:cNvSpPr>
            <a:spLocks noGrp="1"/>
          </p:cNvSpPr>
          <p:nvPr>
            <p:ph sz="half" idx="1"/>
          </p:nvPr>
        </p:nvSpPr>
        <p:spPr>
          <a:xfrm>
            <a:off x="457200" y="1600200"/>
            <a:ext cx="7645400" cy="4951824"/>
          </a:xfrm>
        </p:spPr>
        <p:txBody>
          <a:bodyPr>
            <a:normAutofit fontScale="92500" lnSpcReduction="10000"/>
          </a:bodyPr>
          <a:lstStyle/>
          <a:p>
            <a:r>
              <a:rPr lang="en-US" dirty="0"/>
              <a:t>The hugely popular </a:t>
            </a:r>
            <a:r>
              <a:rPr lang="en-US" i="1" dirty="0"/>
              <a:t>King Solomon's Mines</a:t>
            </a:r>
            <a:r>
              <a:rPr lang="en-US" dirty="0"/>
              <a:t> (1885) by H. Rider Haggard is sometimes considered the first of the </a:t>
            </a:r>
            <a:r>
              <a:rPr lang="en-US" dirty="0" smtClean="0"/>
              <a:t>“Lost World” or “Imperialist Romance” genres</a:t>
            </a:r>
          </a:p>
          <a:p>
            <a:endParaRPr lang="en-US" dirty="0"/>
          </a:p>
          <a:p>
            <a:endParaRPr lang="en-US" dirty="0" smtClean="0"/>
          </a:p>
          <a:p>
            <a:endParaRPr lang="en-US" dirty="0"/>
          </a:p>
          <a:p>
            <a:endParaRPr lang="en-US" dirty="0" smtClean="0"/>
          </a:p>
          <a:p>
            <a:endParaRPr lang="en-US" dirty="0"/>
          </a:p>
          <a:p>
            <a:endParaRPr lang="en-US" sz="1200" dirty="0" smtClean="0"/>
          </a:p>
          <a:p>
            <a:endParaRPr lang="en-US" dirty="0" smtClean="0"/>
          </a:p>
          <a:p>
            <a:r>
              <a:rPr lang="en-US" dirty="0"/>
              <a:t>Zip file at: </a:t>
            </a:r>
            <a:r>
              <a:rPr lang="en-US" sz="2200" dirty="0">
                <a:hlinkClick r:id="rId2"/>
              </a:rPr>
              <a:t>http://nlp.stanford.edu/~manning/courses/DigitalHumanities</a:t>
            </a:r>
            <a:r>
              <a:rPr lang="en-US" sz="2200" dirty="0" smtClean="0">
                <a:hlinkClick r:id="rId2"/>
              </a:rPr>
              <a:t>/</a:t>
            </a:r>
            <a:r>
              <a:rPr lang="en-US" sz="2200" dirty="0" smtClean="0"/>
              <a:t> </a:t>
            </a:r>
            <a:endParaRPr lang="en-US" sz="2200" dirty="0"/>
          </a:p>
        </p:txBody>
      </p:sp>
      <p:sp>
        <p:nvSpPr>
          <p:cNvPr id="7" name="Content Placeholder 6"/>
          <p:cNvSpPr>
            <a:spLocks noGrp="1"/>
          </p:cNvSpPr>
          <p:nvPr>
            <p:ph sz="half" idx="2"/>
          </p:nvPr>
        </p:nvSpPr>
        <p:spPr>
          <a:xfrm>
            <a:off x="457200" y="2923210"/>
            <a:ext cx="4190059" cy="2907359"/>
          </a:xfrm>
        </p:spPr>
        <p:txBody>
          <a:bodyPr>
            <a:normAutofit fontScale="92500" lnSpcReduction="10000"/>
          </a:bodyPr>
          <a:lstStyle/>
          <a:p>
            <a:r>
              <a:rPr lang="en-US" sz="2600" i="1" dirty="0" smtClean="0"/>
              <a:t>Allan </a:t>
            </a:r>
            <a:r>
              <a:rPr lang="en-US" sz="2600" i="1" dirty="0" err="1" smtClean="0"/>
              <a:t>Quatermain</a:t>
            </a:r>
            <a:r>
              <a:rPr lang="en-US" sz="2600" i="1" dirty="0" smtClean="0"/>
              <a:t> </a:t>
            </a:r>
            <a:r>
              <a:rPr lang="en-US" sz="2600" dirty="0" smtClean="0"/>
              <a:t>(1887)</a:t>
            </a:r>
          </a:p>
          <a:p>
            <a:r>
              <a:rPr lang="en-US" sz="2600" i="1" dirty="0" smtClean="0"/>
              <a:t>She</a:t>
            </a:r>
            <a:r>
              <a:rPr lang="en-US" sz="2600" dirty="0"/>
              <a:t> </a:t>
            </a:r>
            <a:r>
              <a:rPr lang="en-US" sz="2600" dirty="0" smtClean="0"/>
              <a:t>(1887)</a:t>
            </a:r>
          </a:p>
          <a:p>
            <a:r>
              <a:rPr lang="en-US" sz="2600" i="1" dirty="0" smtClean="0"/>
              <a:t>Nada the Lily </a:t>
            </a:r>
            <a:r>
              <a:rPr lang="en-US" sz="2600" dirty="0" smtClean="0"/>
              <a:t>(1892)</a:t>
            </a:r>
            <a:endParaRPr lang="en-US" sz="2600" i="1" dirty="0" smtClean="0"/>
          </a:p>
          <a:p>
            <a:r>
              <a:rPr lang="en-US" sz="2600" i="1" dirty="0" smtClean="0"/>
              <a:t>Ayesha: The Return of She </a:t>
            </a:r>
            <a:r>
              <a:rPr lang="en-US" sz="2600" dirty="0" smtClean="0"/>
              <a:t>(1905)</a:t>
            </a:r>
          </a:p>
          <a:p>
            <a:r>
              <a:rPr lang="en-US" sz="2600" i="1" dirty="0" smtClean="0"/>
              <a:t>She and Allan </a:t>
            </a:r>
            <a:r>
              <a:rPr lang="en-US" sz="2600" dirty="0" smtClean="0"/>
              <a:t>(1921)</a:t>
            </a:r>
            <a:endParaRPr lang="en-US" sz="2600" i="1" dirty="0"/>
          </a:p>
        </p:txBody>
      </p:sp>
      <p:pic>
        <p:nvPicPr>
          <p:cNvPr id="6" name="Picture 5"/>
          <p:cNvPicPr>
            <a:picLocks noChangeAspect="1"/>
          </p:cNvPicPr>
          <p:nvPr/>
        </p:nvPicPr>
        <p:blipFill>
          <a:blip r:embed="rId3"/>
          <a:stretch>
            <a:fillRect/>
          </a:stretch>
        </p:blipFill>
        <p:spPr>
          <a:xfrm>
            <a:off x="5584725" y="3046918"/>
            <a:ext cx="2517875" cy="2783651"/>
          </a:xfrm>
          <a:prstGeom prst="rect">
            <a:avLst/>
          </a:prstGeom>
        </p:spPr>
      </p:pic>
    </p:spTree>
    <p:extLst>
      <p:ext uri="{BB962C8B-B14F-4D97-AF65-F5344CB8AC3E}">
        <p14:creationId xmlns:p14="http://schemas.microsoft.com/office/powerpoint/2010/main" val="8940832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to tools</a:t>
            </a:r>
            <a:endParaRPr lang="en-US" dirty="0"/>
          </a:p>
        </p:txBody>
      </p:sp>
      <p:sp>
        <p:nvSpPr>
          <p:cNvPr id="4" name="Oval 3"/>
          <p:cNvSpPr/>
          <p:nvPr/>
        </p:nvSpPr>
        <p:spPr>
          <a:xfrm>
            <a:off x="2356318" y="2032000"/>
            <a:ext cx="2438400" cy="2286000"/>
          </a:xfrm>
          <a:prstGeom prst="ellipse">
            <a:avLst/>
          </a:prstGeom>
          <a:solidFill>
            <a:schemeClr val="accent3">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Web applications</a:t>
            </a:r>
            <a:endParaRPr lang="en-US" sz="2000" dirty="0"/>
          </a:p>
        </p:txBody>
      </p:sp>
      <p:sp>
        <p:nvSpPr>
          <p:cNvPr id="5" name="Oval 4"/>
          <p:cNvSpPr/>
          <p:nvPr/>
        </p:nvSpPr>
        <p:spPr>
          <a:xfrm>
            <a:off x="3479800" y="3416300"/>
            <a:ext cx="2438400" cy="2286000"/>
          </a:xfrm>
          <a:prstGeom prst="ellipse">
            <a:avLst/>
          </a:prstGeom>
          <a:solidFill>
            <a:schemeClr val="accent5">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Command-line applications</a:t>
            </a:r>
            <a:endParaRPr lang="en-US" sz="2000" dirty="0"/>
          </a:p>
        </p:txBody>
      </p:sp>
      <p:sp>
        <p:nvSpPr>
          <p:cNvPr id="6" name="Oval 5"/>
          <p:cNvSpPr/>
          <p:nvPr/>
        </p:nvSpPr>
        <p:spPr>
          <a:xfrm>
            <a:off x="1348776" y="3416300"/>
            <a:ext cx="2438400" cy="2286000"/>
          </a:xfrm>
          <a:prstGeom prst="ellipse">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GUI applications</a:t>
            </a:r>
            <a:endParaRPr lang="en-US" sz="2000" dirty="0"/>
          </a:p>
        </p:txBody>
      </p:sp>
      <p:sp>
        <p:nvSpPr>
          <p:cNvPr id="7" name="Left Arrow 6"/>
          <p:cNvSpPr/>
          <p:nvPr/>
        </p:nvSpPr>
        <p:spPr>
          <a:xfrm>
            <a:off x="5889482" y="3999744"/>
            <a:ext cx="2337701" cy="1898920"/>
          </a:xfrm>
          <a:prstGeom prst="leftArrow">
            <a:avLst/>
          </a:prstGeom>
          <a:solidFill>
            <a:schemeClr val="accent2"/>
          </a:solidFill>
          <a:scene3d>
            <a:camera prst="orthographicFront">
              <a:rot lat="0" lon="0" rev="19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Most NLP tools are on this side</a:t>
            </a:r>
            <a:endParaRPr lang="en-US" sz="2000" dirty="0"/>
          </a:p>
        </p:txBody>
      </p:sp>
      <p:sp>
        <p:nvSpPr>
          <p:cNvPr id="8" name="Oval 7"/>
          <p:cNvSpPr/>
          <p:nvPr/>
        </p:nvSpPr>
        <p:spPr>
          <a:xfrm>
            <a:off x="4513852" y="1958384"/>
            <a:ext cx="2438400" cy="2286000"/>
          </a:xfrm>
          <a:prstGeom prst="ellipse">
            <a:avLst/>
          </a:prstGeom>
          <a:solidFill>
            <a:schemeClr val="accent6">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Programming</a:t>
            </a:r>
          </a:p>
          <a:p>
            <a:pPr algn="ctr"/>
            <a:r>
              <a:rPr lang="en-US" sz="2000" dirty="0" smtClean="0"/>
              <a:t>APIs</a:t>
            </a:r>
            <a:endParaRPr lang="en-US" sz="2000" dirty="0"/>
          </a:p>
        </p:txBody>
      </p:sp>
    </p:spTree>
    <p:extLst>
      <p:ext uri="{BB962C8B-B14F-4D97-AF65-F5344CB8AC3E}">
        <p14:creationId xmlns:p14="http://schemas.microsoft.com/office/powerpoint/2010/main" val="35266419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You’ll need to program</a:t>
            </a:r>
            <a:endParaRPr lang="en-US" dirty="0"/>
          </a:p>
        </p:txBody>
      </p:sp>
      <p:sp>
        <p:nvSpPr>
          <p:cNvPr id="3" name="Content Placeholder 2"/>
          <p:cNvSpPr>
            <a:spLocks noGrp="1"/>
          </p:cNvSpPr>
          <p:nvPr>
            <p:ph idx="1"/>
          </p:nvPr>
        </p:nvSpPr>
        <p:spPr/>
        <p:txBody>
          <a:bodyPr>
            <a:normAutofit/>
          </a:bodyPr>
          <a:lstStyle/>
          <a:p>
            <a:r>
              <a:rPr lang="en-US" dirty="0" smtClean="0"/>
              <a:t>Lisa Spiro, TAMU Digital Scholarship 2009:</a:t>
            </a:r>
          </a:p>
          <a:p>
            <a:pPr marL="457200" lvl="1" indent="0">
              <a:buNone/>
            </a:pPr>
            <a:r>
              <a:rPr lang="en-US" dirty="0" smtClean="0">
                <a:solidFill>
                  <a:schemeClr val="accent1"/>
                </a:solidFill>
                <a:latin typeface="Gill Sans MT" charset="0"/>
                <a:ea typeface="ＭＳ Ｐゴシック" charset="0"/>
                <a:cs typeface="ＭＳ Ｐゴシック" charset="0"/>
              </a:rPr>
              <a:t>I’m </a:t>
            </a:r>
            <a:r>
              <a:rPr lang="en-US" dirty="0">
                <a:solidFill>
                  <a:schemeClr val="accent1"/>
                </a:solidFill>
                <a:latin typeface="Gill Sans MT" charset="0"/>
                <a:ea typeface="ＭＳ Ｐゴシック" charset="0"/>
                <a:cs typeface="ＭＳ Ｐゴシック" charset="0"/>
              </a:rPr>
              <a:t>a digital humanist with only limited programming skills (Perl &amp; XSLT</a:t>
            </a:r>
            <a:r>
              <a:rPr lang="en-US" dirty="0" smtClean="0">
                <a:solidFill>
                  <a:schemeClr val="accent1"/>
                </a:solidFill>
                <a:latin typeface="Gill Sans MT" charset="0"/>
                <a:ea typeface="ＭＳ Ｐゴシック" charset="0"/>
                <a:cs typeface="ＭＳ Ｐゴシック" charset="0"/>
              </a:rPr>
              <a:t>). Enhancing </a:t>
            </a:r>
            <a:r>
              <a:rPr lang="en-US" dirty="0">
                <a:solidFill>
                  <a:schemeClr val="accent1"/>
                </a:solidFill>
                <a:latin typeface="Gill Sans MT" charset="0"/>
                <a:ea typeface="ＭＳ Ｐゴシック" charset="0"/>
                <a:cs typeface="ＭＳ Ｐゴシック" charset="0"/>
              </a:rPr>
              <a:t>my programming skills would allow me to:</a:t>
            </a:r>
          </a:p>
          <a:p>
            <a:pPr lvl="2"/>
            <a:r>
              <a:rPr lang="en-US" dirty="0">
                <a:solidFill>
                  <a:schemeClr val="accent1"/>
                </a:solidFill>
                <a:latin typeface="Gill Sans MT" charset="0"/>
                <a:ea typeface="ＭＳ Ｐゴシック" charset="0"/>
              </a:rPr>
              <a:t>Avoid so much tedious, manual work</a:t>
            </a:r>
          </a:p>
          <a:p>
            <a:pPr lvl="2"/>
            <a:r>
              <a:rPr lang="en-US" dirty="0">
                <a:solidFill>
                  <a:schemeClr val="accent1"/>
                </a:solidFill>
                <a:latin typeface="Gill Sans MT" charset="0"/>
                <a:ea typeface="ＭＳ Ｐゴシック" charset="0"/>
              </a:rPr>
              <a:t>Do citation analysis</a:t>
            </a:r>
          </a:p>
          <a:p>
            <a:pPr lvl="2"/>
            <a:r>
              <a:rPr lang="en-US" dirty="0">
                <a:solidFill>
                  <a:schemeClr val="accent1"/>
                </a:solidFill>
                <a:latin typeface="Gill Sans MT" charset="0"/>
                <a:ea typeface="ＭＳ Ｐゴシック" charset="0"/>
              </a:rPr>
              <a:t>Pre-process texts (remove the junk)</a:t>
            </a:r>
          </a:p>
          <a:p>
            <a:pPr lvl="2"/>
            <a:r>
              <a:rPr lang="en-US" dirty="0">
                <a:solidFill>
                  <a:schemeClr val="accent1"/>
                </a:solidFill>
                <a:latin typeface="Gill Sans MT" charset="0"/>
                <a:ea typeface="ＭＳ Ｐゴシック" charset="0"/>
              </a:rPr>
              <a:t>Automatically download web pages</a:t>
            </a:r>
          </a:p>
          <a:p>
            <a:pPr lvl="2"/>
            <a:r>
              <a:rPr lang="en-US" dirty="0">
                <a:solidFill>
                  <a:schemeClr val="accent1"/>
                </a:solidFill>
                <a:latin typeface="Gill Sans MT" charset="0"/>
                <a:ea typeface="ＭＳ Ｐゴシック" charset="0"/>
              </a:rPr>
              <a:t>And much more…</a:t>
            </a:r>
          </a:p>
          <a:p>
            <a:endParaRPr lang="en-US" dirty="0"/>
          </a:p>
        </p:txBody>
      </p:sp>
    </p:spTree>
    <p:extLst>
      <p:ext uri="{BB962C8B-B14F-4D97-AF65-F5344CB8AC3E}">
        <p14:creationId xmlns:p14="http://schemas.microsoft.com/office/powerpoint/2010/main" val="29800441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You’ll need to program</a:t>
            </a:r>
            <a:endParaRPr lang="en-US" dirty="0"/>
          </a:p>
        </p:txBody>
      </p:sp>
      <p:sp>
        <p:nvSpPr>
          <p:cNvPr id="3" name="Content Placeholder 2"/>
          <p:cNvSpPr>
            <a:spLocks noGrp="1"/>
          </p:cNvSpPr>
          <p:nvPr>
            <p:ph idx="1"/>
          </p:nvPr>
        </p:nvSpPr>
        <p:spPr>
          <a:xfrm>
            <a:off x="457200" y="1600200"/>
            <a:ext cx="8229600" cy="4749374"/>
          </a:xfrm>
        </p:spPr>
        <p:txBody>
          <a:bodyPr>
            <a:normAutofit fontScale="92500"/>
          </a:bodyPr>
          <a:lstStyle/>
          <a:p>
            <a:r>
              <a:rPr lang="en-US" dirty="0" smtClean="0"/>
              <a:t>Program in what?</a:t>
            </a:r>
          </a:p>
          <a:p>
            <a:pPr lvl="1"/>
            <a:r>
              <a:rPr lang="en-US" dirty="0" smtClean="0"/>
              <a:t>Perl</a:t>
            </a:r>
          </a:p>
          <a:p>
            <a:pPr lvl="2"/>
            <a:r>
              <a:rPr lang="en-US" dirty="0" smtClean="0"/>
              <a:t>Traditional seat-of-the-pants scripting language for  text processing (it nailed flexible regex).  I use it some below….</a:t>
            </a:r>
          </a:p>
          <a:p>
            <a:pPr lvl="1"/>
            <a:r>
              <a:rPr lang="en-US" dirty="0" smtClean="0"/>
              <a:t>Python</a:t>
            </a:r>
          </a:p>
          <a:p>
            <a:pPr lvl="2"/>
            <a:r>
              <a:rPr lang="en-US" dirty="0" smtClean="0"/>
              <a:t>Cleaner, more modern scripting language with a lot of energy, and the best-documented NLP framework, NLTK.</a:t>
            </a:r>
          </a:p>
          <a:p>
            <a:pPr lvl="1"/>
            <a:r>
              <a:rPr lang="en-US" dirty="0" smtClean="0"/>
              <a:t>Java</a:t>
            </a:r>
          </a:p>
          <a:p>
            <a:pPr lvl="2"/>
            <a:r>
              <a:rPr lang="en-US" dirty="0" smtClean="0"/>
              <a:t>There are more NLP tools for Java than any other language. And it’s one of those most popular languages in general. Good regular expressions, Unicode, etc.</a:t>
            </a:r>
          </a:p>
          <a:p>
            <a:endParaRPr lang="en-US" dirty="0"/>
          </a:p>
        </p:txBody>
      </p:sp>
    </p:spTree>
    <p:extLst>
      <p:ext uri="{BB962C8B-B14F-4D97-AF65-F5344CB8AC3E}">
        <p14:creationId xmlns:p14="http://schemas.microsoft.com/office/powerpoint/2010/main" val="9572815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You’ll need to program</a:t>
            </a:r>
            <a:endParaRPr lang="en-US" dirty="0"/>
          </a:p>
        </p:txBody>
      </p:sp>
      <p:sp>
        <p:nvSpPr>
          <p:cNvPr id="3" name="Content Placeholder 2"/>
          <p:cNvSpPr>
            <a:spLocks noGrp="1"/>
          </p:cNvSpPr>
          <p:nvPr>
            <p:ph idx="1"/>
          </p:nvPr>
        </p:nvSpPr>
        <p:spPr>
          <a:xfrm>
            <a:off x="457200" y="1600200"/>
            <a:ext cx="8229600" cy="4749374"/>
          </a:xfrm>
        </p:spPr>
        <p:txBody>
          <a:bodyPr>
            <a:normAutofit/>
          </a:bodyPr>
          <a:lstStyle/>
          <a:p>
            <a:r>
              <a:rPr lang="en-US" dirty="0" smtClean="0"/>
              <a:t>Program with what?</a:t>
            </a:r>
          </a:p>
          <a:p>
            <a:pPr lvl="1"/>
            <a:r>
              <a:rPr lang="en-US" dirty="0" smtClean="0"/>
              <a:t>There are some general skills that you’ll want the cut across programming languages</a:t>
            </a:r>
          </a:p>
          <a:p>
            <a:pPr lvl="2"/>
            <a:r>
              <a:rPr lang="en-US" dirty="0" smtClean="0"/>
              <a:t>Regular expressions</a:t>
            </a:r>
          </a:p>
          <a:p>
            <a:pPr lvl="2"/>
            <a:r>
              <a:rPr lang="en-US" dirty="0" smtClean="0"/>
              <a:t>XML, especially </a:t>
            </a:r>
            <a:r>
              <a:rPr lang="en-US" dirty="0" err="1" smtClean="0"/>
              <a:t>XPath</a:t>
            </a:r>
            <a:r>
              <a:rPr lang="en-US" dirty="0" smtClean="0"/>
              <a:t> and XSLT</a:t>
            </a:r>
          </a:p>
          <a:p>
            <a:pPr lvl="2"/>
            <a:r>
              <a:rPr lang="en-US" dirty="0" smtClean="0"/>
              <a:t>Unicode</a:t>
            </a:r>
          </a:p>
          <a:p>
            <a:pPr lvl="2"/>
            <a:endParaRPr lang="en-US" dirty="0"/>
          </a:p>
          <a:p>
            <a:r>
              <a:rPr lang="en-US" dirty="0" smtClean="0"/>
              <a:t>But I’m wisely not going to try to teach programming or these skills in this tutorial </a:t>
            </a:r>
            <a:r>
              <a:rPr lang="en-US" dirty="0" smtClean="0">
                <a:solidFill>
                  <a:srgbClr val="EFAB16"/>
                </a:solidFill>
                <a:sym typeface="Wingdings"/>
              </a:rPr>
              <a:t></a:t>
            </a:r>
            <a:endParaRPr lang="en-US" dirty="0" smtClean="0">
              <a:solidFill>
                <a:srgbClr val="EFAB16"/>
              </a:solidFill>
            </a:endParaRPr>
          </a:p>
          <a:p>
            <a:endParaRPr lang="en-US" dirty="0"/>
          </a:p>
        </p:txBody>
      </p:sp>
    </p:spTree>
    <p:extLst>
      <p:ext uri="{BB962C8B-B14F-4D97-AF65-F5344CB8AC3E}">
        <p14:creationId xmlns:p14="http://schemas.microsoft.com/office/powerpoint/2010/main" val="23411287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Commencement 2010</a:t>
            </a:r>
            <a:endParaRPr lang="en-US" dirty="0"/>
          </a:p>
        </p:txBody>
      </p:sp>
      <p:pic>
        <p:nvPicPr>
          <p:cNvPr id="4" name="Content Placeholder 3" descr="ChrisHoodingJenny.jpg"/>
          <p:cNvPicPr>
            <a:picLocks noGrp="1" noChangeAspect="1"/>
          </p:cNvPicPr>
          <p:nvPr>
            <p:ph idx="1"/>
          </p:nvPr>
        </p:nvPicPr>
        <p:blipFill rotWithShape="1">
          <a:blip r:embed="rId3">
            <a:extLst>
              <a:ext uri="{28A0092B-C50C-407E-A947-70E740481C1C}">
                <a14:useLocalDpi xmlns:a14="http://schemas.microsoft.com/office/drawing/2010/main" val="0"/>
              </a:ext>
            </a:extLst>
          </a:blip>
          <a:srcRect t="6088" b="23162"/>
          <a:stretch/>
        </p:blipFill>
        <p:spPr/>
      </p:pic>
      <p:sp>
        <p:nvSpPr>
          <p:cNvPr id="5" name="Right Arrow 4"/>
          <p:cNvSpPr/>
          <p:nvPr/>
        </p:nvSpPr>
        <p:spPr>
          <a:xfrm>
            <a:off x="2578100" y="3797300"/>
            <a:ext cx="1917700" cy="1739900"/>
          </a:xfrm>
          <a:prstGeom prst="rightArrow">
            <a:avLst/>
          </a:prstGeom>
          <a:scene3d>
            <a:camera prst="orthographicFront">
              <a:rot lat="0" lon="0" rev="1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698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Grabbing files from websites</a:t>
            </a:r>
            <a:endParaRPr lang="en-US" dirty="0"/>
          </a:p>
        </p:txBody>
      </p:sp>
      <p:sp>
        <p:nvSpPr>
          <p:cNvPr id="3" name="Content Placeholder 2"/>
          <p:cNvSpPr>
            <a:spLocks noGrp="1"/>
          </p:cNvSpPr>
          <p:nvPr>
            <p:ph idx="1"/>
          </p:nvPr>
        </p:nvSpPr>
        <p:spPr/>
        <p:txBody>
          <a:bodyPr/>
          <a:lstStyle/>
          <a:p>
            <a:r>
              <a:rPr lang="en-US" dirty="0" err="1"/>
              <a:t>w</a:t>
            </a:r>
            <a:r>
              <a:rPr lang="en-US" dirty="0" err="1" smtClean="0"/>
              <a:t>get</a:t>
            </a:r>
            <a:r>
              <a:rPr lang="en-US" dirty="0" smtClean="0"/>
              <a:t> (Linux) or curl (Mac OS X, BSD)</a:t>
            </a:r>
          </a:p>
          <a:p>
            <a:pPr lvl="1"/>
            <a:r>
              <a:rPr lang="en-US" sz="2600" dirty="0" err="1">
                <a:solidFill>
                  <a:schemeClr val="accent2"/>
                </a:solidFill>
              </a:rPr>
              <a:t>w</a:t>
            </a:r>
            <a:r>
              <a:rPr lang="en-US" sz="2600" dirty="0" err="1" smtClean="0">
                <a:solidFill>
                  <a:schemeClr val="accent2"/>
                </a:solidFill>
              </a:rPr>
              <a:t>get</a:t>
            </a:r>
            <a:r>
              <a:rPr lang="en-US" sz="2600" dirty="0" smtClean="0">
                <a:solidFill>
                  <a:schemeClr val="accent2"/>
                </a:solidFill>
              </a:rPr>
              <a:t> </a:t>
            </a:r>
            <a:r>
              <a:rPr lang="en-US" sz="2600" dirty="0">
                <a:solidFill>
                  <a:schemeClr val="accent2"/>
                </a:solidFill>
              </a:rPr>
              <a:t>http://</a:t>
            </a:r>
            <a:r>
              <a:rPr lang="en-US" sz="2600" dirty="0" err="1">
                <a:solidFill>
                  <a:schemeClr val="accent2"/>
                </a:solidFill>
              </a:rPr>
              <a:t>www.gutenberg.org</a:t>
            </a:r>
            <a:r>
              <a:rPr lang="en-US" sz="2600" dirty="0">
                <a:solidFill>
                  <a:schemeClr val="accent2"/>
                </a:solidFill>
              </a:rPr>
              <a:t>/browse/authors/h</a:t>
            </a:r>
          </a:p>
          <a:p>
            <a:pPr lvl="1"/>
            <a:r>
              <a:rPr lang="en-US" sz="2600" dirty="0">
                <a:solidFill>
                  <a:schemeClr val="accent2"/>
                </a:solidFill>
              </a:rPr>
              <a:t>curl </a:t>
            </a:r>
            <a:r>
              <a:rPr lang="en-US" sz="2600" dirty="0" smtClean="0">
                <a:solidFill>
                  <a:schemeClr val="accent2"/>
                </a:solidFill>
              </a:rPr>
              <a:t>-O </a:t>
            </a:r>
            <a:r>
              <a:rPr lang="en-US" sz="2600" dirty="0">
                <a:solidFill>
                  <a:schemeClr val="accent2"/>
                </a:solidFill>
                <a:hlinkClick r:id="rId2"/>
              </a:rPr>
              <a:t>http://www.gutenberg.org/browse/authors/</a:t>
            </a:r>
            <a:r>
              <a:rPr lang="en-US" sz="2600" dirty="0" smtClean="0">
                <a:solidFill>
                  <a:schemeClr val="accent2"/>
                </a:solidFill>
                <a:hlinkClick r:id="rId2"/>
              </a:rPr>
              <a:t>h</a:t>
            </a:r>
            <a:endParaRPr lang="en-US" sz="2600" dirty="0" smtClean="0">
              <a:solidFill>
                <a:schemeClr val="accent2"/>
              </a:solidFill>
            </a:endParaRPr>
          </a:p>
          <a:p>
            <a:pPr lvl="1"/>
            <a:endParaRPr lang="en-US" sz="2600" dirty="0">
              <a:solidFill>
                <a:schemeClr val="accent2"/>
              </a:solidFill>
            </a:endParaRPr>
          </a:p>
          <a:p>
            <a:pPr lvl="1"/>
            <a:endParaRPr lang="en-US" sz="2600" dirty="0" smtClean="0">
              <a:solidFill>
                <a:schemeClr val="accent2"/>
              </a:solidFill>
            </a:endParaRPr>
          </a:p>
          <a:p>
            <a:r>
              <a:rPr lang="en-US" dirty="0" smtClean="0">
                <a:solidFill>
                  <a:srgbClr val="FFFFFF"/>
                </a:solidFill>
              </a:rPr>
              <a:t>If you really want to use your browser, there are things you can get like this Firefox plug-in</a:t>
            </a:r>
          </a:p>
          <a:p>
            <a:pPr lvl="3"/>
            <a:r>
              <a:rPr lang="en-US" dirty="0" err="1" smtClean="0">
                <a:solidFill>
                  <a:srgbClr val="FFFFFF"/>
                </a:solidFill>
              </a:rPr>
              <a:t>DownThemAll</a:t>
            </a:r>
            <a:r>
              <a:rPr lang="en-US" dirty="0">
                <a:solidFill>
                  <a:srgbClr val="FFFFFF"/>
                </a:solidFill>
              </a:rPr>
              <a:t>  </a:t>
            </a:r>
            <a:r>
              <a:rPr lang="en-US" dirty="0">
                <a:solidFill>
                  <a:srgbClr val="FFFFFF"/>
                </a:solidFill>
                <a:hlinkClick r:id="rId3"/>
              </a:rPr>
              <a:t>http://www.downthemall.net</a:t>
            </a:r>
            <a:r>
              <a:rPr lang="en-US" dirty="0" smtClean="0">
                <a:solidFill>
                  <a:srgbClr val="FFFFFF"/>
                </a:solidFill>
                <a:hlinkClick r:id="rId3"/>
              </a:rPr>
              <a:t>/</a:t>
            </a:r>
            <a:endParaRPr lang="en-US" dirty="0" smtClean="0">
              <a:solidFill>
                <a:srgbClr val="FFFFFF"/>
              </a:solidFill>
            </a:endParaRPr>
          </a:p>
          <a:p>
            <a:pPr marL="0" indent="0">
              <a:buNone/>
            </a:pPr>
            <a:r>
              <a:rPr lang="en-US" dirty="0" smtClean="0">
                <a:solidFill>
                  <a:srgbClr val="FFFFFF"/>
                </a:solidFill>
              </a:rPr>
              <a:t>     but then you just can’t do things as flexibly</a:t>
            </a:r>
            <a:endParaRPr lang="en-US" dirty="0">
              <a:solidFill>
                <a:srgbClr val="FFFFFF"/>
              </a:solidFill>
            </a:endParaRPr>
          </a:p>
        </p:txBody>
      </p:sp>
    </p:spTree>
    <p:extLst>
      <p:ext uri="{BB962C8B-B14F-4D97-AF65-F5344CB8AC3E}">
        <p14:creationId xmlns:p14="http://schemas.microsoft.com/office/powerpoint/2010/main" val="5124856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Grabbing files from websites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2600" dirty="0">
                <a:solidFill>
                  <a:schemeClr val="accent2"/>
                </a:solidFill>
              </a:rPr>
              <a:t>#!/</a:t>
            </a:r>
            <a:r>
              <a:rPr lang="en-US" sz="2600" dirty="0" err="1">
                <a:solidFill>
                  <a:schemeClr val="accent2"/>
                </a:solidFill>
              </a:rPr>
              <a:t>usr</a:t>
            </a:r>
            <a:r>
              <a:rPr lang="en-US" sz="2600" dirty="0">
                <a:solidFill>
                  <a:schemeClr val="accent2"/>
                </a:solidFill>
              </a:rPr>
              <a:t>/bin/</a:t>
            </a:r>
            <a:r>
              <a:rPr lang="en-US" sz="2600" dirty="0" err="1">
                <a:solidFill>
                  <a:schemeClr val="accent2"/>
                </a:solidFill>
              </a:rPr>
              <a:t>perl</a:t>
            </a:r>
            <a:r>
              <a:rPr lang="en-US" sz="2600" dirty="0">
                <a:solidFill>
                  <a:schemeClr val="accent2"/>
                </a:solidFill>
              </a:rPr>
              <a:t>                                                                                                               </a:t>
            </a:r>
          </a:p>
          <a:p>
            <a:pPr marL="0" indent="0">
              <a:buNone/>
            </a:pPr>
            <a:r>
              <a:rPr lang="en-US" sz="2600" dirty="0">
                <a:solidFill>
                  <a:schemeClr val="accent2"/>
                </a:solidFill>
              </a:rPr>
              <a:t>while (&lt;&gt;</a:t>
            </a:r>
            <a:r>
              <a:rPr lang="en-US" sz="2600" dirty="0" smtClean="0">
                <a:solidFill>
                  <a:schemeClr val="accent2"/>
                </a:solidFill>
              </a:rPr>
              <a:t>) { last </a:t>
            </a:r>
            <a:r>
              <a:rPr lang="en-US" sz="2600" dirty="0">
                <a:solidFill>
                  <a:schemeClr val="accent2"/>
                </a:solidFill>
              </a:rPr>
              <a:t>if (m/Haggard/)</a:t>
            </a:r>
            <a:r>
              <a:rPr lang="en-US" sz="2600" dirty="0" smtClean="0">
                <a:solidFill>
                  <a:schemeClr val="accent2"/>
                </a:solidFill>
              </a:rPr>
              <a:t>; }</a:t>
            </a:r>
            <a:endParaRPr lang="en-US" sz="2600" dirty="0">
              <a:solidFill>
                <a:schemeClr val="accent2"/>
              </a:solidFill>
            </a:endParaRPr>
          </a:p>
          <a:p>
            <a:pPr marL="0" indent="0">
              <a:buNone/>
            </a:pPr>
            <a:r>
              <a:rPr lang="en-US" sz="2600" dirty="0">
                <a:solidFill>
                  <a:schemeClr val="accent2"/>
                </a:solidFill>
              </a:rPr>
              <a:t>while (&lt;&gt;) {</a:t>
            </a:r>
          </a:p>
          <a:p>
            <a:pPr marL="0" indent="0">
              <a:buNone/>
            </a:pPr>
            <a:r>
              <a:rPr lang="en-US" sz="2600" dirty="0">
                <a:solidFill>
                  <a:schemeClr val="accent2"/>
                </a:solidFill>
              </a:rPr>
              <a:t>    last if (m/Hague/);</a:t>
            </a:r>
          </a:p>
          <a:p>
            <a:pPr marL="0" indent="0">
              <a:buNone/>
            </a:pPr>
            <a:r>
              <a:rPr lang="en-US" sz="2600" dirty="0">
                <a:solidFill>
                  <a:schemeClr val="accent2"/>
                </a:solidFill>
              </a:rPr>
              <a:t>    if (</a:t>
            </a:r>
            <a:r>
              <a:rPr lang="en-US" sz="2600" dirty="0" err="1">
                <a:solidFill>
                  <a:schemeClr val="accent2"/>
                </a:solidFill>
              </a:rPr>
              <a:t>m!pgdbetext</a:t>
            </a:r>
            <a:r>
              <a:rPr lang="en-US" sz="2600" dirty="0">
                <a:solidFill>
                  <a:schemeClr val="accent2"/>
                </a:solidFill>
              </a:rPr>
              <a:t>\"&gt;&lt;a </a:t>
            </a:r>
            <a:r>
              <a:rPr lang="en-US" sz="2600" dirty="0" err="1">
                <a:solidFill>
                  <a:schemeClr val="accent2"/>
                </a:solidFill>
              </a:rPr>
              <a:t>href</a:t>
            </a:r>
            <a:r>
              <a:rPr lang="en-US" sz="2600" dirty="0">
                <a:solidFill>
                  <a:schemeClr val="accent2"/>
                </a:solidFill>
              </a:rPr>
              <a:t>="/</a:t>
            </a:r>
            <a:r>
              <a:rPr lang="en-US" sz="2600" dirty="0" err="1">
                <a:solidFill>
                  <a:srgbClr val="EFAB16"/>
                </a:solidFill>
              </a:rPr>
              <a:t>ebooks</a:t>
            </a:r>
            <a:r>
              <a:rPr lang="en-US" sz="2600" dirty="0">
                <a:solidFill>
                  <a:srgbClr val="EFAB16"/>
                </a:solidFill>
              </a:rPr>
              <a:t>/(\d+)"&gt;(.*)&lt;/a&gt; \(English\)!) {</a:t>
            </a:r>
          </a:p>
          <a:p>
            <a:pPr marL="0" indent="0">
              <a:buNone/>
            </a:pPr>
            <a:r>
              <a:rPr lang="en-US" sz="2600" dirty="0">
                <a:solidFill>
                  <a:schemeClr val="accent2"/>
                </a:solidFill>
              </a:rPr>
              <a:t>        $title = $2;</a:t>
            </a:r>
          </a:p>
          <a:p>
            <a:pPr marL="0" indent="0">
              <a:buNone/>
            </a:pPr>
            <a:r>
              <a:rPr lang="en-US" sz="2600" dirty="0">
                <a:solidFill>
                  <a:schemeClr val="accent2"/>
                </a:solidFill>
              </a:rPr>
              <a:t>        $</a:t>
            </a:r>
            <a:r>
              <a:rPr lang="en-US" sz="2600" dirty="0" err="1">
                <a:solidFill>
                  <a:schemeClr val="accent2"/>
                </a:solidFill>
              </a:rPr>
              <a:t>num</a:t>
            </a:r>
            <a:r>
              <a:rPr lang="en-US" sz="2600" dirty="0">
                <a:solidFill>
                  <a:schemeClr val="accent2"/>
                </a:solidFill>
              </a:rPr>
              <a:t> = $1;</a:t>
            </a:r>
          </a:p>
          <a:p>
            <a:pPr marL="0" indent="0">
              <a:buNone/>
            </a:pPr>
            <a:r>
              <a:rPr lang="en-US" sz="2600" dirty="0">
                <a:solidFill>
                  <a:schemeClr val="accent2"/>
                </a:solidFill>
              </a:rPr>
              <a:t>        $title =~ s/&lt;</a:t>
            </a:r>
            <a:r>
              <a:rPr lang="en-US" sz="2600" dirty="0" err="1">
                <a:solidFill>
                  <a:schemeClr val="accent2"/>
                </a:solidFill>
              </a:rPr>
              <a:t>br</a:t>
            </a:r>
            <a:r>
              <a:rPr lang="en-US" sz="2600" dirty="0">
                <a:solidFill>
                  <a:schemeClr val="accent2"/>
                </a:solidFill>
              </a:rPr>
              <a:t>&gt;/ /g;</a:t>
            </a:r>
          </a:p>
          <a:p>
            <a:pPr marL="0" indent="0">
              <a:buNone/>
            </a:pPr>
            <a:r>
              <a:rPr lang="en-US" sz="2600" dirty="0">
                <a:solidFill>
                  <a:schemeClr val="accent2"/>
                </a:solidFill>
              </a:rPr>
              <a:t>        $title =~ s/\r//g;</a:t>
            </a:r>
          </a:p>
          <a:p>
            <a:pPr marL="0" indent="0">
              <a:buNone/>
            </a:pPr>
            <a:r>
              <a:rPr lang="en-US" sz="2600" dirty="0">
                <a:solidFill>
                  <a:schemeClr val="accent2"/>
                </a:solidFill>
              </a:rPr>
              <a:t>        print "curl -o \"$title $</a:t>
            </a:r>
            <a:r>
              <a:rPr lang="en-US" sz="2600" dirty="0" err="1">
                <a:solidFill>
                  <a:schemeClr val="accent2"/>
                </a:solidFill>
              </a:rPr>
              <a:t>num.txt</a:t>
            </a:r>
            <a:r>
              <a:rPr lang="en-US" sz="2600" dirty="0">
                <a:solidFill>
                  <a:schemeClr val="accent2"/>
                </a:solidFill>
              </a:rPr>
              <a:t>\" http://</a:t>
            </a:r>
            <a:r>
              <a:rPr lang="en-US" sz="2600" dirty="0" err="1">
                <a:solidFill>
                  <a:schemeClr val="accent2"/>
                </a:solidFill>
              </a:rPr>
              <a:t>www.gutenberg.org</a:t>
            </a:r>
            <a:r>
              <a:rPr lang="en-US" sz="2600" dirty="0">
                <a:solidFill>
                  <a:schemeClr val="accent2"/>
                </a:solidFill>
              </a:rPr>
              <a:t>/cache/</a:t>
            </a:r>
            <a:r>
              <a:rPr lang="en-US" sz="2600" dirty="0" err="1">
                <a:solidFill>
                  <a:schemeClr val="accent2"/>
                </a:solidFill>
              </a:rPr>
              <a:t>epub</a:t>
            </a:r>
            <a:r>
              <a:rPr lang="en-US" sz="2600" dirty="0">
                <a:solidFill>
                  <a:schemeClr val="accent2"/>
                </a:solidFill>
              </a:rPr>
              <a:t>/$</a:t>
            </a:r>
            <a:r>
              <a:rPr lang="en-US" sz="2600" dirty="0" err="1">
                <a:solidFill>
                  <a:schemeClr val="accent2"/>
                </a:solidFill>
              </a:rPr>
              <a:t>num</a:t>
            </a:r>
            <a:r>
              <a:rPr lang="en-US" sz="2600" dirty="0">
                <a:solidFill>
                  <a:schemeClr val="accent2"/>
                </a:solidFill>
              </a:rPr>
              <a:t>/</a:t>
            </a:r>
            <a:r>
              <a:rPr lang="en-US" sz="2600" dirty="0" err="1">
                <a:solidFill>
                  <a:schemeClr val="accent2"/>
                </a:solidFill>
              </a:rPr>
              <a:t>pg$num.txt</a:t>
            </a:r>
            <a:r>
              <a:rPr lang="en-US" sz="2600" dirty="0">
                <a:solidFill>
                  <a:schemeClr val="accent2"/>
                </a:solidFill>
              </a:rPr>
              <a:t>\n";</a:t>
            </a:r>
          </a:p>
          <a:p>
            <a:pPr marL="0" indent="0">
              <a:buNone/>
            </a:pPr>
            <a:r>
              <a:rPr lang="en-US" sz="2600" dirty="0">
                <a:solidFill>
                  <a:schemeClr val="accent2"/>
                </a:solidFill>
              </a:rPr>
              <a:t>        # Expect only one of the html to exist                                                                                </a:t>
            </a:r>
          </a:p>
          <a:p>
            <a:pPr marL="0" indent="0">
              <a:buNone/>
            </a:pPr>
            <a:r>
              <a:rPr lang="en-US" sz="2600" dirty="0">
                <a:solidFill>
                  <a:schemeClr val="accent2"/>
                </a:solidFill>
              </a:rPr>
              <a:t>        print "curl -o \"$title $</a:t>
            </a:r>
            <a:r>
              <a:rPr lang="en-US" sz="2600" dirty="0" err="1">
                <a:solidFill>
                  <a:schemeClr val="accent2"/>
                </a:solidFill>
              </a:rPr>
              <a:t>num.html</a:t>
            </a:r>
            <a:r>
              <a:rPr lang="en-US" sz="2600" dirty="0">
                <a:solidFill>
                  <a:schemeClr val="accent2"/>
                </a:solidFill>
              </a:rPr>
              <a:t>\" http://</a:t>
            </a:r>
            <a:r>
              <a:rPr lang="en-US" sz="2600" dirty="0" err="1">
                <a:solidFill>
                  <a:schemeClr val="accent2"/>
                </a:solidFill>
              </a:rPr>
              <a:t>www.gutenberg.org</a:t>
            </a:r>
            <a:r>
              <a:rPr lang="en-US" sz="2600" dirty="0">
                <a:solidFill>
                  <a:schemeClr val="accent2"/>
                </a:solidFill>
              </a:rPr>
              <a:t>/files/$</a:t>
            </a:r>
            <a:r>
              <a:rPr lang="en-US" sz="2600" dirty="0" err="1">
                <a:solidFill>
                  <a:schemeClr val="accent2"/>
                </a:solidFill>
              </a:rPr>
              <a:t>num</a:t>
            </a:r>
            <a:r>
              <a:rPr lang="en-US" sz="2600" dirty="0">
                <a:solidFill>
                  <a:schemeClr val="accent2"/>
                </a:solidFill>
              </a:rPr>
              <a:t>/$</a:t>
            </a:r>
            <a:r>
              <a:rPr lang="en-US" sz="2600" dirty="0" err="1">
                <a:solidFill>
                  <a:schemeClr val="accent2"/>
                </a:solidFill>
              </a:rPr>
              <a:t>num</a:t>
            </a:r>
            <a:r>
              <a:rPr lang="en-US" sz="2600" dirty="0">
                <a:solidFill>
                  <a:schemeClr val="accent2"/>
                </a:solidFill>
              </a:rPr>
              <a:t>-h/$</a:t>
            </a:r>
            <a:r>
              <a:rPr lang="en-US" sz="2600" dirty="0" err="1">
                <a:solidFill>
                  <a:schemeClr val="accent2"/>
                </a:solidFill>
              </a:rPr>
              <a:t>num-h.htm</a:t>
            </a:r>
            <a:r>
              <a:rPr lang="en-US" sz="2600" dirty="0">
                <a:solidFill>
                  <a:schemeClr val="accent2"/>
                </a:solidFill>
              </a:rPr>
              <a:t>\n";</a:t>
            </a:r>
          </a:p>
          <a:p>
            <a:pPr marL="0" indent="0">
              <a:buNone/>
            </a:pPr>
            <a:r>
              <a:rPr lang="en-US" sz="2600" dirty="0">
                <a:solidFill>
                  <a:schemeClr val="accent2"/>
                </a:solidFill>
              </a:rPr>
              <a:t>        print "curl -o \"$title $</a:t>
            </a:r>
            <a:r>
              <a:rPr lang="en-US" sz="2600" dirty="0" err="1">
                <a:solidFill>
                  <a:schemeClr val="accent2"/>
                </a:solidFill>
              </a:rPr>
              <a:t>num-g.html</a:t>
            </a:r>
            <a:r>
              <a:rPr lang="en-US" sz="2600" dirty="0">
                <a:solidFill>
                  <a:schemeClr val="accent2"/>
                </a:solidFill>
              </a:rPr>
              <a:t>\" http://</a:t>
            </a:r>
            <a:r>
              <a:rPr lang="en-US" sz="2600" dirty="0" err="1">
                <a:solidFill>
                  <a:schemeClr val="accent2"/>
                </a:solidFill>
              </a:rPr>
              <a:t>www.gutenberg.org</a:t>
            </a:r>
            <a:r>
              <a:rPr lang="en-US" sz="2600" dirty="0">
                <a:solidFill>
                  <a:schemeClr val="accent2"/>
                </a:solidFill>
              </a:rPr>
              <a:t>/cache/</a:t>
            </a:r>
            <a:r>
              <a:rPr lang="en-US" sz="2600" dirty="0" err="1">
                <a:solidFill>
                  <a:schemeClr val="accent2"/>
                </a:solidFill>
              </a:rPr>
              <a:t>epub</a:t>
            </a:r>
            <a:r>
              <a:rPr lang="en-US" sz="2600" dirty="0">
                <a:solidFill>
                  <a:schemeClr val="accent2"/>
                </a:solidFill>
              </a:rPr>
              <a:t>/$</a:t>
            </a:r>
            <a:r>
              <a:rPr lang="en-US" sz="2600" dirty="0" err="1">
                <a:solidFill>
                  <a:schemeClr val="accent2"/>
                </a:solidFill>
              </a:rPr>
              <a:t>num</a:t>
            </a:r>
            <a:r>
              <a:rPr lang="en-US" sz="2600" dirty="0">
                <a:solidFill>
                  <a:schemeClr val="accent2"/>
                </a:solidFill>
              </a:rPr>
              <a:t>/</a:t>
            </a:r>
            <a:r>
              <a:rPr lang="en-US" sz="2600" dirty="0" err="1">
                <a:solidFill>
                  <a:schemeClr val="accent2"/>
                </a:solidFill>
              </a:rPr>
              <a:t>pg$num.html</a:t>
            </a:r>
            <a:r>
              <a:rPr lang="en-US" sz="2600" dirty="0">
                <a:solidFill>
                  <a:schemeClr val="accent2"/>
                </a:solidFill>
              </a:rPr>
              <a:t>\n";</a:t>
            </a:r>
          </a:p>
          <a:p>
            <a:pPr marL="0" indent="0">
              <a:buNone/>
            </a:pPr>
            <a:r>
              <a:rPr lang="en-US" sz="2600" dirty="0">
                <a:solidFill>
                  <a:schemeClr val="accent2"/>
                </a:solidFill>
              </a:rPr>
              <a:t>    }</a:t>
            </a:r>
          </a:p>
          <a:p>
            <a:pPr marL="0" indent="0">
              <a:buNone/>
            </a:pPr>
            <a:r>
              <a:rPr lang="en-US" sz="2600" dirty="0">
                <a:solidFill>
                  <a:schemeClr val="accent2"/>
                </a:solidFill>
              </a:rPr>
              <a:t>}</a:t>
            </a:r>
          </a:p>
          <a:p>
            <a:pPr marL="0" indent="0">
              <a:buNone/>
            </a:pPr>
            <a:endParaRPr lang="en-US" sz="2600" dirty="0">
              <a:solidFill>
                <a:schemeClr val="accent2"/>
              </a:solidFill>
            </a:endParaRPr>
          </a:p>
        </p:txBody>
      </p:sp>
    </p:spTree>
    <p:extLst>
      <p:ext uri="{BB962C8B-B14F-4D97-AF65-F5344CB8AC3E}">
        <p14:creationId xmlns:p14="http://schemas.microsoft.com/office/powerpoint/2010/main" val="9663689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Grabbing files from websites</a:t>
            </a:r>
            <a:endParaRPr lang="en-US" dirty="0"/>
          </a:p>
        </p:txBody>
      </p:sp>
      <p:sp>
        <p:nvSpPr>
          <p:cNvPr id="3" name="Content Placeholder 2"/>
          <p:cNvSpPr>
            <a:spLocks noGrp="1"/>
          </p:cNvSpPr>
          <p:nvPr>
            <p:ph idx="1"/>
          </p:nvPr>
        </p:nvSpPr>
        <p:spPr>
          <a:xfrm>
            <a:off x="457200" y="1600200"/>
            <a:ext cx="8229600" cy="4832194"/>
          </a:xfrm>
        </p:spPr>
        <p:txBody>
          <a:bodyPr>
            <a:normAutofit fontScale="92500" lnSpcReduction="10000"/>
          </a:bodyPr>
          <a:lstStyle/>
          <a:p>
            <a:pPr marL="0" indent="0">
              <a:buNone/>
            </a:pPr>
            <a:r>
              <a:rPr lang="en-US" dirty="0" err="1" smtClean="0">
                <a:solidFill>
                  <a:schemeClr val="accent2"/>
                </a:solidFill>
              </a:rPr>
              <a:t>wget</a:t>
            </a:r>
            <a:r>
              <a:rPr lang="en-US" dirty="0" smtClean="0">
                <a:solidFill>
                  <a:schemeClr val="accent2"/>
                </a:solidFill>
              </a:rPr>
              <a:t> </a:t>
            </a:r>
            <a:r>
              <a:rPr lang="en-US" dirty="0">
                <a:solidFill>
                  <a:schemeClr val="accent2"/>
                </a:solidFill>
              </a:rPr>
              <a:t>http://www.gutenberg.org/browse/authors/</a:t>
            </a:r>
            <a:r>
              <a:rPr lang="en-US" dirty="0" smtClean="0">
                <a:solidFill>
                  <a:schemeClr val="accent2"/>
                </a:solidFill>
              </a:rPr>
              <a:t>h</a:t>
            </a:r>
          </a:p>
          <a:p>
            <a:pPr marL="0" indent="0">
              <a:buNone/>
            </a:pPr>
            <a:r>
              <a:rPr lang="en-US" dirty="0" err="1" smtClean="0">
                <a:solidFill>
                  <a:schemeClr val="accent2"/>
                </a:solidFill>
              </a:rPr>
              <a:t>perl</a:t>
            </a:r>
            <a:r>
              <a:rPr lang="en-US" dirty="0" smtClean="0">
                <a:solidFill>
                  <a:schemeClr val="accent2"/>
                </a:solidFill>
              </a:rPr>
              <a:t> </a:t>
            </a:r>
            <a:r>
              <a:rPr lang="en-US" dirty="0" err="1" smtClean="0">
                <a:solidFill>
                  <a:schemeClr val="accent2"/>
                </a:solidFill>
              </a:rPr>
              <a:t>getHaggard.pl</a:t>
            </a:r>
            <a:r>
              <a:rPr lang="en-US" dirty="0" smtClean="0">
                <a:solidFill>
                  <a:schemeClr val="accent2"/>
                </a:solidFill>
              </a:rPr>
              <a:t> &lt; h &gt; </a:t>
            </a:r>
            <a:r>
              <a:rPr lang="en-US" dirty="0" err="1" smtClean="0">
                <a:solidFill>
                  <a:schemeClr val="accent2"/>
                </a:solidFill>
              </a:rPr>
              <a:t>h.sh</a:t>
            </a:r>
            <a:endParaRPr lang="en-US" dirty="0" smtClean="0">
              <a:solidFill>
                <a:schemeClr val="accent2"/>
              </a:solidFill>
            </a:endParaRPr>
          </a:p>
          <a:p>
            <a:pPr marL="0" indent="0">
              <a:buNone/>
            </a:pPr>
            <a:r>
              <a:rPr lang="en-US" dirty="0" err="1">
                <a:solidFill>
                  <a:schemeClr val="accent2"/>
                </a:solidFill>
              </a:rPr>
              <a:t>c</a:t>
            </a:r>
            <a:r>
              <a:rPr lang="en-US" dirty="0" err="1" smtClean="0">
                <a:solidFill>
                  <a:schemeClr val="accent2"/>
                </a:solidFill>
              </a:rPr>
              <a:t>hmod</a:t>
            </a:r>
            <a:r>
              <a:rPr lang="en-US" dirty="0" smtClean="0">
                <a:solidFill>
                  <a:schemeClr val="accent2"/>
                </a:solidFill>
              </a:rPr>
              <a:t> 755 </a:t>
            </a:r>
            <a:r>
              <a:rPr lang="en-US" dirty="0" err="1" smtClean="0">
                <a:solidFill>
                  <a:schemeClr val="accent2"/>
                </a:solidFill>
              </a:rPr>
              <a:t>h.sh</a:t>
            </a:r>
            <a:endParaRPr lang="en-US" dirty="0" smtClean="0">
              <a:solidFill>
                <a:schemeClr val="accent2"/>
              </a:solidFill>
            </a:endParaRPr>
          </a:p>
          <a:p>
            <a:pPr marL="0" indent="0">
              <a:buNone/>
            </a:pPr>
            <a:r>
              <a:rPr lang="en-US" dirty="0" smtClean="0">
                <a:solidFill>
                  <a:schemeClr val="accent2"/>
                </a:solidFill>
              </a:rPr>
              <a:t>./</a:t>
            </a:r>
            <a:r>
              <a:rPr lang="en-US" dirty="0" err="1" smtClean="0">
                <a:solidFill>
                  <a:schemeClr val="accent2"/>
                </a:solidFill>
              </a:rPr>
              <a:t>h.sh</a:t>
            </a:r>
            <a:endParaRPr lang="en-US" dirty="0" smtClean="0">
              <a:solidFill>
                <a:schemeClr val="accent2"/>
              </a:solidFill>
            </a:endParaRPr>
          </a:p>
          <a:p>
            <a:pPr marL="0" indent="0">
              <a:buNone/>
            </a:pPr>
            <a:r>
              <a:rPr lang="en-US" dirty="0" smtClean="0">
                <a:solidFill>
                  <a:schemeClr val="accent2"/>
                </a:solidFill>
              </a:rPr>
              <a:t># and a bit of futzing by hand that I will leave out….</a:t>
            </a:r>
          </a:p>
          <a:p>
            <a:pPr marL="0" indent="0">
              <a:buNone/>
            </a:pPr>
            <a:endParaRPr lang="en-US" dirty="0">
              <a:solidFill>
                <a:schemeClr val="accent2"/>
              </a:solidFill>
            </a:endParaRPr>
          </a:p>
          <a:p>
            <a:r>
              <a:rPr lang="en-US" dirty="0" smtClean="0"/>
              <a:t>Often you want the 90% solution: automating nothing would be slow and painful, but automating everything is more trouble than it’s worth for a one-off process</a:t>
            </a:r>
            <a:endParaRPr lang="en-US" dirty="0"/>
          </a:p>
        </p:txBody>
      </p:sp>
    </p:spTree>
    <p:extLst>
      <p:ext uri="{BB962C8B-B14F-4D97-AF65-F5344CB8AC3E}">
        <p14:creationId xmlns:p14="http://schemas.microsoft.com/office/powerpoint/2010/main" val="38310907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text problems</a:t>
            </a:r>
            <a:endParaRPr lang="en-US" dirty="0"/>
          </a:p>
        </p:txBody>
      </p:sp>
      <p:sp>
        <p:nvSpPr>
          <p:cNvPr id="3" name="Content Placeholder 2"/>
          <p:cNvSpPr>
            <a:spLocks noGrp="1"/>
          </p:cNvSpPr>
          <p:nvPr>
            <p:ph idx="1"/>
          </p:nvPr>
        </p:nvSpPr>
        <p:spPr>
          <a:xfrm>
            <a:off x="457200" y="1600200"/>
            <a:ext cx="8432800" cy="4525963"/>
          </a:xfrm>
        </p:spPr>
        <p:txBody>
          <a:bodyPr>
            <a:noAutofit/>
          </a:bodyPr>
          <a:lstStyle/>
          <a:p>
            <a:pPr marL="0" indent="0">
              <a:spcBef>
                <a:spcPts val="800"/>
              </a:spcBef>
              <a:buNone/>
            </a:pPr>
            <a:r>
              <a:rPr lang="en-US" sz="1050" dirty="0"/>
              <a:t>"Devilish strange!" thought he, chuckling to himself; "queer business! Capital trick of the cull in the cloak to make another person's brat stand the brunt for his own---capital! ha! ha! Won't do, though. He must be a sly fox to get out of the Mint without my </a:t>
            </a:r>
          </a:p>
          <a:p>
            <a:pPr marL="0" indent="0">
              <a:spcBef>
                <a:spcPts val="800"/>
              </a:spcBef>
              <a:buNone/>
            </a:pPr>
            <a:r>
              <a:rPr lang="en-US" sz="1050" dirty="0" smtClean="0">
                <a:solidFill>
                  <a:schemeClr val="accent2"/>
                </a:solidFill>
              </a:rPr>
              <a:t>[</a:t>
            </a:r>
            <a:r>
              <a:rPr lang="en-US" sz="1050" dirty="0">
                <a:solidFill>
                  <a:schemeClr val="accent2"/>
                </a:solidFill>
              </a:rPr>
              <a:t>Page 59 ] </a:t>
            </a:r>
            <a:endParaRPr lang="en-US" sz="1050" dirty="0" smtClean="0">
              <a:solidFill>
                <a:schemeClr val="accent2"/>
              </a:solidFill>
            </a:endParaRPr>
          </a:p>
          <a:p>
            <a:pPr marL="0" indent="0">
              <a:spcBef>
                <a:spcPts val="800"/>
              </a:spcBef>
              <a:buNone/>
            </a:pPr>
            <a:r>
              <a:rPr lang="en-US" sz="1050" dirty="0" smtClean="0"/>
              <a:t>knowledge</a:t>
            </a:r>
            <a:r>
              <a:rPr lang="en-US" sz="1050" dirty="0"/>
              <a:t>. I've a shrewd guess where he's taken refuge; but I'll ferret him out. These bloods will pay well for his capture; if not, </a:t>
            </a:r>
            <a:r>
              <a:rPr lang="en-US" sz="1050" i="1" dirty="0"/>
              <a:t>he'll</a:t>
            </a:r>
            <a:r>
              <a:rPr lang="en-US" sz="1050" dirty="0"/>
              <a:t> pay well to get out of their hands; so I'm safe either way---ha! ha! </a:t>
            </a:r>
            <a:r>
              <a:rPr lang="en-US" sz="1050" dirty="0" err="1"/>
              <a:t>Blueskin</a:t>
            </a:r>
            <a:r>
              <a:rPr lang="en-US" sz="1050" dirty="0"/>
              <a:t>," he added aloud, and motioning that worthy, "follow me."</a:t>
            </a:r>
          </a:p>
          <a:p>
            <a:pPr marL="0" indent="0">
              <a:spcBef>
                <a:spcPts val="800"/>
              </a:spcBef>
              <a:buNone/>
            </a:pPr>
            <a:r>
              <a:rPr lang="en-US" sz="1050" dirty="0"/>
              <a:t>Upon which, he set off in the direction of the entry. His progress, however, was checked by loud acclamations, announcing the arrival of the Master of the Mint and his train.</a:t>
            </a:r>
          </a:p>
          <a:p>
            <a:pPr marL="0" indent="0">
              <a:spcBef>
                <a:spcPts val="800"/>
              </a:spcBef>
              <a:buNone/>
            </a:pPr>
            <a:r>
              <a:rPr lang="en-US" sz="1050" dirty="0"/>
              <a:t>Baptist </a:t>
            </a:r>
            <a:r>
              <a:rPr lang="en-US" sz="1050" dirty="0" err="1"/>
              <a:t>Kettleby</a:t>
            </a:r>
            <a:r>
              <a:rPr lang="en-US" sz="1050" dirty="0"/>
              <a:t> (for so was the Master named) was a "goodly portly man, and a corpulent," whose fair round paunch bespoke the affection he entertained for good liquor and good living. He had a quick, shrewd, merry eye, and a look in which duplicity was agreeably veiled by good </a:t>
            </a:r>
            <a:r>
              <a:rPr lang="en-US" sz="1050" dirty="0" err="1"/>
              <a:t>humour</a:t>
            </a:r>
            <a:r>
              <a:rPr lang="en-US" sz="1050" dirty="0"/>
              <a:t>. It was easy to discover that he was a knave, but equally easy to perceive that he was a pleasant fellow; a combination of qualities by no means of rare occurrence. So far as regards his attire, Baptist was not seen to advantage. No great lover of state or state costume at any time, he was </a:t>
            </a:r>
            <a:endParaRPr lang="en-US" sz="1050" dirty="0" smtClean="0"/>
          </a:p>
          <a:p>
            <a:pPr marL="0" indent="0">
              <a:spcBef>
                <a:spcPts val="800"/>
              </a:spcBef>
              <a:buNone/>
            </a:pPr>
            <a:r>
              <a:rPr lang="en-US" sz="1050" dirty="0" smtClean="0">
                <a:solidFill>
                  <a:srgbClr val="EFAB16"/>
                </a:solidFill>
              </a:rPr>
              <a:t>[</a:t>
            </a:r>
            <a:r>
              <a:rPr lang="en-US" sz="1050" dirty="0">
                <a:solidFill>
                  <a:srgbClr val="EFAB16"/>
                </a:solidFill>
              </a:rPr>
              <a:t>Page 60 ] </a:t>
            </a:r>
            <a:endParaRPr lang="en-US" sz="1050" dirty="0" smtClean="0"/>
          </a:p>
          <a:p>
            <a:pPr marL="0" indent="0">
              <a:spcBef>
                <a:spcPts val="800"/>
              </a:spcBef>
              <a:buNone/>
            </a:pPr>
            <a:r>
              <a:rPr lang="en-US" sz="1050" dirty="0" smtClean="0"/>
              <a:t>generally</a:t>
            </a:r>
            <a:r>
              <a:rPr lang="en-US" sz="1050" dirty="0"/>
              <a:t>, towards the close of an evening, completely in dishabille, and in this condition he now presented himself to his subjects. His shirt was unfastened, his vest unbuttoned, his hose </a:t>
            </a:r>
            <a:r>
              <a:rPr lang="en-US" sz="1050" dirty="0" err="1"/>
              <a:t>ungartered</a:t>
            </a:r>
            <a:r>
              <a:rPr lang="en-US" sz="1050" dirty="0"/>
              <a:t>; his feet were stuck into a pair of </a:t>
            </a:r>
            <a:r>
              <a:rPr lang="en-US" sz="1050" dirty="0" err="1"/>
              <a:t>pantoufles</a:t>
            </a:r>
            <a:r>
              <a:rPr lang="en-US" sz="1050" dirty="0"/>
              <a:t>, his arms into a greasy flannel dressing-gown, his head into a thrum-cap, the cap into a tie-periwig, and the wig into a gold-edged hat. A white apron was tied round his waist, and into the apron was thrust a short thick truncheon, which looked very much like a rolling-pin.</a:t>
            </a:r>
          </a:p>
          <a:p>
            <a:pPr marL="0" indent="0">
              <a:spcBef>
                <a:spcPts val="800"/>
              </a:spcBef>
              <a:buNone/>
            </a:pPr>
            <a:r>
              <a:rPr lang="en-US" sz="1050" dirty="0"/>
              <a:t>The Master of the Mint was accompanied by another gentleman almost as portly as himself, and quite as deliberate in his movements. The costume of this personage was somewhat singular, and might have passed for a masquerading habit, had not the imperturbable gravity of his </a:t>
            </a:r>
            <a:r>
              <a:rPr lang="en-US" sz="1050" dirty="0" err="1"/>
              <a:t>demeanour</a:t>
            </a:r>
            <a:r>
              <a:rPr lang="en-US" sz="1050" dirty="0"/>
              <a:t> forbidden any such supposition. It consisted of a close jerkin of brown frieze, ornamented with a triple row of brass buttons; loose Dutch slops, made very wide in the seat and very tight at the knees; red stockings with black clocks, and </a:t>
            </a:r>
            <a:endParaRPr lang="en-US" sz="1050" dirty="0" smtClean="0">
              <a:solidFill>
                <a:srgbClr val="EFAB16"/>
              </a:solidFill>
            </a:endParaRPr>
          </a:p>
          <a:p>
            <a:pPr marL="0" indent="0">
              <a:spcBef>
                <a:spcPts val="800"/>
              </a:spcBef>
              <a:buNone/>
            </a:pPr>
            <a:r>
              <a:rPr lang="en-US" sz="1050" dirty="0" smtClean="0">
                <a:solidFill>
                  <a:srgbClr val="EFAB16"/>
                </a:solidFill>
              </a:rPr>
              <a:t>[</a:t>
            </a:r>
            <a:r>
              <a:rPr lang="en-US" sz="1050" dirty="0">
                <a:solidFill>
                  <a:srgbClr val="EFAB16"/>
                </a:solidFill>
              </a:rPr>
              <a:t>Page 61 ] </a:t>
            </a:r>
            <a:endParaRPr lang="en-US" sz="1050" dirty="0" smtClean="0"/>
          </a:p>
          <a:p>
            <a:pPr marL="0" indent="0">
              <a:spcBef>
                <a:spcPts val="800"/>
              </a:spcBef>
              <a:buNone/>
            </a:pPr>
            <a:r>
              <a:rPr lang="en-US" sz="1050" dirty="0" smtClean="0"/>
              <a:t>a </a:t>
            </a:r>
            <a:r>
              <a:rPr lang="en-US" sz="1050" dirty="0"/>
              <a:t>fur cap. The owner of this dress had a broad weather-beaten face, small twinkling eyes, and a bushy, grizzled beard. Though he walked by the side of the governor, he seldom exchanged a word with him, but appeared wholly absorbed in the contemplations inspired by a broad-bowled Dutch pipe</a:t>
            </a:r>
            <a:r>
              <a:rPr lang="en-US" sz="1050" dirty="0" smtClean="0"/>
              <a:t>.</a:t>
            </a:r>
            <a:endParaRPr lang="en-US" sz="1050" dirty="0"/>
          </a:p>
        </p:txBody>
      </p:sp>
    </p:spTree>
    <p:extLst>
      <p:ext uri="{BB962C8B-B14F-4D97-AF65-F5344CB8AC3E}">
        <p14:creationId xmlns:p14="http://schemas.microsoft.com/office/powerpoint/2010/main" val="29874549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always text-processing gotchas …</a:t>
            </a:r>
            <a:endParaRPr lang="en-US" dirty="0"/>
          </a:p>
        </p:txBody>
      </p:sp>
      <p:sp>
        <p:nvSpPr>
          <p:cNvPr id="3" name="Content Placeholder 2"/>
          <p:cNvSpPr>
            <a:spLocks noGrp="1"/>
          </p:cNvSpPr>
          <p:nvPr>
            <p:ph idx="1"/>
          </p:nvPr>
        </p:nvSpPr>
        <p:spPr>
          <a:xfrm>
            <a:off x="457200" y="1600200"/>
            <a:ext cx="8229600" cy="4813790"/>
          </a:xfrm>
        </p:spPr>
        <p:txBody>
          <a:bodyPr>
            <a:normAutofit/>
          </a:bodyPr>
          <a:lstStyle/>
          <a:p>
            <a:r>
              <a:rPr lang="en-US" dirty="0" smtClean="0"/>
              <a:t>… and not dealing with them can badly degrade the quality of subsequent NLP processing.</a:t>
            </a:r>
          </a:p>
          <a:p>
            <a:endParaRPr lang="en-US" dirty="0"/>
          </a:p>
          <a:p>
            <a:pPr marL="514350" indent="-514350">
              <a:buFont typeface="+mj-lt"/>
              <a:buAutoNum type="arabicPeriod"/>
            </a:pPr>
            <a:r>
              <a:rPr lang="en-US" dirty="0"/>
              <a:t>T</a:t>
            </a:r>
            <a:r>
              <a:rPr lang="en-US" dirty="0" smtClean="0"/>
              <a:t>he Gutenberg *.txt files frequently represent italics with _underscores_.</a:t>
            </a:r>
          </a:p>
          <a:p>
            <a:pPr marL="514350" indent="-514350">
              <a:buFont typeface="+mj-lt"/>
              <a:buAutoNum type="arabicPeriod"/>
            </a:pPr>
            <a:r>
              <a:rPr lang="en-US" dirty="0" smtClean="0"/>
              <a:t>There may be file headers and footers</a:t>
            </a:r>
          </a:p>
          <a:p>
            <a:pPr marL="514350" indent="-514350">
              <a:buFont typeface="+mj-lt"/>
              <a:buAutoNum type="arabicPeriod"/>
            </a:pPr>
            <a:r>
              <a:rPr lang="en-US" dirty="0" smtClean="0"/>
              <a:t>Elements like headings may be run together with following sentences if not demarcated or eliminated (example later).</a:t>
            </a:r>
          </a:p>
          <a:p>
            <a:pPr marL="514350" indent="-514350">
              <a:buFont typeface="+mj-lt"/>
              <a:buAutoNum type="arabicPeriod"/>
            </a:pPr>
            <a:endParaRPr lang="en-US" dirty="0"/>
          </a:p>
        </p:txBody>
      </p:sp>
    </p:spTree>
    <p:extLst>
      <p:ext uri="{BB962C8B-B14F-4D97-AF65-F5344CB8AC3E}">
        <p14:creationId xmlns:p14="http://schemas.microsoft.com/office/powerpoint/2010/main" val="34457714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always text-processing gotchas …</a:t>
            </a:r>
            <a:endParaRPr lang="en-US" dirty="0"/>
          </a:p>
        </p:txBody>
      </p:sp>
      <p:sp>
        <p:nvSpPr>
          <p:cNvPr id="3" name="Content Placeholder 2"/>
          <p:cNvSpPr>
            <a:spLocks noGrp="1"/>
          </p:cNvSpPr>
          <p:nvPr>
            <p:ph idx="1"/>
          </p:nvPr>
        </p:nvSpPr>
        <p:spPr>
          <a:xfrm>
            <a:off x="457200" y="1600199"/>
            <a:ext cx="8229600" cy="4979431"/>
          </a:xfrm>
        </p:spPr>
        <p:txBody>
          <a:bodyPr>
            <a:normAutofit fontScale="70000" lnSpcReduction="20000"/>
          </a:bodyPr>
          <a:lstStyle/>
          <a:p>
            <a:pPr marL="0" indent="0">
              <a:spcBef>
                <a:spcPts val="0"/>
              </a:spcBef>
              <a:buNone/>
            </a:pPr>
            <a:r>
              <a:rPr lang="en-US" dirty="0">
                <a:solidFill>
                  <a:schemeClr val="accent2"/>
                </a:solidFill>
              </a:rPr>
              <a:t>#!/</a:t>
            </a:r>
            <a:r>
              <a:rPr lang="en-US" dirty="0" err="1">
                <a:solidFill>
                  <a:schemeClr val="accent2"/>
                </a:solidFill>
              </a:rPr>
              <a:t>usr</a:t>
            </a:r>
            <a:r>
              <a:rPr lang="en-US" dirty="0">
                <a:solidFill>
                  <a:schemeClr val="accent2"/>
                </a:solidFill>
              </a:rPr>
              <a:t>/bin/</a:t>
            </a:r>
            <a:r>
              <a:rPr lang="en-US" dirty="0" err="1">
                <a:solidFill>
                  <a:schemeClr val="accent2"/>
                </a:solidFill>
              </a:rPr>
              <a:t>perl</a:t>
            </a:r>
            <a:endParaRPr lang="en-US" dirty="0">
              <a:solidFill>
                <a:schemeClr val="accent2"/>
              </a:solidFill>
            </a:endParaRPr>
          </a:p>
          <a:p>
            <a:pPr marL="0" indent="0">
              <a:spcBef>
                <a:spcPts val="0"/>
              </a:spcBef>
              <a:buNone/>
            </a:pPr>
            <a:r>
              <a:rPr lang="en-US" dirty="0">
                <a:solidFill>
                  <a:schemeClr val="accent2"/>
                </a:solidFill>
              </a:rPr>
              <a:t>$</a:t>
            </a:r>
            <a:r>
              <a:rPr lang="en-US" dirty="0" err="1">
                <a:solidFill>
                  <a:schemeClr val="accent2"/>
                </a:solidFill>
              </a:rPr>
              <a:t>finishedHeader</a:t>
            </a:r>
            <a:r>
              <a:rPr lang="en-US" dirty="0">
                <a:solidFill>
                  <a:schemeClr val="accent2"/>
                </a:solidFill>
              </a:rPr>
              <a:t> = 0;</a:t>
            </a:r>
          </a:p>
          <a:p>
            <a:pPr marL="0" indent="0">
              <a:spcBef>
                <a:spcPts val="0"/>
              </a:spcBef>
              <a:buNone/>
            </a:pPr>
            <a:r>
              <a:rPr lang="en-US" dirty="0">
                <a:solidFill>
                  <a:schemeClr val="accent2"/>
                </a:solidFill>
              </a:rPr>
              <a:t>$</a:t>
            </a:r>
            <a:r>
              <a:rPr lang="en-US" dirty="0" err="1">
                <a:solidFill>
                  <a:schemeClr val="accent2"/>
                </a:solidFill>
              </a:rPr>
              <a:t>startedFooter</a:t>
            </a:r>
            <a:r>
              <a:rPr lang="en-US" dirty="0">
                <a:solidFill>
                  <a:schemeClr val="accent2"/>
                </a:solidFill>
              </a:rPr>
              <a:t> = 0;</a:t>
            </a:r>
          </a:p>
          <a:p>
            <a:pPr marL="0" indent="0">
              <a:spcBef>
                <a:spcPts val="0"/>
              </a:spcBef>
              <a:buNone/>
            </a:pPr>
            <a:r>
              <a:rPr lang="en-US" dirty="0">
                <a:solidFill>
                  <a:schemeClr val="accent2"/>
                </a:solidFill>
              </a:rPr>
              <a:t>while ($line = &lt;&gt;) {</a:t>
            </a:r>
          </a:p>
          <a:p>
            <a:pPr marL="0" indent="0">
              <a:spcBef>
                <a:spcPts val="0"/>
              </a:spcBef>
              <a:buNone/>
            </a:pPr>
            <a:r>
              <a:rPr lang="en-US" dirty="0">
                <a:solidFill>
                  <a:schemeClr val="accent2"/>
                </a:solidFill>
              </a:rPr>
              <a:t>  if ($line =~ /^\*\*\*\s*END/ &amp;&amp; $</a:t>
            </a:r>
            <a:r>
              <a:rPr lang="en-US" dirty="0" err="1">
                <a:solidFill>
                  <a:schemeClr val="accent2"/>
                </a:solidFill>
              </a:rPr>
              <a:t>finishedHeader</a:t>
            </a:r>
            <a:r>
              <a:rPr lang="en-US" dirty="0">
                <a:solidFill>
                  <a:schemeClr val="accent2"/>
                </a:solidFill>
              </a:rPr>
              <a:t>) {</a:t>
            </a:r>
          </a:p>
          <a:p>
            <a:pPr marL="0" indent="0">
              <a:spcBef>
                <a:spcPts val="0"/>
              </a:spcBef>
              <a:buNone/>
            </a:pPr>
            <a:r>
              <a:rPr lang="en-US" dirty="0">
                <a:solidFill>
                  <a:schemeClr val="accent2"/>
                </a:solidFill>
              </a:rPr>
              <a:t>    $</a:t>
            </a:r>
            <a:r>
              <a:rPr lang="en-US" dirty="0" err="1">
                <a:solidFill>
                  <a:schemeClr val="accent2"/>
                </a:solidFill>
              </a:rPr>
              <a:t>startedFooter</a:t>
            </a:r>
            <a:r>
              <a:rPr lang="en-US" dirty="0">
                <a:solidFill>
                  <a:schemeClr val="accent2"/>
                </a:solidFill>
              </a:rPr>
              <a:t> = 1;</a:t>
            </a:r>
          </a:p>
          <a:p>
            <a:pPr marL="0" indent="0">
              <a:spcBef>
                <a:spcPts val="0"/>
              </a:spcBef>
              <a:buNone/>
            </a:pPr>
            <a:r>
              <a:rPr lang="en-US" dirty="0">
                <a:solidFill>
                  <a:schemeClr val="accent2"/>
                </a:solidFill>
              </a:rPr>
              <a:t>  }</a:t>
            </a:r>
          </a:p>
          <a:p>
            <a:pPr marL="0" indent="0">
              <a:spcBef>
                <a:spcPts val="0"/>
              </a:spcBef>
              <a:buNone/>
            </a:pPr>
            <a:r>
              <a:rPr lang="en-US" dirty="0">
                <a:solidFill>
                  <a:schemeClr val="accent2"/>
                </a:solidFill>
              </a:rPr>
              <a:t>  if ($</a:t>
            </a:r>
            <a:r>
              <a:rPr lang="en-US" dirty="0" err="1">
                <a:solidFill>
                  <a:schemeClr val="accent2"/>
                </a:solidFill>
              </a:rPr>
              <a:t>finishedHeader</a:t>
            </a:r>
            <a:r>
              <a:rPr lang="en-US" dirty="0">
                <a:solidFill>
                  <a:schemeClr val="accent2"/>
                </a:solidFill>
              </a:rPr>
              <a:t> &amp;&amp; ! $</a:t>
            </a:r>
            <a:r>
              <a:rPr lang="en-US" dirty="0" err="1">
                <a:solidFill>
                  <a:schemeClr val="accent2"/>
                </a:solidFill>
              </a:rPr>
              <a:t>startedFooter</a:t>
            </a:r>
            <a:r>
              <a:rPr lang="en-US" dirty="0">
                <a:solidFill>
                  <a:schemeClr val="accent2"/>
                </a:solidFill>
              </a:rPr>
              <a:t>) {</a:t>
            </a:r>
          </a:p>
          <a:p>
            <a:pPr marL="0" indent="0">
              <a:spcBef>
                <a:spcPts val="0"/>
              </a:spcBef>
              <a:buNone/>
            </a:pPr>
            <a:r>
              <a:rPr lang="en-US" dirty="0">
                <a:solidFill>
                  <a:schemeClr val="accent2"/>
                </a:solidFill>
              </a:rPr>
              <a:t>    $line =~ s/_//g;  # minor cleanup of italics</a:t>
            </a:r>
          </a:p>
          <a:p>
            <a:pPr marL="0" indent="0">
              <a:spcBef>
                <a:spcPts val="0"/>
              </a:spcBef>
              <a:buNone/>
            </a:pPr>
            <a:r>
              <a:rPr lang="en-US" dirty="0">
                <a:solidFill>
                  <a:schemeClr val="accent2"/>
                </a:solidFill>
              </a:rPr>
              <a:t>    print $line;</a:t>
            </a:r>
          </a:p>
          <a:p>
            <a:pPr marL="0" indent="0">
              <a:spcBef>
                <a:spcPts val="0"/>
              </a:spcBef>
              <a:buNone/>
            </a:pPr>
            <a:r>
              <a:rPr lang="en-US" dirty="0">
                <a:solidFill>
                  <a:schemeClr val="accent2"/>
                </a:solidFill>
              </a:rPr>
              <a:t>  }</a:t>
            </a:r>
          </a:p>
          <a:p>
            <a:pPr marL="0" indent="0">
              <a:spcBef>
                <a:spcPts val="0"/>
              </a:spcBef>
              <a:buNone/>
            </a:pPr>
            <a:r>
              <a:rPr lang="en-US" dirty="0">
                <a:solidFill>
                  <a:schemeClr val="accent2"/>
                </a:solidFill>
              </a:rPr>
              <a:t>  if ($line =~ /^\*\*\*\s*START/ &amp;&amp; ! $</a:t>
            </a:r>
            <a:r>
              <a:rPr lang="en-US" dirty="0" err="1">
                <a:solidFill>
                  <a:schemeClr val="accent2"/>
                </a:solidFill>
              </a:rPr>
              <a:t>finishedHeader</a:t>
            </a:r>
            <a:r>
              <a:rPr lang="en-US" dirty="0">
                <a:solidFill>
                  <a:schemeClr val="accent2"/>
                </a:solidFill>
              </a:rPr>
              <a:t>) {</a:t>
            </a:r>
          </a:p>
          <a:p>
            <a:pPr marL="0" indent="0">
              <a:spcBef>
                <a:spcPts val="0"/>
              </a:spcBef>
              <a:buNone/>
            </a:pPr>
            <a:r>
              <a:rPr lang="en-US" dirty="0">
                <a:solidFill>
                  <a:schemeClr val="accent2"/>
                </a:solidFill>
              </a:rPr>
              <a:t>    $</a:t>
            </a:r>
            <a:r>
              <a:rPr lang="en-US" dirty="0" err="1">
                <a:solidFill>
                  <a:schemeClr val="accent2"/>
                </a:solidFill>
              </a:rPr>
              <a:t>finishedHeader</a:t>
            </a:r>
            <a:r>
              <a:rPr lang="en-US" dirty="0">
                <a:solidFill>
                  <a:schemeClr val="accent2"/>
                </a:solidFill>
              </a:rPr>
              <a:t> = 1;</a:t>
            </a:r>
          </a:p>
          <a:p>
            <a:pPr marL="0" indent="0">
              <a:spcBef>
                <a:spcPts val="0"/>
              </a:spcBef>
              <a:buNone/>
            </a:pPr>
            <a:r>
              <a:rPr lang="en-US" dirty="0">
                <a:solidFill>
                  <a:schemeClr val="accent2"/>
                </a:solidFill>
              </a:rPr>
              <a:t>  }</a:t>
            </a:r>
          </a:p>
          <a:p>
            <a:pPr marL="0" indent="0">
              <a:spcBef>
                <a:spcPts val="0"/>
              </a:spcBef>
              <a:buNone/>
            </a:pPr>
            <a:r>
              <a:rPr lang="en-US" dirty="0">
                <a:solidFill>
                  <a:schemeClr val="accent2"/>
                </a:solidFill>
              </a:rPr>
              <a:t>}</a:t>
            </a:r>
          </a:p>
          <a:p>
            <a:pPr marL="0" indent="0">
              <a:spcBef>
                <a:spcPts val="0"/>
              </a:spcBef>
              <a:buNone/>
            </a:pPr>
            <a:r>
              <a:rPr lang="en-US" dirty="0">
                <a:solidFill>
                  <a:schemeClr val="accent2"/>
                </a:solidFill>
              </a:rPr>
              <a:t>if ( ! ($</a:t>
            </a:r>
            <a:r>
              <a:rPr lang="en-US" dirty="0" err="1">
                <a:solidFill>
                  <a:schemeClr val="accent2"/>
                </a:solidFill>
              </a:rPr>
              <a:t>finishedHeader</a:t>
            </a:r>
            <a:r>
              <a:rPr lang="en-US" dirty="0">
                <a:solidFill>
                  <a:schemeClr val="accent2"/>
                </a:solidFill>
              </a:rPr>
              <a:t> &amp;&amp; $</a:t>
            </a:r>
            <a:r>
              <a:rPr lang="en-US" dirty="0" err="1">
                <a:solidFill>
                  <a:schemeClr val="accent2"/>
                </a:solidFill>
              </a:rPr>
              <a:t>startedFooter</a:t>
            </a:r>
            <a:r>
              <a:rPr lang="en-US" dirty="0">
                <a:solidFill>
                  <a:schemeClr val="accent2"/>
                </a:solidFill>
              </a:rPr>
              <a:t>)) {</a:t>
            </a:r>
          </a:p>
          <a:p>
            <a:pPr marL="0" indent="0">
              <a:spcBef>
                <a:spcPts val="0"/>
              </a:spcBef>
              <a:buNone/>
            </a:pPr>
            <a:r>
              <a:rPr lang="en-US" dirty="0">
                <a:solidFill>
                  <a:schemeClr val="accent2"/>
                </a:solidFill>
              </a:rPr>
              <a:t>  print STDERR "**** Probable book format problem!\n";</a:t>
            </a:r>
          </a:p>
          <a:p>
            <a:pPr marL="0" indent="0">
              <a:spcBef>
                <a:spcPts val="0"/>
              </a:spcBef>
              <a:buNone/>
            </a:pPr>
            <a:r>
              <a:rPr lang="en-US" dirty="0" smtClean="0">
                <a:solidFill>
                  <a:schemeClr val="accent2"/>
                </a:solidFill>
              </a:rPr>
              <a:t>}</a:t>
            </a:r>
            <a:endParaRPr lang="en-US" dirty="0">
              <a:solidFill>
                <a:schemeClr val="accent2"/>
              </a:solidFill>
            </a:endParaRPr>
          </a:p>
        </p:txBody>
      </p:sp>
    </p:spTree>
    <p:extLst>
      <p:ext uri="{BB962C8B-B14F-4D97-AF65-F5344CB8AC3E}">
        <p14:creationId xmlns:p14="http://schemas.microsoft.com/office/powerpoint/2010/main" val="12610487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Words</a:t>
            </a:r>
            <a:endParaRPr lang="en-US" dirty="0"/>
          </a:p>
        </p:txBody>
      </p:sp>
    </p:spTree>
    <p:extLst>
      <p:ext uri="{BB962C8B-B14F-4D97-AF65-F5344CB8AC3E}">
        <p14:creationId xmlns:p14="http://schemas.microsoft.com/office/powerpoint/2010/main" val="40038591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 was the word</a:t>
            </a:r>
            <a:endParaRPr lang="en-US" dirty="0"/>
          </a:p>
        </p:txBody>
      </p:sp>
      <p:sp>
        <p:nvSpPr>
          <p:cNvPr id="3" name="Content Placeholder 2"/>
          <p:cNvSpPr>
            <a:spLocks noGrp="1"/>
          </p:cNvSpPr>
          <p:nvPr>
            <p:ph idx="1"/>
          </p:nvPr>
        </p:nvSpPr>
        <p:spPr/>
        <p:txBody>
          <a:bodyPr/>
          <a:lstStyle/>
          <a:p>
            <a:r>
              <a:rPr lang="en-US" dirty="0" smtClean="0"/>
              <a:t>Word counts</a:t>
            </a:r>
          </a:p>
          <a:p>
            <a:endParaRPr lang="en-US" dirty="0"/>
          </a:p>
          <a:p>
            <a:r>
              <a:rPr lang="en-US" dirty="0" smtClean="0"/>
              <a:t>Word counts are the basis of all the simple, first order methods of text analysis</a:t>
            </a:r>
          </a:p>
          <a:p>
            <a:pPr lvl="1"/>
            <a:r>
              <a:rPr lang="en-US" dirty="0" smtClean="0">
                <a:solidFill>
                  <a:schemeClr val="accent1"/>
                </a:solidFill>
              </a:rPr>
              <a:t>tag clouds, collocations, topic models</a:t>
            </a:r>
          </a:p>
          <a:p>
            <a:r>
              <a:rPr lang="en-US" dirty="0" smtClean="0">
                <a:solidFill>
                  <a:srgbClr val="FFFFFF"/>
                </a:solidFill>
              </a:rPr>
              <a:t>Sometimes you can get a fair distance with word counts</a:t>
            </a:r>
          </a:p>
        </p:txBody>
      </p:sp>
    </p:spTree>
    <p:extLst>
      <p:ext uri="{BB962C8B-B14F-4D97-AF65-F5344CB8AC3E}">
        <p14:creationId xmlns:p14="http://schemas.microsoft.com/office/powerpoint/2010/main" val="22695292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172"/>
          <a:stretch/>
        </p:blipFill>
        <p:spPr>
          <a:xfrm>
            <a:off x="0" y="408568"/>
            <a:ext cx="9144000" cy="5894996"/>
          </a:xfrm>
          <a:prstGeom prst="rect">
            <a:avLst/>
          </a:prstGeom>
        </p:spPr>
      </p:pic>
      <p:sp>
        <p:nvSpPr>
          <p:cNvPr id="6" name="TextBox 5"/>
          <p:cNvSpPr txBox="1"/>
          <p:nvPr/>
        </p:nvSpPr>
        <p:spPr>
          <a:xfrm>
            <a:off x="4222611" y="6313516"/>
            <a:ext cx="4921389" cy="461665"/>
          </a:xfrm>
          <a:prstGeom prst="rect">
            <a:avLst/>
          </a:prstGeom>
          <a:noFill/>
        </p:spPr>
        <p:txBody>
          <a:bodyPr wrap="none" rtlCol="0">
            <a:spAutoFit/>
          </a:bodyPr>
          <a:lstStyle/>
          <a:p>
            <a:r>
              <a:rPr lang="en-US" sz="2400" dirty="0" smtClean="0">
                <a:solidFill>
                  <a:schemeClr val="accent2"/>
                </a:solidFill>
                <a:hlinkClick r:id="rId4"/>
              </a:rPr>
              <a:t>http://wordle.net/</a:t>
            </a:r>
            <a:r>
              <a:rPr lang="en-US" sz="2400" dirty="0" smtClean="0">
                <a:solidFill>
                  <a:schemeClr val="accent2"/>
                </a:solidFill>
              </a:rPr>
              <a:t>  Jonathan Feinberg</a:t>
            </a:r>
            <a:endParaRPr lang="en-US" sz="2400" dirty="0">
              <a:solidFill>
                <a:schemeClr val="accent2"/>
              </a:solidFill>
            </a:endParaRPr>
          </a:p>
        </p:txBody>
      </p:sp>
      <p:sp>
        <p:nvSpPr>
          <p:cNvPr id="7" name="TextBox 6"/>
          <p:cNvSpPr txBox="1"/>
          <p:nvPr/>
        </p:nvSpPr>
        <p:spPr>
          <a:xfrm>
            <a:off x="0" y="6415150"/>
            <a:ext cx="1499479" cy="461665"/>
          </a:xfrm>
          <a:prstGeom prst="rect">
            <a:avLst/>
          </a:prstGeom>
          <a:noFill/>
        </p:spPr>
        <p:txBody>
          <a:bodyPr wrap="none" rtlCol="0">
            <a:spAutoFit/>
          </a:bodyPr>
          <a:lstStyle/>
          <a:p>
            <a:r>
              <a:rPr lang="en-US" sz="2400" i="1" dirty="0" smtClean="0">
                <a:solidFill>
                  <a:schemeClr val="bg1"/>
                </a:solidFill>
              </a:rPr>
              <a:t>She</a:t>
            </a:r>
            <a:r>
              <a:rPr lang="en-US" sz="2400" dirty="0" smtClean="0">
                <a:solidFill>
                  <a:schemeClr val="bg1"/>
                </a:solidFill>
              </a:rPr>
              <a:t> (1887)</a:t>
            </a:r>
            <a:endParaRPr lang="en-US" sz="2400" dirty="0">
              <a:solidFill>
                <a:schemeClr val="bg1"/>
              </a:solidFill>
            </a:endParaRPr>
          </a:p>
        </p:txBody>
      </p:sp>
    </p:spTree>
    <p:extLst>
      <p:ext uri="{BB962C8B-B14F-4D97-AF65-F5344CB8AC3E}">
        <p14:creationId xmlns:p14="http://schemas.microsoft.com/office/powerpoint/2010/main" val="34400384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44500"/>
            <a:ext cx="9144000" cy="5964903"/>
          </a:xfrm>
          <a:prstGeom prst="rect">
            <a:avLst/>
          </a:prstGeom>
        </p:spPr>
      </p:pic>
      <p:sp>
        <p:nvSpPr>
          <p:cNvPr id="4" name="TextBox 3"/>
          <p:cNvSpPr txBox="1"/>
          <p:nvPr/>
        </p:nvSpPr>
        <p:spPr>
          <a:xfrm>
            <a:off x="0" y="6415150"/>
            <a:ext cx="4250946" cy="461665"/>
          </a:xfrm>
          <a:prstGeom prst="rect">
            <a:avLst/>
          </a:prstGeom>
          <a:noFill/>
        </p:spPr>
        <p:txBody>
          <a:bodyPr wrap="none" rtlCol="0">
            <a:spAutoFit/>
          </a:bodyPr>
          <a:lstStyle/>
          <a:p>
            <a:r>
              <a:rPr lang="en-US" sz="2400" i="1" dirty="0" smtClean="0">
                <a:solidFill>
                  <a:schemeClr val="bg1"/>
                </a:solidFill>
              </a:rPr>
              <a:t>Ayesha: The Return of She</a:t>
            </a:r>
            <a:r>
              <a:rPr lang="en-US" sz="2400" dirty="0" smtClean="0">
                <a:solidFill>
                  <a:schemeClr val="bg1"/>
                </a:solidFill>
              </a:rPr>
              <a:t> (1905)</a:t>
            </a:r>
            <a:endParaRPr lang="en-US" sz="2400" dirty="0">
              <a:solidFill>
                <a:schemeClr val="bg1"/>
              </a:solidFill>
            </a:endParaRPr>
          </a:p>
        </p:txBody>
      </p:sp>
    </p:spTree>
    <p:extLst>
      <p:ext uri="{BB962C8B-B14F-4D97-AF65-F5344CB8AC3E}">
        <p14:creationId xmlns:p14="http://schemas.microsoft.com/office/powerpoint/2010/main" val="29309374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humanities qualifications</a:t>
            </a:r>
            <a:endParaRPr lang="en-US" dirty="0"/>
          </a:p>
        </p:txBody>
      </p:sp>
      <p:sp>
        <p:nvSpPr>
          <p:cNvPr id="3" name="Content Placeholder 2"/>
          <p:cNvSpPr>
            <a:spLocks noGrp="1"/>
          </p:cNvSpPr>
          <p:nvPr>
            <p:ph idx="1"/>
          </p:nvPr>
        </p:nvSpPr>
        <p:spPr/>
        <p:txBody>
          <a:bodyPr>
            <a:normAutofit/>
          </a:bodyPr>
          <a:lstStyle/>
          <a:p>
            <a:r>
              <a:rPr lang="en-US" dirty="0" smtClean="0"/>
              <a:t>B.A. (</a:t>
            </a:r>
            <a:r>
              <a:rPr lang="en-US" dirty="0" err="1" smtClean="0"/>
              <a:t>Hons</a:t>
            </a:r>
            <a:r>
              <a:rPr lang="en-US" dirty="0" smtClean="0"/>
              <a:t>), Australian National University</a:t>
            </a:r>
          </a:p>
          <a:p>
            <a:r>
              <a:rPr lang="en-US" dirty="0" smtClean="0"/>
              <a:t>Ph.D. Linguistics, Stanford University</a:t>
            </a:r>
          </a:p>
          <a:p>
            <a:endParaRPr lang="en-US" dirty="0"/>
          </a:p>
          <a:p>
            <a:r>
              <a:rPr lang="en-US" dirty="0" smtClean="0"/>
              <a:t>But:</a:t>
            </a:r>
          </a:p>
          <a:p>
            <a:pPr lvl="1"/>
            <a:r>
              <a:rPr lang="en-US" dirty="0" smtClean="0"/>
              <a:t>I’m not sure I’ve ever taken a real humanities class (if you discount linguistics classes and high school English…)</a:t>
            </a:r>
          </a:p>
        </p:txBody>
      </p:sp>
    </p:spTree>
    <p:extLst>
      <p:ext uri="{BB962C8B-B14F-4D97-AF65-F5344CB8AC3E}">
        <p14:creationId xmlns:p14="http://schemas.microsoft.com/office/powerpoint/2010/main" val="13225494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44500"/>
            <a:ext cx="9144000" cy="5953978"/>
          </a:xfrm>
          <a:prstGeom prst="rect">
            <a:avLst/>
          </a:prstGeom>
        </p:spPr>
      </p:pic>
      <p:sp>
        <p:nvSpPr>
          <p:cNvPr id="4" name="TextBox 3"/>
          <p:cNvSpPr txBox="1"/>
          <p:nvPr/>
        </p:nvSpPr>
        <p:spPr>
          <a:xfrm>
            <a:off x="0" y="6415150"/>
            <a:ext cx="2746177" cy="461665"/>
          </a:xfrm>
          <a:prstGeom prst="rect">
            <a:avLst/>
          </a:prstGeom>
          <a:noFill/>
        </p:spPr>
        <p:txBody>
          <a:bodyPr wrap="none" rtlCol="0">
            <a:spAutoFit/>
          </a:bodyPr>
          <a:lstStyle/>
          <a:p>
            <a:r>
              <a:rPr lang="en-US" sz="2400" i="1" dirty="0" smtClean="0">
                <a:solidFill>
                  <a:schemeClr val="bg1"/>
                </a:solidFill>
              </a:rPr>
              <a:t>She and Allan</a:t>
            </a:r>
            <a:r>
              <a:rPr lang="en-US" sz="2400" dirty="0" smtClean="0">
                <a:solidFill>
                  <a:schemeClr val="bg1"/>
                </a:solidFill>
              </a:rPr>
              <a:t> (1921)</a:t>
            </a:r>
            <a:endParaRPr lang="en-US" sz="2400" dirty="0">
              <a:solidFill>
                <a:schemeClr val="bg1"/>
              </a:solidFill>
            </a:endParaRPr>
          </a:p>
        </p:txBody>
      </p:sp>
    </p:spTree>
    <p:extLst>
      <p:ext uri="{BB962C8B-B14F-4D97-AF65-F5344CB8AC3E}">
        <p14:creationId xmlns:p14="http://schemas.microsoft.com/office/powerpoint/2010/main" val="16249701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44500"/>
            <a:ext cx="9144000" cy="5964903"/>
          </a:xfrm>
          <a:prstGeom prst="rect">
            <a:avLst/>
          </a:prstGeom>
        </p:spPr>
      </p:pic>
      <p:sp>
        <p:nvSpPr>
          <p:cNvPr id="5" name="TextBox 4"/>
          <p:cNvSpPr txBox="1"/>
          <p:nvPr/>
        </p:nvSpPr>
        <p:spPr>
          <a:xfrm>
            <a:off x="0" y="6415150"/>
            <a:ext cx="8451120" cy="400110"/>
          </a:xfrm>
          <a:prstGeom prst="rect">
            <a:avLst/>
          </a:prstGeom>
          <a:noFill/>
        </p:spPr>
        <p:txBody>
          <a:bodyPr wrap="none" rtlCol="0">
            <a:spAutoFit/>
          </a:bodyPr>
          <a:lstStyle/>
          <a:p>
            <a:r>
              <a:rPr lang="en-US" sz="2000" i="1" dirty="0">
                <a:solidFill>
                  <a:schemeClr val="bg1"/>
                </a:solidFill>
              </a:rPr>
              <a:t>Wisdom's Daughter: The Life and Love Story of She-Who-Must-Be-Obeyed </a:t>
            </a:r>
            <a:r>
              <a:rPr lang="en-US" sz="2000" dirty="0" smtClean="0">
                <a:solidFill>
                  <a:schemeClr val="bg1"/>
                </a:solidFill>
              </a:rPr>
              <a:t>(1923)</a:t>
            </a:r>
            <a:endParaRPr lang="en-US" sz="2000" dirty="0">
              <a:solidFill>
                <a:schemeClr val="bg1"/>
              </a:solidFill>
            </a:endParaRPr>
          </a:p>
        </p:txBody>
      </p:sp>
    </p:spTree>
    <p:extLst>
      <p:ext uri="{BB962C8B-B14F-4D97-AF65-F5344CB8AC3E}">
        <p14:creationId xmlns:p14="http://schemas.microsoft.com/office/powerpoint/2010/main" val="2548455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44500"/>
            <a:ext cx="9144000" cy="5957289"/>
          </a:xfrm>
          <a:prstGeom prst="rect">
            <a:avLst/>
          </a:prstGeom>
        </p:spPr>
      </p:pic>
      <p:sp>
        <p:nvSpPr>
          <p:cNvPr id="4" name="TextBox 3"/>
          <p:cNvSpPr txBox="1"/>
          <p:nvPr/>
        </p:nvSpPr>
        <p:spPr>
          <a:xfrm>
            <a:off x="0" y="6415150"/>
            <a:ext cx="8451120" cy="400110"/>
          </a:xfrm>
          <a:prstGeom prst="rect">
            <a:avLst/>
          </a:prstGeom>
          <a:noFill/>
        </p:spPr>
        <p:txBody>
          <a:bodyPr wrap="none" rtlCol="0">
            <a:spAutoFit/>
          </a:bodyPr>
          <a:lstStyle/>
          <a:p>
            <a:r>
              <a:rPr lang="en-US" sz="2000" i="1" dirty="0">
                <a:solidFill>
                  <a:schemeClr val="bg1"/>
                </a:solidFill>
              </a:rPr>
              <a:t>Wisdom's Daughter: The Life and Love Story of She-Who-Must-Be-Obeyed </a:t>
            </a:r>
            <a:r>
              <a:rPr lang="en-US" sz="2000" dirty="0" smtClean="0">
                <a:solidFill>
                  <a:schemeClr val="bg1"/>
                </a:solidFill>
              </a:rPr>
              <a:t>(1923)</a:t>
            </a:r>
            <a:endParaRPr lang="en-US" sz="2000" dirty="0">
              <a:solidFill>
                <a:schemeClr val="bg1"/>
              </a:solidFill>
            </a:endParaRPr>
          </a:p>
        </p:txBody>
      </p:sp>
    </p:spTree>
    <p:extLst>
      <p:ext uri="{BB962C8B-B14F-4D97-AF65-F5344CB8AC3E}">
        <p14:creationId xmlns:p14="http://schemas.microsoft.com/office/powerpoint/2010/main" val="31206759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Google Books </a:t>
            </a:r>
            <a:r>
              <a:rPr lang="en-US" dirty="0" err="1" smtClean="0"/>
              <a:t>Ngram</a:t>
            </a:r>
            <a:r>
              <a:rPr lang="en-US" dirty="0" smtClean="0"/>
              <a:t> </a:t>
            </a:r>
            <a:r>
              <a:rPr lang="en-US" dirty="0"/>
              <a:t>Viewer</a:t>
            </a:r>
            <a:br>
              <a:rPr lang="en-US" dirty="0"/>
            </a:br>
            <a:r>
              <a:rPr lang="en-US" sz="3100" dirty="0">
                <a:solidFill>
                  <a:schemeClr val="accent2"/>
                </a:solidFill>
              </a:rPr>
              <a:t>http://</a:t>
            </a:r>
            <a:r>
              <a:rPr lang="en-US" sz="3100" dirty="0" err="1">
                <a:solidFill>
                  <a:schemeClr val="accent2"/>
                </a:solidFill>
              </a:rPr>
              <a:t>ngrams.googlelabs.com</a:t>
            </a:r>
            <a:r>
              <a:rPr lang="en-US" sz="3100" dirty="0" smtClean="0">
                <a:solidFill>
                  <a:schemeClr val="accent2"/>
                </a:solidFill>
              </a:rPr>
              <a:t>/</a:t>
            </a:r>
            <a:endParaRPr lang="en-US" sz="3100" dirty="0">
              <a:solidFill>
                <a:schemeClr val="accent2"/>
              </a:solidFill>
            </a:endParaRPr>
          </a:p>
        </p:txBody>
      </p:sp>
      <p:pic>
        <p:nvPicPr>
          <p:cNvPr id="5" name="Picture 4"/>
          <p:cNvPicPr>
            <a:picLocks noChangeAspect="1"/>
          </p:cNvPicPr>
          <p:nvPr/>
        </p:nvPicPr>
        <p:blipFill>
          <a:blip r:embed="rId3"/>
          <a:stretch>
            <a:fillRect/>
          </a:stretch>
        </p:blipFill>
        <p:spPr>
          <a:xfrm>
            <a:off x="457201" y="1479136"/>
            <a:ext cx="8229600" cy="5244976"/>
          </a:xfrm>
          <a:prstGeom prst="rect">
            <a:avLst/>
          </a:prstGeom>
        </p:spPr>
      </p:pic>
    </p:spTree>
    <p:extLst>
      <p:ext uri="{BB962C8B-B14F-4D97-AF65-F5344CB8AC3E}">
        <p14:creationId xmlns:p14="http://schemas.microsoft.com/office/powerpoint/2010/main" val="41240776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Books </a:t>
            </a:r>
            <a:r>
              <a:rPr lang="en-US" dirty="0" err="1"/>
              <a:t>Ngram</a:t>
            </a:r>
            <a:r>
              <a:rPr lang="en-US" dirty="0"/>
              <a:t> Viewer</a:t>
            </a:r>
          </a:p>
        </p:txBody>
      </p:sp>
      <p:sp>
        <p:nvSpPr>
          <p:cNvPr id="4" name="Content Placeholder 3"/>
          <p:cNvSpPr>
            <a:spLocks noGrp="1"/>
          </p:cNvSpPr>
          <p:nvPr>
            <p:ph idx="1"/>
          </p:nvPr>
        </p:nvSpPr>
        <p:spPr>
          <a:xfrm>
            <a:off x="457200" y="2567436"/>
            <a:ext cx="8229600" cy="3975386"/>
          </a:xfrm>
        </p:spPr>
        <p:txBody>
          <a:bodyPr>
            <a:normAutofit fontScale="92500" lnSpcReduction="10000"/>
          </a:bodyPr>
          <a:lstStyle/>
          <a:p>
            <a:r>
              <a:rPr lang="en-US" dirty="0" smtClean="0"/>
              <a:t>… </a:t>
            </a:r>
            <a:r>
              <a:rPr lang="en-US" dirty="0"/>
              <a:t>you have to be the most jaded or cynical scholar not to be excited by the release of the </a:t>
            </a:r>
            <a:r>
              <a:rPr lang="en-US" u="sng" dirty="0">
                <a:hlinkClick r:id="rId2"/>
              </a:rPr>
              <a:t>Google Books Ngram </a:t>
            </a:r>
            <a:r>
              <a:rPr lang="en-US" u="sng" dirty="0" smtClean="0">
                <a:hlinkClick r:id="rId2"/>
              </a:rPr>
              <a:t>Viewer</a:t>
            </a:r>
            <a:r>
              <a:rPr lang="en-US" dirty="0" smtClean="0"/>
              <a:t> … </a:t>
            </a:r>
            <a:r>
              <a:rPr lang="en-US" b="1" dirty="0"/>
              <a:t>Digital humanities needs gateway drugs.</a:t>
            </a:r>
            <a:r>
              <a:rPr lang="en-US" dirty="0" smtClean="0"/>
              <a:t> </a:t>
            </a:r>
            <a:r>
              <a:rPr lang="en-US" dirty="0"/>
              <a:t>… </a:t>
            </a:r>
            <a:r>
              <a:rPr lang="en-US" dirty="0" smtClean="0"/>
              <a:t>“</a:t>
            </a:r>
            <a:r>
              <a:rPr lang="en-US" dirty="0" err="1" smtClean="0"/>
              <a:t>Culturomics</a:t>
            </a:r>
            <a:r>
              <a:rPr lang="en-US" dirty="0"/>
              <a:t>” </a:t>
            </a:r>
            <a:r>
              <a:rPr lang="en-US" dirty="0">
                <a:solidFill>
                  <a:srgbClr val="FFFFFF"/>
                </a:solidFill>
                <a:hlinkClick r:id="rId3"/>
              </a:rPr>
              <a:t>sounds like an 80s new wave </a:t>
            </a:r>
            <a:r>
              <a:rPr lang="en-US" dirty="0" smtClean="0">
                <a:solidFill>
                  <a:srgbClr val="FFFFFF"/>
                </a:solidFill>
                <a:hlinkClick r:id="rId3"/>
              </a:rPr>
              <a:t>band</a:t>
            </a:r>
            <a:r>
              <a:rPr lang="en-US" dirty="0">
                <a:solidFill>
                  <a:srgbClr val="FFFFFF"/>
                </a:solidFill>
              </a:rPr>
              <a:t>. If we’re going to coin neologisms, let’s at least go with Sean </a:t>
            </a:r>
            <a:r>
              <a:rPr lang="en-US" dirty="0" err="1">
                <a:solidFill>
                  <a:srgbClr val="FFFFFF"/>
                </a:solidFill>
              </a:rPr>
              <a:t>Gillies’</a:t>
            </a:r>
            <a:r>
              <a:rPr lang="en-US" dirty="0">
                <a:solidFill>
                  <a:srgbClr val="FFFFFF"/>
                </a:solidFill>
              </a:rPr>
              <a:t> satirical alternative: </a:t>
            </a:r>
            <a:r>
              <a:rPr lang="en-US" b="1" i="1" dirty="0" err="1" smtClean="0">
                <a:solidFill>
                  <a:schemeClr val="accent2"/>
                </a:solidFill>
              </a:rPr>
              <a:t>Freakumanities</a:t>
            </a:r>
            <a:r>
              <a:rPr lang="en-US" i="1" dirty="0" smtClean="0"/>
              <a:t>.</a:t>
            </a:r>
            <a:r>
              <a:rPr lang="en-US" dirty="0" smtClean="0"/>
              <a:t>… </a:t>
            </a:r>
            <a:r>
              <a:rPr lang="en-US" dirty="0"/>
              <a:t>For me, the biggest problem with the viewer and the data is that you cannot seamlessly move from distant reading to close </a:t>
            </a:r>
            <a:r>
              <a:rPr lang="en-US" dirty="0" smtClean="0"/>
              <a:t>reading</a:t>
            </a:r>
            <a:endParaRPr lang="en-US" dirty="0"/>
          </a:p>
        </p:txBody>
      </p:sp>
      <p:pic>
        <p:nvPicPr>
          <p:cNvPr id="3" name="Picture 2"/>
          <p:cNvPicPr>
            <a:picLocks noChangeAspect="1"/>
          </p:cNvPicPr>
          <p:nvPr/>
        </p:nvPicPr>
        <p:blipFill>
          <a:blip r:embed="rId4"/>
          <a:stretch>
            <a:fillRect/>
          </a:stretch>
        </p:blipFill>
        <p:spPr>
          <a:xfrm>
            <a:off x="9200" y="1417638"/>
            <a:ext cx="9144000" cy="975360"/>
          </a:xfrm>
          <a:prstGeom prst="rect">
            <a:avLst/>
          </a:prstGeom>
        </p:spPr>
      </p:pic>
    </p:spTree>
    <p:extLst>
      <p:ext uri="{BB962C8B-B14F-4D97-AF65-F5344CB8AC3E}">
        <p14:creationId xmlns:p14="http://schemas.microsoft.com/office/powerpoint/2010/main" val="31277766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Language change: </a:t>
            </a:r>
            <a:r>
              <a:rPr lang="en-US" i="1" dirty="0" smtClean="0"/>
              <a:t>as least as</a:t>
            </a:r>
            <a:endParaRPr lang="en-US" dirty="0"/>
          </a:p>
        </p:txBody>
      </p:sp>
      <p:sp>
        <p:nvSpPr>
          <p:cNvPr id="4" name="Content Placeholder 3"/>
          <p:cNvSpPr>
            <a:spLocks noGrp="1"/>
          </p:cNvSpPr>
          <p:nvPr>
            <p:ph idx="1"/>
          </p:nvPr>
        </p:nvSpPr>
        <p:spPr/>
        <p:txBody>
          <a:bodyPr/>
          <a:lstStyle/>
          <a:p>
            <a:pPr marL="0" indent="0">
              <a:buNone/>
            </a:pPr>
            <a:r>
              <a:rPr lang="en-US" dirty="0" smtClean="0">
                <a:solidFill>
                  <a:srgbClr val="EFAB16"/>
                </a:solidFill>
              </a:rPr>
              <a:t>C. D. Manning. 2003. Probabilistic Syntax </a:t>
            </a:r>
          </a:p>
          <a:p>
            <a:r>
              <a:rPr lang="en-US" dirty="0" smtClean="0"/>
              <a:t>I found this example in Russo R., 2001, </a:t>
            </a:r>
            <a:r>
              <a:rPr lang="en-US" i="1" dirty="0" smtClean="0"/>
              <a:t>Empire Falls </a:t>
            </a:r>
            <a:r>
              <a:rPr lang="en-US" dirty="0" smtClean="0"/>
              <a:t>(on p.3!)</a:t>
            </a:r>
            <a:r>
              <a:rPr lang="en-US" i="1" dirty="0" smtClean="0"/>
              <a:t>:</a:t>
            </a:r>
          </a:p>
          <a:p>
            <a:pPr lvl="1"/>
            <a:r>
              <a:rPr lang="en-US" dirty="0">
                <a:solidFill>
                  <a:schemeClr val="accent1"/>
                </a:solidFill>
              </a:rPr>
              <a:t>By the time their son was born, though, </a:t>
            </a:r>
            <a:r>
              <a:rPr lang="en-US" dirty="0" err="1">
                <a:solidFill>
                  <a:schemeClr val="accent1"/>
                </a:solidFill>
              </a:rPr>
              <a:t>Honus</a:t>
            </a:r>
            <a:r>
              <a:rPr lang="en-US" dirty="0">
                <a:solidFill>
                  <a:schemeClr val="accent1"/>
                </a:solidFill>
              </a:rPr>
              <a:t> Whiting was beginning to understand and privately share his wife’s opinion, as least as it pertained to Empire Falls.</a:t>
            </a:r>
          </a:p>
          <a:p>
            <a:r>
              <a:rPr lang="en-US" dirty="0" smtClean="0"/>
              <a:t>What’s interesting about it?</a:t>
            </a:r>
            <a:endParaRPr lang="en-US" dirty="0"/>
          </a:p>
        </p:txBody>
      </p:sp>
    </p:spTree>
    <p:extLst>
      <p:ext uri="{BB962C8B-B14F-4D97-AF65-F5344CB8AC3E}">
        <p14:creationId xmlns:p14="http://schemas.microsoft.com/office/powerpoint/2010/main" val="18924684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Language change: </a:t>
            </a:r>
            <a:r>
              <a:rPr lang="en-US" i="1" dirty="0" smtClean="0"/>
              <a:t>as least as</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A language change in progress? I found a bunch of other examples:</a:t>
            </a:r>
          </a:p>
          <a:p>
            <a:pPr lvl="1"/>
            <a:r>
              <a:rPr lang="en-US" dirty="0">
                <a:solidFill>
                  <a:schemeClr val="accent1"/>
                </a:solidFill>
              </a:rPr>
              <a:t>Indeed, the will and the means to follow through are </a:t>
            </a:r>
            <a:r>
              <a:rPr lang="en-US" i="1" dirty="0">
                <a:solidFill>
                  <a:schemeClr val="accent1"/>
                </a:solidFill>
              </a:rPr>
              <a:t>as least as </a:t>
            </a:r>
            <a:r>
              <a:rPr lang="en-US" dirty="0">
                <a:solidFill>
                  <a:schemeClr val="accent1"/>
                </a:solidFill>
              </a:rPr>
              <a:t>important </a:t>
            </a:r>
            <a:r>
              <a:rPr lang="en-US" i="1" dirty="0">
                <a:solidFill>
                  <a:schemeClr val="accent1"/>
                </a:solidFill>
              </a:rPr>
              <a:t>as </a:t>
            </a:r>
            <a:r>
              <a:rPr lang="en-US" dirty="0">
                <a:solidFill>
                  <a:schemeClr val="accent1"/>
                </a:solidFill>
              </a:rPr>
              <a:t>the initial commitment to deficit reduction</a:t>
            </a:r>
            <a:r>
              <a:rPr lang="en-US" dirty="0" smtClean="0">
                <a:solidFill>
                  <a:schemeClr val="accent1"/>
                </a:solidFill>
              </a:rPr>
              <a:t>.</a:t>
            </a:r>
          </a:p>
          <a:p>
            <a:pPr lvl="1"/>
            <a:r>
              <a:rPr lang="en-US" dirty="0">
                <a:solidFill>
                  <a:schemeClr val="accent1"/>
                </a:solidFill>
              </a:rPr>
              <a:t>As many of you know he had his boat built at the same time as mine and it’s </a:t>
            </a:r>
            <a:r>
              <a:rPr lang="en-US" i="1" dirty="0">
                <a:solidFill>
                  <a:schemeClr val="accent1"/>
                </a:solidFill>
              </a:rPr>
              <a:t>as least as </a:t>
            </a:r>
            <a:r>
              <a:rPr lang="en-US" dirty="0">
                <a:solidFill>
                  <a:schemeClr val="accent1"/>
                </a:solidFill>
              </a:rPr>
              <a:t>well maintained and equipped</a:t>
            </a:r>
            <a:r>
              <a:rPr lang="en-US" dirty="0" smtClean="0">
                <a:solidFill>
                  <a:schemeClr val="accent1"/>
                </a:solidFill>
              </a:rPr>
              <a:t>.</a:t>
            </a:r>
          </a:p>
          <a:p>
            <a:r>
              <a:rPr lang="en-US" dirty="0" smtClean="0"/>
              <a:t>Apparently not a “dialect”</a:t>
            </a:r>
          </a:p>
          <a:p>
            <a:pPr lvl="1"/>
            <a:r>
              <a:rPr lang="en-US" sz="2600" dirty="0">
                <a:solidFill>
                  <a:srgbClr val="BB57BD"/>
                </a:solidFill>
              </a:rPr>
              <a:t>Second, if the required disclosures are made by on-screen notice, the disclosure of the vendor’s legal name and address must appear on one of several specified screens on the vendor’s electronic site and must be </a:t>
            </a:r>
            <a:r>
              <a:rPr lang="en-US" sz="2600" i="1" dirty="0">
                <a:solidFill>
                  <a:srgbClr val="BB57BD"/>
                </a:solidFill>
              </a:rPr>
              <a:t>at least as </a:t>
            </a:r>
            <a:r>
              <a:rPr lang="en-US" sz="2600" dirty="0">
                <a:solidFill>
                  <a:srgbClr val="BB57BD"/>
                </a:solidFill>
              </a:rPr>
              <a:t>legible and set in a font </a:t>
            </a:r>
            <a:r>
              <a:rPr lang="en-US" sz="2600" i="1" dirty="0">
                <a:solidFill>
                  <a:srgbClr val="BB57BD"/>
                </a:solidFill>
              </a:rPr>
              <a:t>as least as </a:t>
            </a:r>
            <a:r>
              <a:rPr lang="en-US" sz="2600" dirty="0">
                <a:solidFill>
                  <a:srgbClr val="BB57BD"/>
                </a:solidFill>
              </a:rPr>
              <a:t>large </a:t>
            </a:r>
            <a:r>
              <a:rPr lang="en-US" sz="2600" i="1" dirty="0">
                <a:solidFill>
                  <a:srgbClr val="BB57BD"/>
                </a:solidFill>
              </a:rPr>
              <a:t>as </a:t>
            </a:r>
            <a:r>
              <a:rPr lang="en-US" sz="2600" dirty="0">
                <a:solidFill>
                  <a:srgbClr val="BB57BD"/>
                </a:solidFill>
              </a:rPr>
              <a:t>the text of the offer itself.</a:t>
            </a:r>
            <a:endParaRPr lang="en-US" sz="2600" dirty="0" smtClean="0">
              <a:solidFill>
                <a:srgbClr val="BB57BD"/>
              </a:solidFill>
            </a:endParaRPr>
          </a:p>
        </p:txBody>
      </p:sp>
    </p:spTree>
    <p:extLst>
      <p:ext uri="{BB962C8B-B14F-4D97-AF65-F5344CB8AC3E}">
        <p14:creationId xmlns:p14="http://schemas.microsoft.com/office/powerpoint/2010/main" val="11197165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Language change: </a:t>
            </a:r>
            <a:r>
              <a:rPr lang="en-US" i="1" dirty="0" smtClean="0"/>
              <a:t>as least as</a:t>
            </a:r>
            <a:endParaRPr lang="en-US" dirty="0"/>
          </a:p>
        </p:txBody>
      </p:sp>
      <p:pic>
        <p:nvPicPr>
          <p:cNvPr id="5" name="Picture 4"/>
          <p:cNvPicPr>
            <a:picLocks noChangeAspect="1"/>
          </p:cNvPicPr>
          <p:nvPr/>
        </p:nvPicPr>
        <p:blipFill>
          <a:blip r:embed="rId2"/>
          <a:stretch>
            <a:fillRect/>
          </a:stretch>
        </p:blipFill>
        <p:spPr>
          <a:xfrm>
            <a:off x="0" y="1831394"/>
            <a:ext cx="9144000" cy="4261864"/>
          </a:xfrm>
          <a:prstGeom prst="rect">
            <a:avLst/>
          </a:prstGeom>
        </p:spPr>
      </p:pic>
    </p:spTree>
    <p:extLst>
      <p:ext uri="{BB962C8B-B14F-4D97-AF65-F5344CB8AC3E}">
        <p14:creationId xmlns:p14="http://schemas.microsoft.com/office/powerpoint/2010/main" val="28027295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Language change: </a:t>
            </a:r>
            <a:r>
              <a:rPr lang="en-US" i="1" dirty="0" smtClean="0"/>
              <a:t>as least as</a:t>
            </a:r>
            <a:endParaRPr lang="en-US" dirty="0"/>
          </a:p>
        </p:txBody>
      </p:sp>
      <p:pic>
        <p:nvPicPr>
          <p:cNvPr id="2" name="Picture 1"/>
          <p:cNvPicPr>
            <a:picLocks noChangeAspect="1"/>
          </p:cNvPicPr>
          <p:nvPr/>
        </p:nvPicPr>
        <p:blipFill>
          <a:blip r:embed="rId2"/>
          <a:stretch>
            <a:fillRect/>
          </a:stretch>
        </p:blipFill>
        <p:spPr>
          <a:xfrm>
            <a:off x="0" y="1913467"/>
            <a:ext cx="9144000" cy="4205638"/>
          </a:xfrm>
          <a:prstGeom prst="rect">
            <a:avLst/>
          </a:prstGeom>
        </p:spPr>
      </p:pic>
    </p:spTree>
    <p:extLst>
      <p:ext uri="{BB962C8B-B14F-4D97-AF65-F5344CB8AC3E}">
        <p14:creationId xmlns:p14="http://schemas.microsoft.com/office/powerpoint/2010/main" val="21339314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 Collocations, etc.</a:t>
            </a:r>
            <a:endParaRPr lang="en-US" dirty="0"/>
          </a:p>
        </p:txBody>
      </p:sp>
    </p:spTree>
    <p:extLst>
      <p:ext uri="{BB962C8B-B14F-4D97-AF65-F5344CB8AC3E}">
        <p14:creationId xmlns:p14="http://schemas.microsoft.com/office/powerpoint/2010/main" val="18280081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feel free to ask questions!</a:t>
            </a:r>
            <a:endParaRPr lang="en-US" dirty="0"/>
          </a:p>
        </p:txBody>
      </p:sp>
    </p:spTree>
    <p:extLst>
      <p:ext uri="{BB962C8B-B14F-4D97-AF65-F5344CB8AC3E}">
        <p14:creationId xmlns:p14="http://schemas.microsoft.com/office/powerpoint/2010/main" val="10337713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text editor</a:t>
            </a:r>
            <a:endParaRPr lang="en-US" dirty="0"/>
          </a:p>
        </p:txBody>
      </p:sp>
      <p:sp>
        <p:nvSpPr>
          <p:cNvPr id="3" name="Content Placeholder 2"/>
          <p:cNvSpPr>
            <a:spLocks noGrp="1"/>
          </p:cNvSpPr>
          <p:nvPr>
            <p:ph idx="1"/>
          </p:nvPr>
        </p:nvSpPr>
        <p:spPr/>
        <p:txBody>
          <a:bodyPr/>
          <a:lstStyle/>
          <a:p>
            <a:r>
              <a:rPr lang="en-US" dirty="0" smtClean="0"/>
              <a:t>You can get a fair distance with a text editor that allows multi-file searches, regular expressions, etc.</a:t>
            </a:r>
          </a:p>
          <a:p>
            <a:pPr lvl="1"/>
            <a:r>
              <a:rPr lang="en-US" dirty="0" smtClean="0"/>
              <a:t>It’s like a little </a:t>
            </a:r>
            <a:r>
              <a:rPr lang="en-US" dirty="0" err="1" smtClean="0"/>
              <a:t>concordancer</a:t>
            </a:r>
            <a:r>
              <a:rPr lang="en-US" dirty="0" smtClean="0"/>
              <a:t> that’s good for close reading</a:t>
            </a:r>
          </a:p>
          <a:p>
            <a:pPr lvl="2"/>
            <a:r>
              <a:rPr lang="en-US" dirty="0" err="1" smtClean="0"/>
              <a:t>jEdit</a:t>
            </a:r>
            <a:r>
              <a:rPr lang="en-US" dirty="0"/>
              <a:t>    </a:t>
            </a:r>
            <a:r>
              <a:rPr lang="en-US" dirty="0">
                <a:hlinkClick r:id="rId3"/>
              </a:rPr>
              <a:t>http://www.jedit.org</a:t>
            </a:r>
            <a:r>
              <a:rPr lang="en-US" dirty="0" smtClean="0">
                <a:hlinkClick r:id="rId3"/>
              </a:rPr>
              <a:t>/</a:t>
            </a:r>
            <a:r>
              <a:rPr lang="en-US" dirty="0" smtClean="0"/>
              <a:t>      </a:t>
            </a:r>
          </a:p>
          <a:p>
            <a:pPr lvl="2"/>
            <a:endParaRPr lang="en-US" dirty="0" smtClean="0"/>
          </a:p>
          <a:p>
            <a:pPr lvl="2"/>
            <a:r>
              <a:rPr lang="en-US" dirty="0" err="1" smtClean="0"/>
              <a:t>BBedit</a:t>
            </a:r>
            <a:r>
              <a:rPr lang="en-US" dirty="0" smtClean="0"/>
              <a:t> on Windows</a:t>
            </a:r>
          </a:p>
        </p:txBody>
      </p:sp>
      <p:pic>
        <p:nvPicPr>
          <p:cNvPr id="5" name="Picture 4"/>
          <p:cNvPicPr>
            <a:picLocks noChangeAspect="1"/>
          </p:cNvPicPr>
          <p:nvPr/>
        </p:nvPicPr>
        <p:blipFill>
          <a:blip r:embed="rId4"/>
          <a:stretch>
            <a:fillRect/>
          </a:stretch>
        </p:blipFill>
        <p:spPr>
          <a:xfrm>
            <a:off x="5343541" y="3979637"/>
            <a:ext cx="658313" cy="658313"/>
          </a:xfrm>
          <a:prstGeom prst="rect">
            <a:avLst/>
          </a:prstGeom>
        </p:spPr>
      </p:pic>
    </p:spTree>
    <p:extLst>
      <p:ext uri="{BB962C8B-B14F-4D97-AF65-F5344CB8AC3E}">
        <p14:creationId xmlns:p14="http://schemas.microsoft.com/office/powerpoint/2010/main" val="40233551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93700"/>
            <a:ext cx="9144000" cy="6059182"/>
          </a:xfrm>
          <a:prstGeom prst="rect">
            <a:avLst/>
          </a:prstGeom>
        </p:spPr>
      </p:pic>
    </p:spTree>
    <p:extLst>
      <p:ext uri="{BB962C8B-B14F-4D97-AF65-F5344CB8AC3E}">
        <p14:creationId xmlns:p14="http://schemas.microsoft.com/office/powerpoint/2010/main" val="34308664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a:t>
            </a:r>
            <a:r>
              <a:rPr lang="en-US" dirty="0" err="1"/>
              <a:t>Concordancers</a:t>
            </a:r>
            <a:endParaRPr lang="en-US" dirty="0"/>
          </a:p>
        </p:txBody>
      </p:sp>
      <p:sp>
        <p:nvSpPr>
          <p:cNvPr id="3" name="Content Placeholder 2"/>
          <p:cNvSpPr>
            <a:spLocks noGrp="1"/>
          </p:cNvSpPr>
          <p:nvPr>
            <p:ph idx="1"/>
          </p:nvPr>
        </p:nvSpPr>
        <p:spPr>
          <a:xfrm>
            <a:off x="457200" y="1600200"/>
            <a:ext cx="8229600" cy="4924217"/>
          </a:xfrm>
        </p:spPr>
        <p:txBody>
          <a:bodyPr>
            <a:normAutofit/>
          </a:bodyPr>
          <a:lstStyle/>
          <a:p>
            <a:pPr marL="342900" lvl="1" indent="-342900">
              <a:spcBef>
                <a:spcPts val="1000"/>
              </a:spcBef>
              <a:buFont typeface="Arial"/>
              <a:buChar char="•"/>
            </a:pPr>
            <a:r>
              <a:rPr lang="en-US" sz="3000" dirty="0" err="1" smtClean="0"/>
              <a:t>WordSmith</a:t>
            </a:r>
            <a:r>
              <a:rPr lang="en-US" sz="3000" dirty="0" smtClean="0"/>
              <a:t> Tools    </a:t>
            </a:r>
            <a:r>
              <a:rPr lang="en-US" sz="2400" dirty="0">
                <a:solidFill>
                  <a:schemeClr val="accent1"/>
                </a:solidFill>
              </a:rPr>
              <a:t>Commercial; Windows</a:t>
            </a:r>
          </a:p>
          <a:p>
            <a:pPr lvl="1"/>
            <a:r>
              <a:rPr lang="en-US" sz="2400" dirty="0">
                <a:hlinkClick r:id="rId2"/>
              </a:rPr>
              <a:t>http://www.lexically.net/wordsmith</a:t>
            </a:r>
            <a:r>
              <a:rPr lang="en-US" sz="2400" dirty="0" smtClean="0">
                <a:hlinkClick r:id="rId2"/>
              </a:rPr>
              <a:t>/</a:t>
            </a:r>
            <a:endParaRPr lang="en-US" sz="2400" dirty="0" smtClean="0"/>
          </a:p>
          <a:p>
            <a:r>
              <a:rPr lang="en-US" dirty="0" smtClean="0"/>
              <a:t>Concordance     </a:t>
            </a:r>
            <a:r>
              <a:rPr lang="en-US" sz="2400" dirty="0">
                <a:solidFill>
                  <a:srgbClr val="BB57BD"/>
                </a:solidFill>
              </a:rPr>
              <a:t>Commercial; Windows</a:t>
            </a:r>
            <a:endParaRPr lang="en-US" sz="2400" dirty="0" smtClean="0">
              <a:solidFill>
                <a:srgbClr val="BB57BD"/>
              </a:solidFill>
            </a:endParaRPr>
          </a:p>
          <a:p>
            <a:pPr lvl="1"/>
            <a:r>
              <a:rPr lang="en-US" sz="2400" dirty="0" smtClean="0">
                <a:hlinkClick r:id="rId3"/>
              </a:rPr>
              <a:t>http</a:t>
            </a:r>
            <a:r>
              <a:rPr lang="en-US" sz="2400" dirty="0">
                <a:hlinkClick r:id="rId3"/>
              </a:rPr>
              <a:t>://www.concordancesoftware.co.uk</a:t>
            </a:r>
            <a:r>
              <a:rPr lang="en-US" sz="2400" dirty="0" smtClean="0">
                <a:hlinkClick r:id="rId3"/>
              </a:rPr>
              <a:t>/</a:t>
            </a:r>
            <a:endParaRPr lang="en-US" sz="2400" dirty="0" smtClean="0"/>
          </a:p>
          <a:p>
            <a:r>
              <a:rPr lang="en-US" dirty="0" err="1" smtClean="0"/>
              <a:t>AntConc</a:t>
            </a:r>
            <a:r>
              <a:rPr lang="en-US" dirty="0"/>
              <a:t> </a:t>
            </a:r>
            <a:r>
              <a:rPr lang="en-US" dirty="0" smtClean="0"/>
              <a:t>  </a:t>
            </a:r>
            <a:r>
              <a:rPr lang="en-US" sz="2400" dirty="0" smtClean="0">
                <a:solidFill>
                  <a:srgbClr val="BB57BD"/>
                </a:solidFill>
              </a:rPr>
              <a:t>Free; Windows, Mac OS X (only under X11); Linux</a:t>
            </a:r>
          </a:p>
          <a:p>
            <a:pPr lvl="1"/>
            <a:r>
              <a:rPr lang="en-US" sz="2400" dirty="0">
                <a:hlinkClick r:id="rId4"/>
              </a:rPr>
              <a:t>http://www.antlab.sci.waseda.ac.jp/</a:t>
            </a:r>
            <a:r>
              <a:rPr lang="en-US" sz="2400" dirty="0" smtClean="0">
                <a:hlinkClick r:id="rId4"/>
              </a:rPr>
              <a:t>antconc_index.html</a:t>
            </a:r>
            <a:endParaRPr lang="en-US" sz="2400" dirty="0" smtClean="0"/>
          </a:p>
          <a:p>
            <a:r>
              <a:rPr lang="en-US" dirty="0" err="1" smtClean="0"/>
              <a:t>CasualConc</a:t>
            </a:r>
            <a:r>
              <a:rPr lang="en-US" dirty="0" smtClean="0"/>
              <a:t>   </a:t>
            </a:r>
            <a:r>
              <a:rPr lang="en-US" sz="2400" dirty="0" smtClean="0">
                <a:solidFill>
                  <a:srgbClr val="BB57BD"/>
                </a:solidFill>
              </a:rPr>
              <a:t>Free; Mac OS X</a:t>
            </a:r>
          </a:p>
          <a:p>
            <a:pPr lvl="1"/>
            <a:r>
              <a:rPr lang="en-US" sz="2400" dirty="0">
                <a:solidFill>
                  <a:srgbClr val="BB57BD"/>
                </a:solidFill>
                <a:hlinkClick r:id="rId5"/>
              </a:rPr>
              <a:t>http://sites.google.com/site/casualconc</a:t>
            </a:r>
            <a:r>
              <a:rPr lang="en-US" sz="2400" dirty="0" smtClean="0">
                <a:solidFill>
                  <a:srgbClr val="BB57BD"/>
                </a:solidFill>
                <a:hlinkClick r:id="rId5"/>
              </a:rPr>
              <a:t>/</a:t>
            </a:r>
            <a:endParaRPr lang="en-US" sz="2400" dirty="0" smtClean="0">
              <a:solidFill>
                <a:srgbClr val="BB57BD"/>
              </a:solidFill>
            </a:endParaRPr>
          </a:p>
          <a:p>
            <a:pPr lvl="2"/>
            <a:r>
              <a:rPr lang="en-US" sz="2000" dirty="0"/>
              <a:t>by </a:t>
            </a:r>
            <a:r>
              <a:rPr lang="en-US" sz="2000" dirty="0" err="1"/>
              <a:t>Yasu</a:t>
            </a:r>
            <a:r>
              <a:rPr lang="en-US" sz="2000" dirty="0"/>
              <a:t> </a:t>
            </a:r>
            <a:r>
              <a:rPr lang="en-US" sz="2000" dirty="0" smtClean="0"/>
              <a:t>Imao</a:t>
            </a:r>
            <a:endParaRPr lang="en-US" sz="2000" dirty="0" smtClean="0">
              <a:solidFill>
                <a:srgbClr val="BB57BD"/>
              </a:solidFill>
            </a:endParaRPr>
          </a:p>
          <a:p>
            <a:pPr lvl="1"/>
            <a:endParaRPr lang="en-US" dirty="0">
              <a:solidFill>
                <a:srgbClr val="BB57BD"/>
              </a:solidFill>
            </a:endParaRPr>
          </a:p>
        </p:txBody>
      </p:sp>
      <p:pic>
        <p:nvPicPr>
          <p:cNvPr id="4" name="Picture 3"/>
          <p:cNvPicPr>
            <a:picLocks noChangeAspect="1"/>
          </p:cNvPicPr>
          <p:nvPr/>
        </p:nvPicPr>
        <p:blipFill>
          <a:blip r:embed="rId6"/>
          <a:stretch>
            <a:fillRect/>
          </a:stretch>
        </p:blipFill>
        <p:spPr>
          <a:xfrm>
            <a:off x="6593622" y="4898817"/>
            <a:ext cx="1625600" cy="1625600"/>
          </a:xfrm>
          <a:prstGeom prst="rect">
            <a:avLst/>
          </a:prstGeom>
        </p:spPr>
      </p:pic>
    </p:spTree>
    <p:extLst>
      <p:ext uri="{BB962C8B-B14F-4D97-AF65-F5344CB8AC3E}">
        <p14:creationId xmlns:p14="http://schemas.microsoft.com/office/powerpoint/2010/main" val="30336619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81000"/>
            <a:ext cx="9144000" cy="6075184"/>
          </a:xfrm>
          <a:prstGeom prst="rect">
            <a:avLst/>
          </a:prstGeom>
        </p:spPr>
      </p:pic>
    </p:spTree>
    <p:extLst>
      <p:ext uri="{BB962C8B-B14F-4D97-AF65-F5344CB8AC3E}">
        <p14:creationId xmlns:p14="http://schemas.microsoft.com/office/powerpoint/2010/main" val="32050083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228600"/>
            <a:ext cx="9144000" cy="6391063"/>
          </a:xfrm>
          <a:prstGeom prst="rect">
            <a:avLst/>
          </a:prstGeom>
        </p:spPr>
      </p:pic>
    </p:spTree>
    <p:extLst>
      <p:ext uri="{BB962C8B-B14F-4D97-AF65-F5344CB8AC3E}">
        <p14:creationId xmlns:p14="http://schemas.microsoft.com/office/powerpoint/2010/main" val="25382753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54000" y="0"/>
            <a:ext cx="8615460" cy="6858000"/>
          </a:xfrm>
          <a:prstGeom prst="rect">
            <a:avLst/>
          </a:prstGeom>
        </p:spPr>
      </p:pic>
    </p:spTree>
    <p:extLst>
      <p:ext uri="{BB962C8B-B14F-4D97-AF65-F5344CB8AC3E}">
        <p14:creationId xmlns:p14="http://schemas.microsoft.com/office/powerpoint/2010/main" val="40590272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decline of </a:t>
            </a:r>
            <a:r>
              <a:rPr lang="en-US" dirty="0" err="1" smtClean="0"/>
              <a:t>honour</a:t>
            </a:r>
            <a:endParaRPr lang="en-US" dirty="0"/>
          </a:p>
        </p:txBody>
      </p:sp>
      <p:pic>
        <p:nvPicPr>
          <p:cNvPr id="3" name="Picture 2"/>
          <p:cNvPicPr>
            <a:picLocks noChangeAspect="1"/>
          </p:cNvPicPr>
          <p:nvPr/>
        </p:nvPicPr>
        <p:blipFill>
          <a:blip r:embed="rId2"/>
          <a:stretch>
            <a:fillRect/>
          </a:stretch>
        </p:blipFill>
        <p:spPr>
          <a:xfrm>
            <a:off x="0" y="1646973"/>
            <a:ext cx="9144000" cy="4891441"/>
          </a:xfrm>
          <a:prstGeom prst="rect">
            <a:avLst/>
          </a:prstGeom>
        </p:spPr>
      </p:pic>
    </p:spTree>
    <p:extLst>
      <p:ext uri="{BB962C8B-B14F-4D97-AF65-F5344CB8AC3E}">
        <p14:creationId xmlns:p14="http://schemas.microsoft.com/office/powerpoint/2010/main" val="30233792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NLP Frameworks and Tools</a:t>
            </a:r>
            <a:endParaRPr lang="en-US" dirty="0"/>
          </a:p>
        </p:txBody>
      </p:sp>
    </p:spTree>
    <p:extLst>
      <p:ext uri="{BB962C8B-B14F-4D97-AF65-F5344CB8AC3E}">
        <p14:creationId xmlns:p14="http://schemas.microsoft.com/office/powerpoint/2010/main" val="180607236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3 NLP Frameworks</a:t>
            </a:r>
            <a:endParaRPr lang="en-US" dirty="0"/>
          </a:p>
        </p:txBody>
      </p:sp>
      <p:sp>
        <p:nvSpPr>
          <p:cNvPr id="3" name="Content Placeholder 2"/>
          <p:cNvSpPr>
            <a:spLocks noGrp="1"/>
          </p:cNvSpPr>
          <p:nvPr>
            <p:ph idx="1"/>
          </p:nvPr>
        </p:nvSpPr>
        <p:spPr>
          <a:xfrm>
            <a:off x="457200" y="1600200"/>
            <a:ext cx="8229600" cy="4841397"/>
          </a:xfrm>
        </p:spPr>
        <p:txBody>
          <a:bodyPr>
            <a:normAutofit fontScale="77500" lnSpcReduction="20000"/>
          </a:bodyPr>
          <a:lstStyle/>
          <a:p>
            <a:r>
              <a:rPr lang="en-US" dirty="0" smtClean="0">
                <a:solidFill>
                  <a:schemeClr val="accent1"/>
                </a:solidFill>
              </a:rPr>
              <a:t>GATE – General Architecture for Text Engineering </a:t>
            </a:r>
            <a:r>
              <a:rPr lang="en-US" dirty="0" smtClean="0"/>
              <a:t>(U. Sheffield)</a:t>
            </a:r>
          </a:p>
          <a:p>
            <a:pPr lvl="2"/>
            <a:r>
              <a:rPr lang="en-US" dirty="0">
                <a:hlinkClick r:id="rId2"/>
              </a:rPr>
              <a:t>http://gate.ac.uk</a:t>
            </a:r>
            <a:r>
              <a:rPr lang="en-US" dirty="0" smtClean="0">
                <a:hlinkClick r:id="rId2"/>
              </a:rPr>
              <a:t>/</a:t>
            </a:r>
            <a:endParaRPr lang="en-US" dirty="0" smtClean="0"/>
          </a:p>
          <a:p>
            <a:pPr lvl="2"/>
            <a:r>
              <a:rPr lang="en-US" dirty="0" smtClean="0"/>
              <a:t>Java, quite well maintained (now)</a:t>
            </a:r>
          </a:p>
          <a:p>
            <a:pPr lvl="2"/>
            <a:r>
              <a:rPr lang="en-US" dirty="0" smtClean="0"/>
              <a:t>Includes tons of components</a:t>
            </a:r>
          </a:p>
          <a:p>
            <a:r>
              <a:rPr lang="en-US" dirty="0" smtClean="0"/>
              <a:t>UIMA – Unstructured Information Management Architecture. Originally IBM; now Apache project</a:t>
            </a:r>
          </a:p>
          <a:p>
            <a:pPr lvl="2"/>
            <a:r>
              <a:rPr lang="en-US" dirty="0">
                <a:hlinkClick r:id="rId3"/>
              </a:rPr>
              <a:t>http://uima.apache.org</a:t>
            </a:r>
            <a:r>
              <a:rPr lang="en-US" dirty="0" smtClean="0">
                <a:hlinkClick r:id="rId3"/>
              </a:rPr>
              <a:t>/</a:t>
            </a:r>
            <a:endParaRPr lang="en-US" dirty="0" smtClean="0"/>
          </a:p>
          <a:p>
            <a:pPr lvl="2"/>
            <a:r>
              <a:rPr lang="en-US" dirty="0" smtClean="0"/>
              <a:t>Professional, scalable, etc.</a:t>
            </a:r>
          </a:p>
          <a:p>
            <a:pPr lvl="2"/>
            <a:r>
              <a:rPr lang="en-US" dirty="0" smtClean="0"/>
              <a:t>But, unless you’re comfortable with Xml, Eclipse, Java or C++, etc., I think it’s a non-starter</a:t>
            </a:r>
          </a:p>
          <a:p>
            <a:r>
              <a:rPr lang="en-US" dirty="0" smtClean="0"/>
              <a:t>NLTK – Natural Language To0lkit (started by Steven Bird)</a:t>
            </a:r>
          </a:p>
          <a:p>
            <a:pPr lvl="2"/>
            <a:r>
              <a:rPr lang="en-US" dirty="0">
                <a:hlinkClick r:id="rId4"/>
              </a:rPr>
              <a:t>http://www.nltk.org</a:t>
            </a:r>
            <a:r>
              <a:rPr lang="en-US" dirty="0" smtClean="0">
                <a:hlinkClick r:id="rId4"/>
              </a:rPr>
              <a:t>/</a:t>
            </a:r>
            <a:endParaRPr lang="en-US" dirty="0" smtClean="0"/>
          </a:p>
          <a:p>
            <a:pPr lvl="2"/>
            <a:r>
              <a:rPr lang="en-US" dirty="0" smtClean="0"/>
              <a:t>Big community; large Python package; corpora and </a:t>
            </a:r>
            <a:r>
              <a:rPr lang="en-US" i="1" dirty="0" smtClean="0"/>
              <a:t>books</a:t>
            </a:r>
            <a:r>
              <a:rPr lang="en-US" dirty="0" smtClean="0"/>
              <a:t> about it</a:t>
            </a:r>
          </a:p>
          <a:p>
            <a:pPr lvl="2"/>
            <a:r>
              <a:rPr lang="en-US" dirty="0" smtClean="0"/>
              <a:t>But it’s code modules and API, no GUI or command-line tools</a:t>
            </a:r>
          </a:p>
          <a:p>
            <a:pPr lvl="2"/>
            <a:r>
              <a:rPr lang="en-US" dirty="0" smtClean="0"/>
              <a:t>Like R for NLP.  But, hey, R’s becoming very successful….</a:t>
            </a:r>
            <a:endParaRPr lang="en-US" dirty="0"/>
          </a:p>
          <a:p>
            <a:pPr lvl="2"/>
            <a:endParaRPr lang="en-US" dirty="0" smtClean="0"/>
          </a:p>
          <a:p>
            <a:endParaRPr lang="en-US" dirty="0" smtClean="0"/>
          </a:p>
          <a:p>
            <a:endParaRPr lang="en-US" dirty="0"/>
          </a:p>
        </p:txBody>
      </p:sp>
    </p:spTree>
    <p:extLst>
      <p:ext uri="{BB962C8B-B14F-4D97-AF65-F5344CB8AC3E}">
        <p14:creationId xmlns:p14="http://schemas.microsoft.com/office/powerpoint/2010/main" val="8526166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NLP Packages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NLTK   Python</a:t>
            </a:r>
          </a:p>
          <a:p>
            <a:pPr lvl="1"/>
            <a:r>
              <a:rPr lang="en-US" dirty="0">
                <a:hlinkClick r:id="rId2"/>
              </a:rPr>
              <a:t>http://www.nltk.org</a:t>
            </a:r>
            <a:r>
              <a:rPr lang="en-US" dirty="0" smtClean="0">
                <a:hlinkClick r:id="rId2"/>
              </a:rPr>
              <a:t>/</a:t>
            </a:r>
            <a:endParaRPr lang="en-US" dirty="0" smtClean="0"/>
          </a:p>
          <a:p>
            <a:r>
              <a:rPr lang="en-US" dirty="0" err="1" smtClean="0"/>
              <a:t>OpenNLP</a:t>
            </a:r>
            <a:endParaRPr lang="en-US" dirty="0" smtClean="0"/>
          </a:p>
          <a:p>
            <a:pPr lvl="1"/>
            <a:r>
              <a:rPr lang="en-US" dirty="0">
                <a:hlinkClick r:id="rId3"/>
              </a:rPr>
              <a:t>http://incubator.apache.org/opennlp</a:t>
            </a:r>
            <a:r>
              <a:rPr lang="en-US" dirty="0" smtClean="0">
                <a:hlinkClick r:id="rId3"/>
              </a:rPr>
              <a:t>/</a:t>
            </a:r>
            <a:endParaRPr lang="en-US" dirty="0" smtClean="0"/>
          </a:p>
          <a:p>
            <a:r>
              <a:rPr lang="en-US" dirty="0" smtClean="0"/>
              <a:t>Stanford NLP</a:t>
            </a:r>
          </a:p>
          <a:p>
            <a:pPr lvl="1"/>
            <a:r>
              <a:rPr lang="en-US" dirty="0">
                <a:hlinkClick r:id="rId4"/>
              </a:rPr>
              <a:t>http://nlp.stanford.edu/software</a:t>
            </a:r>
            <a:r>
              <a:rPr lang="en-US" dirty="0" smtClean="0">
                <a:hlinkClick r:id="rId4"/>
              </a:rPr>
              <a:t>/</a:t>
            </a:r>
            <a:endParaRPr lang="en-US" dirty="0"/>
          </a:p>
          <a:p>
            <a:r>
              <a:rPr lang="en-US" dirty="0" err="1" smtClean="0"/>
              <a:t>LingPipe</a:t>
            </a:r>
            <a:endParaRPr lang="en-US" dirty="0" smtClean="0"/>
          </a:p>
          <a:p>
            <a:pPr lvl="1"/>
            <a:r>
              <a:rPr lang="en-US" dirty="0" smtClean="0">
                <a:hlinkClick r:id="rId5"/>
              </a:rPr>
              <a:t>http</a:t>
            </a:r>
            <a:r>
              <a:rPr lang="en-US" dirty="0">
                <a:hlinkClick r:id="rId5"/>
              </a:rPr>
              <a:t>://alias-i.com/lingpipe</a:t>
            </a:r>
            <a:r>
              <a:rPr lang="en-US" dirty="0" smtClean="0">
                <a:hlinkClick r:id="rId5"/>
              </a:rPr>
              <a:t>/</a:t>
            </a:r>
            <a:r>
              <a:rPr lang="en-US" dirty="0" smtClean="0"/>
              <a:t> </a:t>
            </a:r>
            <a:endParaRPr lang="en-US" dirty="0"/>
          </a:p>
          <a:p>
            <a:r>
              <a:rPr lang="en-US" dirty="0" smtClean="0"/>
              <a:t>More one-off packages than I can fit on this slide</a:t>
            </a:r>
          </a:p>
          <a:p>
            <a:pPr lvl="1"/>
            <a:r>
              <a:rPr lang="en-US" dirty="0">
                <a:hlinkClick r:id="rId6"/>
              </a:rPr>
              <a:t>http://nlp.stanford.edu/links/</a:t>
            </a:r>
            <a:r>
              <a:rPr lang="en-US" dirty="0" smtClean="0">
                <a:hlinkClick r:id="rId6"/>
              </a:rPr>
              <a:t>statnlp.html</a:t>
            </a:r>
            <a:endParaRPr lang="en-US" dirty="0" smtClean="0"/>
          </a:p>
        </p:txBody>
      </p:sp>
    </p:spTree>
    <p:extLst>
      <p:ext uri="{BB962C8B-B14F-4D97-AF65-F5344CB8AC3E}">
        <p14:creationId xmlns:p14="http://schemas.microsoft.com/office/powerpoint/2010/main" val="39585186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a:t>
            </a:r>
            <a:endParaRPr lang="en-US" dirty="0"/>
          </a:p>
        </p:txBody>
      </p:sp>
      <p:pic>
        <p:nvPicPr>
          <p:cNvPr id="4" name="Picture 4" descr="BookOfHo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53" y="2316686"/>
            <a:ext cx="2727325" cy="4090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901316" y="1600200"/>
            <a:ext cx="2897171" cy="4510190"/>
          </a:xfrm>
          <a:prstGeom prst="rect">
            <a:avLst/>
          </a:prstGeom>
        </p:spPr>
      </p:pic>
      <p:pic>
        <p:nvPicPr>
          <p:cNvPr id="6" name="Picture 5"/>
          <p:cNvPicPr>
            <a:picLocks noChangeAspect="1"/>
          </p:cNvPicPr>
          <p:nvPr/>
        </p:nvPicPr>
        <p:blipFill>
          <a:blip r:embed="rId5"/>
          <a:stretch>
            <a:fillRect/>
          </a:stretch>
        </p:blipFill>
        <p:spPr>
          <a:xfrm>
            <a:off x="5307293" y="1998886"/>
            <a:ext cx="3235617" cy="4490813"/>
          </a:xfrm>
          <a:prstGeom prst="rect">
            <a:avLst/>
          </a:prstGeom>
        </p:spPr>
      </p:pic>
    </p:spTree>
    <p:extLst>
      <p:ext uri="{BB962C8B-B14F-4D97-AF65-F5344CB8AC3E}">
        <p14:creationId xmlns:p14="http://schemas.microsoft.com/office/powerpoint/2010/main" val="417877021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tools: Rules of thumb for 2011</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Unless you’re </a:t>
            </a:r>
            <a:r>
              <a:rPr lang="en-US" dirty="0" smtClean="0">
                <a:solidFill>
                  <a:srgbClr val="EFAB16"/>
                </a:solidFill>
              </a:rPr>
              <a:t>unlucky</a:t>
            </a:r>
            <a:r>
              <a:rPr lang="en-US" dirty="0" smtClean="0"/>
              <a:t>, the tool you want to use will work with Unicode (at least BMP), so most any characters are okay</a:t>
            </a:r>
          </a:p>
          <a:p>
            <a:pPr marL="514350" indent="-514350">
              <a:buFont typeface="+mj-lt"/>
              <a:buAutoNum type="arabicPeriod"/>
            </a:pPr>
            <a:r>
              <a:rPr lang="en-US" dirty="0" smtClean="0"/>
              <a:t>Unless you’re </a:t>
            </a:r>
            <a:r>
              <a:rPr lang="en-US" dirty="0" smtClean="0">
                <a:solidFill>
                  <a:srgbClr val="EFAB16"/>
                </a:solidFill>
              </a:rPr>
              <a:t>lucky</a:t>
            </a:r>
            <a:r>
              <a:rPr lang="en-US" dirty="0" smtClean="0"/>
              <a:t>, the tool you want to use will work only on completely plain text, or </a:t>
            </a:r>
            <a:r>
              <a:rPr lang="en-US" i="1" dirty="0" smtClean="0"/>
              <a:t>extremely </a:t>
            </a:r>
            <a:r>
              <a:rPr lang="en-US" dirty="0" smtClean="0"/>
              <a:t>simple XML-style mark-up (e.g., &lt;s&gt; … &lt;/s&gt; around sentences, recognized by </a:t>
            </a:r>
            <a:r>
              <a:rPr lang="en-US" dirty="0" err="1" smtClean="0"/>
              <a:t>regexp</a:t>
            </a:r>
            <a:r>
              <a:rPr lang="en-US" dirty="0" smtClean="0"/>
              <a:t>)</a:t>
            </a:r>
          </a:p>
          <a:p>
            <a:pPr marL="514350" indent="-514350">
              <a:buFont typeface="+mj-lt"/>
              <a:buAutoNum type="arabicPeriod"/>
            </a:pPr>
            <a:r>
              <a:rPr lang="en-US" dirty="0" smtClean="0">
                <a:solidFill>
                  <a:schemeClr val="accent2"/>
                </a:solidFill>
              </a:rPr>
              <a:t>By default</a:t>
            </a:r>
            <a:r>
              <a:rPr lang="en-US" dirty="0" smtClean="0"/>
              <a:t>, you should assume that any tool for English was trained on American newswire</a:t>
            </a:r>
            <a:endParaRPr lang="en-US" dirty="0"/>
          </a:p>
        </p:txBody>
      </p:sp>
    </p:spTree>
    <p:extLst>
      <p:ext uri="{BB962C8B-B14F-4D97-AF65-F5344CB8AC3E}">
        <p14:creationId xmlns:p14="http://schemas.microsoft.com/office/powerpoint/2010/main" val="212990091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a:t>
            </a:r>
            <a:endParaRPr lang="en-US" dirty="0"/>
          </a:p>
        </p:txBody>
      </p:sp>
      <p:pic>
        <p:nvPicPr>
          <p:cNvPr id="4" name="Content Placeholder 3"/>
          <p:cNvPicPr>
            <a:picLocks noGrp="1" noChangeAspect="1"/>
          </p:cNvPicPr>
          <p:nvPr>
            <p:ph idx="1"/>
          </p:nvPr>
        </p:nvPicPr>
        <p:blipFill>
          <a:blip r:embed="rId2"/>
          <a:srcRect t="2686" b="2686"/>
          <a:stretch>
            <a:fillRect/>
          </a:stretch>
        </p:blipFill>
        <p:spPr/>
      </p:pic>
    </p:spTree>
    <p:extLst>
      <p:ext uri="{BB962C8B-B14F-4D97-AF65-F5344CB8AC3E}">
        <p14:creationId xmlns:p14="http://schemas.microsoft.com/office/powerpoint/2010/main" val="44468216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Rule-based NLP and Statistical/Machine Learning NLP</a:t>
            </a:r>
            <a:endParaRPr lang="en-US" dirty="0"/>
          </a:p>
        </p:txBody>
      </p:sp>
      <p:sp>
        <p:nvSpPr>
          <p:cNvPr id="3" name="Content Placeholder 2"/>
          <p:cNvSpPr>
            <a:spLocks noGrp="1"/>
          </p:cNvSpPr>
          <p:nvPr>
            <p:ph idx="1"/>
          </p:nvPr>
        </p:nvSpPr>
        <p:spPr>
          <a:xfrm>
            <a:off x="457200" y="1600200"/>
            <a:ext cx="8229600" cy="4887408"/>
          </a:xfrm>
        </p:spPr>
        <p:txBody>
          <a:bodyPr>
            <a:normAutofit/>
          </a:bodyPr>
          <a:lstStyle/>
          <a:p>
            <a:r>
              <a:rPr lang="en-US" dirty="0" smtClean="0"/>
              <a:t>Most work on NLP in the 1960s, 70s and 80s was with hand-built grammars and morphological analyzers (finite state transducers), etc.</a:t>
            </a:r>
          </a:p>
          <a:p>
            <a:pPr lvl="1"/>
            <a:r>
              <a:rPr lang="en-US" dirty="0" smtClean="0"/>
              <a:t>ANNIE in GATE is still in this space</a:t>
            </a:r>
          </a:p>
          <a:p>
            <a:r>
              <a:rPr lang="en-US" dirty="0" smtClean="0"/>
              <a:t>Most academic research work in NLP in the 1990s and 2000s use probabilistic or more generally machine learning methods (“Statistical NLP”)</a:t>
            </a:r>
          </a:p>
          <a:p>
            <a:pPr lvl="1"/>
            <a:r>
              <a:rPr lang="en-US" dirty="0" smtClean="0"/>
              <a:t>The Stanford NLP tools and </a:t>
            </a:r>
            <a:r>
              <a:rPr lang="en-US" dirty="0" err="1" smtClean="0"/>
              <a:t>MorphAdorner</a:t>
            </a:r>
            <a:r>
              <a:rPr lang="en-US" dirty="0" smtClean="0"/>
              <a:t>, which we will come to soon, are in this space</a:t>
            </a:r>
          </a:p>
        </p:txBody>
      </p:sp>
    </p:spTree>
    <p:extLst>
      <p:ext uri="{BB962C8B-B14F-4D97-AF65-F5344CB8AC3E}">
        <p14:creationId xmlns:p14="http://schemas.microsoft.com/office/powerpoint/2010/main" val="14181047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Rule-based NLP and Statistical/Machine Learning NLP</a:t>
            </a:r>
            <a:endParaRPr lang="en-US" dirty="0"/>
          </a:p>
        </p:txBody>
      </p:sp>
      <p:sp>
        <p:nvSpPr>
          <p:cNvPr id="3" name="Content Placeholder 2"/>
          <p:cNvSpPr>
            <a:spLocks noGrp="1"/>
          </p:cNvSpPr>
          <p:nvPr>
            <p:ph idx="1"/>
          </p:nvPr>
        </p:nvSpPr>
        <p:spPr>
          <a:xfrm>
            <a:off x="457200" y="1600199"/>
            <a:ext cx="8229600" cy="4933421"/>
          </a:xfrm>
        </p:spPr>
        <p:txBody>
          <a:bodyPr>
            <a:normAutofit fontScale="92500" lnSpcReduction="20000"/>
          </a:bodyPr>
          <a:lstStyle/>
          <a:p>
            <a:pPr>
              <a:lnSpc>
                <a:spcPct val="105000"/>
              </a:lnSpc>
            </a:pPr>
            <a:r>
              <a:rPr lang="en-US" dirty="0" smtClean="0"/>
              <a:t>Hand-built grammars are fine for tasks in a closed space which do not involve reasoning about contexts</a:t>
            </a:r>
          </a:p>
          <a:p>
            <a:pPr lvl="1">
              <a:lnSpc>
                <a:spcPct val="105000"/>
              </a:lnSpc>
            </a:pPr>
            <a:r>
              <a:rPr lang="en-US" dirty="0" smtClean="0"/>
              <a:t>E.g., finding the possible morphological parses of a word</a:t>
            </a:r>
          </a:p>
          <a:p>
            <a:pPr>
              <a:lnSpc>
                <a:spcPct val="105000"/>
              </a:lnSpc>
            </a:pPr>
            <a:r>
              <a:rPr lang="en-US" dirty="0" smtClean="0"/>
              <a:t>In the old days they worked </a:t>
            </a:r>
            <a:r>
              <a:rPr lang="en-US" i="1" dirty="0" smtClean="0">
                <a:solidFill>
                  <a:schemeClr val="accent1"/>
                </a:solidFill>
              </a:rPr>
              <a:t>really</a:t>
            </a:r>
            <a:r>
              <a:rPr lang="en-US" dirty="0" smtClean="0"/>
              <a:t> badly on “real text” </a:t>
            </a:r>
            <a:endParaRPr lang="en-US" dirty="0"/>
          </a:p>
          <a:p>
            <a:pPr lvl="1">
              <a:lnSpc>
                <a:spcPct val="105000"/>
              </a:lnSpc>
            </a:pPr>
            <a:r>
              <a:rPr lang="en-US" dirty="0" smtClean="0"/>
              <a:t>They were always insufficiently tolerant of the variability of real language</a:t>
            </a:r>
          </a:p>
          <a:p>
            <a:pPr lvl="1">
              <a:lnSpc>
                <a:spcPct val="105000"/>
              </a:lnSpc>
            </a:pPr>
            <a:r>
              <a:rPr lang="en-US" dirty="0" smtClean="0"/>
              <a:t>But, built with modern, empirical approaches, they can do </a:t>
            </a:r>
            <a:r>
              <a:rPr lang="en-US" i="1" dirty="0" smtClean="0">
                <a:solidFill>
                  <a:srgbClr val="BB57BD"/>
                </a:solidFill>
              </a:rPr>
              <a:t>reasonably</a:t>
            </a:r>
            <a:r>
              <a:rPr lang="en-US" dirty="0" smtClean="0"/>
              <a:t> well</a:t>
            </a:r>
          </a:p>
          <a:p>
            <a:pPr lvl="2">
              <a:lnSpc>
                <a:spcPct val="105000"/>
              </a:lnSpc>
            </a:pPr>
            <a:r>
              <a:rPr lang="en-US" dirty="0" smtClean="0"/>
              <a:t>ANNIE is an example of this</a:t>
            </a:r>
          </a:p>
        </p:txBody>
      </p:sp>
    </p:spTree>
    <p:extLst>
      <p:ext uri="{BB962C8B-B14F-4D97-AF65-F5344CB8AC3E}">
        <p14:creationId xmlns:p14="http://schemas.microsoft.com/office/powerpoint/2010/main" val="8586679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Rule-based NLP and Statistical/Machine Learning NLP</a:t>
            </a:r>
            <a:endParaRPr lang="en-US" dirty="0"/>
          </a:p>
        </p:txBody>
      </p:sp>
      <p:sp>
        <p:nvSpPr>
          <p:cNvPr id="3" name="Content Placeholder 2"/>
          <p:cNvSpPr>
            <a:spLocks noGrp="1"/>
          </p:cNvSpPr>
          <p:nvPr>
            <p:ph idx="1"/>
          </p:nvPr>
        </p:nvSpPr>
        <p:spPr>
          <a:xfrm>
            <a:off x="457200" y="1600199"/>
            <a:ext cx="8229600" cy="4933421"/>
          </a:xfrm>
        </p:spPr>
        <p:txBody>
          <a:bodyPr>
            <a:normAutofit fontScale="77500" lnSpcReduction="20000"/>
          </a:bodyPr>
          <a:lstStyle/>
          <a:p>
            <a:pPr>
              <a:lnSpc>
                <a:spcPct val="20000"/>
              </a:lnSpc>
            </a:pPr>
            <a:r>
              <a:rPr lang="en-US" dirty="0" smtClean="0"/>
              <a:t>In Statistical NLP:</a:t>
            </a:r>
          </a:p>
          <a:p>
            <a:pPr lvl="1">
              <a:lnSpc>
                <a:spcPct val="20000"/>
              </a:lnSpc>
            </a:pPr>
            <a:r>
              <a:rPr lang="en-US" dirty="0" smtClean="0"/>
              <a:t>You gather corpus data, and </a:t>
            </a:r>
            <a:r>
              <a:rPr lang="en-US" dirty="0"/>
              <a:t>usually </a:t>
            </a:r>
            <a:r>
              <a:rPr lang="en-US" dirty="0" smtClean="0"/>
              <a:t>hand-annotate it with the kind of information you want to provide, such as part-of-speech</a:t>
            </a:r>
          </a:p>
          <a:p>
            <a:pPr lvl="1">
              <a:lnSpc>
                <a:spcPct val="20000"/>
              </a:lnSpc>
            </a:pPr>
            <a:r>
              <a:rPr lang="en-US" dirty="0" smtClean="0"/>
              <a:t>You then train (or “learn”) a model that learns to try to predict annotations based on features of words and their contexts via numeric feature weights</a:t>
            </a:r>
          </a:p>
          <a:p>
            <a:pPr lvl="1">
              <a:lnSpc>
                <a:spcPct val="20000"/>
              </a:lnSpc>
            </a:pPr>
            <a:r>
              <a:rPr lang="en-US" dirty="0" smtClean="0"/>
              <a:t>You then apply the trained model to new text</a:t>
            </a:r>
          </a:p>
          <a:p>
            <a:pPr>
              <a:lnSpc>
                <a:spcPct val="20000"/>
              </a:lnSpc>
            </a:pPr>
            <a:r>
              <a:rPr lang="en-US" dirty="0" smtClean="0"/>
              <a:t>This tends to work much better on real text</a:t>
            </a:r>
          </a:p>
          <a:p>
            <a:pPr lvl="1">
              <a:lnSpc>
                <a:spcPct val="20000"/>
              </a:lnSpc>
            </a:pPr>
            <a:r>
              <a:rPr lang="en-US" dirty="0" smtClean="0"/>
              <a:t>It more flexibly handles contextual and other evidence</a:t>
            </a:r>
          </a:p>
          <a:p>
            <a:pPr>
              <a:lnSpc>
                <a:spcPct val="20000"/>
              </a:lnSpc>
            </a:pPr>
            <a:r>
              <a:rPr lang="en-US" dirty="0" smtClean="0"/>
              <a:t>But the technology is still far from perfect, it requires annotated data, and degrades (sometimes very badly) when there are mismatches between the training data and the runtime data</a:t>
            </a:r>
            <a:endParaRPr lang="en-US" dirty="0"/>
          </a:p>
        </p:txBody>
      </p:sp>
    </p:spTree>
    <p:extLst>
      <p:ext uri="{BB962C8B-B14F-4D97-AF65-F5344CB8AC3E}">
        <p14:creationId xmlns:p14="http://schemas.microsoft.com/office/powerpoint/2010/main" val="221009778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hardware do you need?</a:t>
            </a:r>
            <a:endParaRPr lang="en-US" dirty="0"/>
          </a:p>
        </p:txBody>
      </p:sp>
      <p:sp>
        <p:nvSpPr>
          <p:cNvPr id="3" name="Content Placeholder 2"/>
          <p:cNvSpPr>
            <a:spLocks noGrp="1"/>
          </p:cNvSpPr>
          <p:nvPr>
            <p:ph idx="1"/>
          </p:nvPr>
        </p:nvSpPr>
        <p:spPr>
          <a:xfrm>
            <a:off x="457200" y="1600200"/>
            <a:ext cx="8229600" cy="4940332"/>
          </a:xfrm>
        </p:spPr>
        <p:txBody>
          <a:bodyPr>
            <a:normAutofit fontScale="92500" lnSpcReduction="20000"/>
          </a:bodyPr>
          <a:lstStyle/>
          <a:p>
            <a:r>
              <a:rPr lang="en-US" dirty="0" smtClean="0"/>
              <a:t>NLP software often needs plenty of RAM (especially) and processing power</a:t>
            </a:r>
          </a:p>
          <a:p>
            <a:r>
              <a:rPr lang="en-US" dirty="0" smtClean="0"/>
              <a:t>But these days we have </a:t>
            </a:r>
            <a:r>
              <a:rPr lang="en-US" i="1" dirty="0" smtClean="0">
                <a:solidFill>
                  <a:srgbClr val="BB57BD"/>
                </a:solidFill>
              </a:rPr>
              <a:t>really powerful </a:t>
            </a:r>
            <a:r>
              <a:rPr lang="en-US" dirty="0" smtClean="0"/>
              <a:t>laptops!</a:t>
            </a:r>
          </a:p>
          <a:p>
            <a:r>
              <a:rPr lang="en-US" dirty="0" smtClean="0"/>
              <a:t>Some of the software I show you could run on a machine with 256 MB of RAM (e.g., Stanford Parser), but much of it requires more</a:t>
            </a:r>
          </a:p>
          <a:p>
            <a:r>
              <a:rPr lang="en-US" dirty="0" smtClean="0"/>
              <a:t>Stanford </a:t>
            </a:r>
            <a:r>
              <a:rPr lang="en-US" dirty="0" err="1" smtClean="0"/>
              <a:t>CoreNLP</a:t>
            </a:r>
            <a:r>
              <a:rPr lang="en-US" dirty="0" smtClean="0"/>
              <a:t> requires a machine with 4GB of RAM</a:t>
            </a:r>
          </a:p>
          <a:p>
            <a:r>
              <a:rPr lang="en-US" dirty="0" smtClean="0"/>
              <a:t>I ran everything in this tutorial on the laptop I’m presenting on … 4GB RAM, 2.8 GHz Core 2 Duo</a:t>
            </a:r>
          </a:p>
          <a:p>
            <a:r>
              <a:rPr lang="en-US" dirty="0" smtClean="0"/>
              <a:t>But it wasn’t always pleasant writing the slides while software was running….</a:t>
            </a:r>
            <a:endParaRPr lang="en-US" dirty="0"/>
          </a:p>
        </p:txBody>
      </p:sp>
    </p:spTree>
    <p:extLst>
      <p:ext uri="{BB962C8B-B14F-4D97-AF65-F5344CB8AC3E}">
        <p14:creationId xmlns:p14="http://schemas.microsoft.com/office/powerpoint/2010/main" val="73354158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hardware do you need?</a:t>
            </a:r>
            <a:endParaRPr lang="en-US" dirty="0"/>
          </a:p>
        </p:txBody>
      </p:sp>
      <p:sp>
        <p:nvSpPr>
          <p:cNvPr id="3" name="Content Placeholder 2"/>
          <p:cNvSpPr>
            <a:spLocks noGrp="1"/>
          </p:cNvSpPr>
          <p:nvPr>
            <p:ph idx="1"/>
          </p:nvPr>
        </p:nvSpPr>
        <p:spPr>
          <a:xfrm>
            <a:off x="457200" y="1600200"/>
            <a:ext cx="8229600" cy="4940332"/>
          </a:xfrm>
        </p:spPr>
        <p:txBody>
          <a:bodyPr>
            <a:normAutofit/>
          </a:bodyPr>
          <a:lstStyle/>
          <a:p>
            <a:r>
              <a:rPr lang="en-US" dirty="0" smtClean="0"/>
              <a:t>Why do you need more hardware?</a:t>
            </a:r>
          </a:p>
          <a:p>
            <a:pPr lvl="1"/>
            <a:r>
              <a:rPr lang="en-US" dirty="0" smtClean="0"/>
              <a:t>More speed</a:t>
            </a:r>
          </a:p>
          <a:p>
            <a:pPr lvl="2"/>
            <a:r>
              <a:rPr lang="en-US" dirty="0" smtClean="0"/>
              <a:t>It took me 95 minutes to run </a:t>
            </a:r>
            <a:r>
              <a:rPr lang="en-US" i="1" dirty="0" smtClean="0"/>
              <a:t>Ayesha, the Return of She</a:t>
            </a:r>
            <a:r>
              <a:rPr lang="en-US" dirty="0" smtClean="0"/>
              <a:t> through Stanford </a:t>
            </a:r>
            <a:r>
              <a:rPr lang="en-US" dirty="0" err="1" smtClean="0"/>
              <a:t>CoreNLP</a:t>
            </a:r>
            <a:r>
              <a:rPr lang="en-US" dirty="0" smtClean="0"/>
              <a:t> on my laptop….</a:t>
            </a:r>
          </a:p>
          <a:p>
            <a:pPr lvl="1"/>
            <a:r>
              <a:rPr lang="en-US" dirty="0" smtClean="0"/>
              <a:t>More scale</a:t>
            </a:r>
          </a:p>
          <a:p>
            <a:pPr lvl="2"/>
            <a:r>
              <a:rPr lang="en-US" dirty="0" smtClean="0"/>
              <a:t>You’d like to be able to analyze 1 million books</a:t>
            </a:r>
          </a:p>
          <a:p>
            <a:pPr lvl="2"/>
            <a:endParaRPr lang="en-US" dirty="0"/>
          </a:p>
          <a:p>
            <a:r>
              <a:rPr lang="en-US" dirty="0" smtClean="0"/>
              <a:t>Order of magnitude rules of thumb:</a:t>
            </a:r>
          </a:p>
          <a:p>
            <a:pPr lvl="1"/>
            <a:r>
              <a:rPr lang="en-US" dirty="0" smtClean="0"/>
              <a:t>POS tagging, NER, </a:t>
            </a:r>
            <a:r>
              <a:rPr lang="en-US" dirty="0" err="1" smtClean="0"/>
              <a:t>etc</a:t>
            </a:r>
            <a:r>
              <a:rPr lang="en-US" dirty="0" smtClean="0"/>
              <a:t>: 5–10,000 words/second</a:t>
            </a:r>
          </a:p>
          <a:p>
            <a:pPr lvl="1"/>
            <a:r>
              <a:rPr lang="en-US" dirty="0" smtClean="0"/>
              <a:t>Parsing: 1–10 sentences per second</a:t>
            </a:r>
            <a:endParaRPr lang="en-US" dirty="0"/>
          </a:p>
        </p:txBody>
      </p:sp>
    </p:spTree>
    <p:extLst>
      <p:ext uri="{BB962C8B-B14F-4D97-AF65-F5344CB8AC3E}">
        <p14:creationId xmlns:p14="http://schemas.microsoft.com/office/powerpoint/2010/main" val="11629136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hardware do you need?</a:t>
            </a:r>
          </a:p>
        </p:txBody>
      </p:sp>
      <p:sp>
        <p:nvSpPr>
          <p:cNvPr id="3" name="Content Placeholder 2"/>
          <p:cNvSpPr>
            <a:spLocks noGrp="1"/>
          </p:cNvSpPr>
          <p:nvPr>
            <p:ph idx="1"/>
          </p:nvPr>
        </p:nvSpPr>
        <p:spPr>
          <a:xfrm>
            <a:off x="457200" y="1600200"/>
            <a:ext cx="8229600" cy="4967641"/>
          </a:xfrm>
        </p:spPr>
        <p:txBody>
          <a:bodyPr>
            <a:normAutofit lnSpcReduction="10000"/>
          </a:bodyPr>
          <a:lstStyle/>
          <a:p>
            <a:r>
              <a:rPr lang="en-US" dirty="0" smtClean="0"/>
              <a:t>Luckily, most of our problems are </a:t>
            </a:r>
            <a:r>
              <a:rPr lang="en-US" i="1" dirty="0" smtClean="0"/>
              <a:t>trivially parallelizable</a:t>
            </a:r>
          </a:p>
          <a:p>
            <a:pPr lvl="1"/>
            <a:r>
              <a:rPr lang="en-US" dirty="0" smtClean="0"/>
              <a:t>Each book/chapter can be run separately, perhaps on a separate machine</a:t>
            </a:r>
          </a:p>
          <a:p>
            <a:pPr lvl="1"/>
            <a:endParaRPr lang="en-US" dirty="0"/>
          </a:p>
          <a:p>
            <a:r>
              <a:rPr lang="en-US" dirty="0" smtClean="0"/>
              <a:t>What do we actually use?</a:t>
            </a:r>
          </a:p>
          <a:p>
            <a:pPr lvl="1"/>
            <a:r>
              <a:rPr lang="en-US" dirty="0" smtClean="0"/>
              <a:t>We do most of our computing on rack mounted Linux servers</a:t>
            </a:r>
          </a:p>
          <a:p>
            <a:pPr lvl="2"/>
            <a:r>
              <a:rPr lang="en-US" dirty="0" smtClean="0"/>
              <a:t>Currently 4 x quad core Xeon processors with 24 GB of RAM seem about the sweet spot</a:t>
            </a:r>
          </a:p>
          <a:p>
            <a:pPr lvl="2"/>
            <a:r>
              <a:rPr lang="en-US" dirty="0" smtClean="0"/>
              <a:t>About $3500 per machine … not like the old days</a:t>
            </a:r>
            <a:endParaRPr lang="en-US" dirty="0"/>
          </a:p>
        </p:txBody>
      </p:sp>
    </p:spTree>
    <p:extLst>
      <p:ext uri="{BB962C8B-B14F-4D97-AF65-F5344CB8AC3E}">
        <p14:creationId xmlns:p14="http://schemas.microsoft.com/office/powerpoint/2010/main" val="411650927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6. Part-of-speech Tagging</a:t>
            </a:r>
            <a:endParaRPr lang="en-US" dirty="0"/>
          </a:p>
        </p:txBody>
      </p:sp>
    </p:spTree>
    <p:extLst>
      <p:ext uri="{BB962C8B-B14F-4D97-AF65-F5344CB8AC3E}">
        <p14:creationId xmlns:p14="http://schemas.microsoft.com/office/powerpoint/2010/main" val="217893827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Part-of-</a:t>
            </a:r>
            <a:r>
              <a:rPr lang="en-US" smtClean="0"/>
              <a:t>Speech Tagging</a:t>
            </a:r>
            <a:endParaRPr lang="en-US"/>
          </a:p>
        </p:txBody>
      </p:sp>
      <p:sp>
        <p:nvSpPr>
          <p:cNvPr id="5" name="Content Placeholder 4"/>
          <p:cNvSpPr>
            <a:spLocks noGrp="1"/>
          </p:cNvSpPr>
          <p:nvPr>
            <p:ph idx="1"/>
          </p:nvPr>
        </p:nvSpPr>
        <p:spPr>
          <a:xfrm>
            <a:off x="457200" y="1600201"/>
            <a:ext cx="8229600" cy="3037749"/>
          </a:xfrm>
        </p:spPr>
        <p:txBody>
          <a:bodyPr>
            <a:normAutofit fontScale="85000" lnSpcReduction="20000"/>
          </a:bodyPr>
          <a:lstStyle/>
          <a:p>
            <a:r>
              <a:rPr lang="en-US" dirty="0" smtClean="0"/>
              <a:t>Part-of-speech tagging is normally done by a </a:t>
            </a:r>
            <a:r>
              <a:rPr lang="en-US" i="1" dirty="0" smtClean="0">
                <a:solidFill>
                  <a:schemeClr val="accent1"/>
                </a:solidFill>
              </a:rPr>
              <a:t>sequence model </a:t>
            </a:r>
            <a:r>
              <a:rPr lang="en-US" dirty="0" smtClean="0"/>
              <a:t>(acronyms: HMM, CRM, MEMM/CMM)</a:t>
            </a:r>
            <a:endParaRPr lang="en-US" i="1" dirty="0" smtClean="0"/>
          </a:p>
          <a:p>
            <a:pPr lvl="1"/>
            <a:r>
              <a:rPr lang="en-US" dirty="0" smtClean="0"/>
              <a:t>A POS tag is to be placed above each word</a:t>
            </a:r>
          </a:p>
          <a:p>
            <a:pPr lvl="1"/>
            <a:r>
              <a:rPr lang="en-US" dirty="0" smtClean="0"/>
              <a:t>The model considers a local context of possible previous and following POS tags, the current word, neighboring words, and features of them (capitalized?, ends in -</a:t>
            </a:r>
            <a:r>
              <a:rPr lang="en-US" i="1" dirty="0" err="1" smtClean="0"/>
              <a:t>ing</a:t>
            </a:r>
            <a:r>
              <a:rPr lang="en-US" dirty="0" smtClean="0"/>
              <a:t>?)</a:t>
            </a:r>
          </a:p>
          <a:p>
            <a:pPr lvl="1"/>
            <a:r>
              <a:rPr lang="en-US" dirty="0" smtClean="0"/>
              <a:t>Each such </a:t>
            </a:r>
            <a:r>
              <a:rPr lang="en-US" i="1" dirty="0" smtClean="0">
                <a:solidFill>
                  <a:srgbClr val="BB57BD"/>
                </a:solidFill>
              </a:rPr>
              <a:t>feature</a:t>
            </a:r>
            <a:r>
              <a:rPr lang="en-US" dirty="0" smtClean="0"/>
              <a:t> has a </a:t>
            </a:r>
            <a:r>
              <a:rPr lang="en-US" i="1" dirty="0" smtClean="0">
                <a:solidFill>
                  <a:srgbClr val="BB57BD"/>
                </a:solidFill>
              </a:rPr>
              <a:t>weight</a:t>
            </a:r>
            <a:r>
              <a:rPr lang="en-US" dirty="0" smtClean="0"/>
              <a:t>, and the evidence is combined, and the most likely sequence of tags (according to the model) is chosen</a:t>
            </a:r>
            <a:endParaRPr lang="en-US" dirty="0"/>
          </a:p>
        </p:txBody>
      </p:sp>
      <p:sp>
        <p:nvSpPr>
          <p:cNvPr id="7" name="Oval 5"/>
          <p:cNvSpPr>
            <a:spLocks noChangeArrowheads="1"/>
          </p:cNvSpPr>
          <p:nvPr/>
        </p:nvSpPr>
        <p:spPr bwMode="auto">
          <a:xfrm>
            <a:off x="909590" y="5764906"/>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When</a:t>
            </a:r>
            <a:endParaRPr lang="en-US" sz="1600" dirty="0">
              <a:solidFill>
                <a:srgbClr val="FFFFFF"/>
              </a:solidFill>
            </a:endParaRPr>
          </a:p>
        </p:txBody>
      </p:sp>
      <p:sp>
        <p:nvSpPr>
          <p:cNvPr id="8" name="Oval 7"/>
          <p:cNvSpPr>
            <a:spLocks noChangeArrowheads="1"/>
          </p:cNvSpPr>
          <p:nvPr/>
        </p:nvSpPr>
        <p:spPr bwMode="auto">
          <a:xfrm>
            <a:off x="908002" y="4872731"/>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RB</a:t>
            </a:r>
            <a:endParaRPr lang="en-US" dirty="0"/>
          </a:p>
        </p:txBody>
      </p:sp>
      <p:sp>
        <p:nvSpPr>
          <p:cNvPr id="9" name="Oval 9"/>
          <p:cNvSpPr>
            <a:spLocks noChangeArrowheads="1"/>
          </p:cNvSpPr>
          <p:nvPr/>
        </p:nvSpPr>
        <p:spPr bwMode="auto">
          <a:xfrm>
            <a:off x="1887490" y="5764906"/>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Mr.</a:t>
            </a:r>
            <a:endParaRPr lang="en-US" sz="1600" dirty="0">
              <a:solidFill>
                <a:srgbClr val="FFFFFF"/>
              </a:solidFill>
            </a:endParaRPr>
          </a:p>
        </p:txBody>
      </p:sp>
      <p:sp>
        <p:nvSpPr>
          <p:cNvPr id="10" name="Oval 11"/>
          <p:cNvSpPr>
            <a:spLocks noChangeArrowheads="1"/>
          </p:cNvSpPr>
          <p:nvPr/>
        </p:nvSpPr>
        <p:spPr bwMode="auto">
          <a:xfrm>
            <a:off x="1885902" y="4872731"/>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NNP</a:t>
            </a:r>
            <a:endParaRPr lang="en-US" dirty="0"/>
          </a:p>
        </p:txBody>
      </p:sp>
      <p:sp>
        <p:nvSpPr>
          <p:cNvPr id="11" name="Oval 12"/>
          <p:cNvSpPr>
            <a:spLocks noChangeArrowheads="1"/>
          </p:cNvSpPr>
          <p:nvPr/>
        </p:nvSpPr>
        <p:spPr bwMode="auto">
          <a:xfrm>
            <a:off x="2859040" y="5776019"/>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Holly</a:t>
            </a:r>
            <a:endParaRPr lang="en-US" sz="1600" dirty="0">
              <a:solidFill>
                <a:srgbClr val="FFFFFF"/>
              </a:solidFill>
            </a:endParaRPr>
          </a:p>
        </p:txBody>
      </p:sp>
      <p:sp>
        <p:nvSpPr>
          <p:cNvPr id="12" name="Oval 14"/>
          <p:cNvSpPr>
            <a:spLocks noChangeArrowheads="1"/>
          </p:cNvSpPr>
          <p:nvPr/>
        </p:nvSpPr>
        <p:spPr bwMode="auto">
          <a:xfrm>
            <a:off x="2857452" y="4883844"/>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NNP</a:t>
            </a:r>
            <a:endParaRPr lang="en-US" dirty="0"/>
          </a:p>
        </p:txBody>
      </p:sp>
      <p:sp>
        <p:nvSpPr>
          <p:cNvPr id="13" name="Oval 15"/>
          <p:cNvSpPr>
            <a:spLocks noChangeArrowheads="1"/>
          </p:cNvSpPr>
          <p:nvPr/>
        </p:nvSpPr>
        <p:spPr bwMode="auto">
          <a:xfrm>
            <a:off x="3836940" y="5776019"/>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last</a:t>
            </a:r>
            <a:endParaRPr lang="en-US" sz="1600" dirty="0">
              <a:solidFill>
                <a:srgbClr val="FFFFFF"/>
              </a:solidFill>
            </a:endParaRPr>
          </a:p>
        </p:txBody>
      </p:sp>
      <p:sp>
        <p:nvSpPr>
          <p:cNvPr id="14" name="Oval 17"/>
          <p:cNvSpPr>
            <a:spLocks noChangeArrowheads="1"/>
          </p:cNvSpPr>
          <p:nvPr/>
        </p:nvSpPr>
        <p:spPr bwMode="auto">
          <a:xfrm>
            <a:off x="3835352" y="4883844"/>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RB</a:t>
            </a:r>
            <a:endParaRPr lang="en-US" dirty="0"/>
          </a:p>
        </p:txBody>
      </p:sp>
      <p:sp>
        <p:nvSpPr>
          <p:cNvPr id="15" name="Oval 18"/>
          <p:cNvSpPr>
            <a:spLocks noChangeArrowheads="1"/>
          </p:cNvSpPr>
          <p:nvPr/>
        </p:nvSpPr>
        <p:spPr bwMode="auto">
          <a:xfrm>
            <a:off x="4798965" y="5764906"/>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wrote</a:t>
            </a:r>
            <a:endParaRPr lang="en-US" sz="1600" dirty="0">
              <a:solidFill>
                <a:srgbClr val="FFFFFF"/>
              </a:solidFill>
            </a:endParaRPr>
          </a:p>
        </p:txBody>
      </p:sp>
      <p:sp>
        <p:nvSpPr>
          <p:cNvPr id="16" name="Oval 20"/>
          <p:cNvSpPr>
            <a:spLocks noChangeArrowheads="1"/>
          </p:cNvSpPr>
          <p:nvPr/>
        </p:nvSpPr>
        <p:spPr bwMode="auto">
          <a:xfrm>
            <a:off x="4797377" y="4872731"/>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VBD</a:t>
            </a:r>
            <a:endParaRPr lang="en-US" dirty="0"/>
          </a:p>
        </p:txBody>
      </p:sp>
      <p:sp>
        <p:nvSpPr>
          <p:cNvPr id="17" name="Oval 21"/>
          <p:cNvSpPr>
            <a:spLocks noChangeArrowheads="1"/>
          </p:cNvSpPr>
          <p:nvPr/>
        </p:nvSpPr>
        <p:spPr bwMode="auto">
          <a:xfrm>
            <a:off x="5776865" y="5764906"/>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a:t>
            </a:r>
            <a:endParaRPr lang="en-US" sz="1600" dirty="0">
              <a:solidFill>
                <a:srgbClr val="FFFFFF"/>
              </a:solidFill>
            </a:endParaRPr>
          </a:p>
        </p:txBody>
      </p:sp>
      <p:sp>
        <p:nvSpPr>
          <p:cNvPr id="18" name="Oval 23"/>
          <p:cNvSpPr>
            <a:spLocks noChangeArrowheads="1"/>
          </p:cNvSpPr>
          <p:nvPr/>
        </p:nvSpPr>
        <p:spPr bwMode="auto">
          <a:xfrm>
            <a:off x="5775277" y="4872731"/>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a:t>
            </a:r>
            <a:endParaRPr lang="en-US" dirty="0"/>
          </a:p>
        </p:txBody>
      </p:sp>
      <p:sp>
        <p:nvSpPr>
          <p:cNvPr id="19" name="Oval 24"/>
          <p:cNvSpPr>
            <a:spLocks noChangeArrowheads="1"/>
          </p:cNvSpPr>
          <p:nvPr/>
        </p:nvSpPr>
        <p:spPr bwMode="auto">
          <a:xfrm>
            <a:off x="6748415" y="5776019"/>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many</a:t>
            </a:r>
            <a:endParaRPr lang="en-US" sz="1600" dirty="0">
              <a:solidFill>
                <a:srgbClr val="FFFFFF"/>
              </a:solidFill>
            </a:endParaRPr>
          </a:p>
        </p:txBody>
      </p:sp>
      <p:sp>
        <p:nvSpPr>
          <p:cNvPr id="20" name="Oval 26"/>
          <p:cNvSpPr>
            <a:spLocks noChangeArrowheads="1"/>
          </p:cNvSpPr>
          <p:nvPr/>
        </p:nvSpPr>
        <p:spPr bwMode="auto">
          <a:xfrm>
            <a:off x="6746827" y="4883844"/>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JJ</a:t>
            </a:r>
            <a:endParaRPr lang="en-US" dirty="0"/>
          </a:p>
        </p:txBody>
      </p:sp>
      <p:sp>
        <p:nvSpPr>
          <p:cNvPr id="21" name="Oval 27"/>
          <p:cNvSpPr>
            <a:spLocks noChangeArrowheads="1"/>
          </p:cNvSpPr>
          <p:nvPr/>
        </p:nvSpPr>
        <p:spPr bwMode="auto">
          <a:xfrm>
            <a:off x="7726315" y="5776019"/>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years</a:t>
            </a:r>
            <a:endParaRPr lang="en-US" sz="1600" dirty="0">
              <a:solidFill>
                <a:srgbClr val="FFFFFF"/>
              </a:solidFill>
            </a:endParaRPr>
          </a:p>
        </p:txBody>
      </p:sp>
      <p:sp>
        <p:nvSpPr>
          <p:cNvPr id="22" name="Oval 28"/>
          <p:cNvSpPr>
            <a:spLocks noChangeArrowheads="1"/>
          </p:cNvSpPr>
          <p:nvPr/>
        </p:nvSpPr>
        <p:spPr bwMode="auto">
          <a:xfrm>
            <a:off x="7724727" y="4883844"/>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NNS</a:t>
            </a:r>
            <a:endParaRPr lang="en-US" dirty="0"/>
          </a:p>
        </p:txBody>
      </p:sp>
      <p:sp>
        <p:nvSpPr>
          <p:cNvPr id="23" name="Line 36"/>
          <p:cNvSpPr>
            <a:spLocks noChangeShapeType="1"/>
          </p:cNvSpPr>
          <p:nvPr/>
        </p:nvSpPr>
        <p:spPr bwMode="auto">
          <a:xfrm flipV="1">
            <a:off x="1169940" y="5385494"/>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Line 37"/>
          <p:cNvSpPr>
            <a:spLocks noChangeShapeType="1"/>
          </p:cNvSpPr>
          <p:nvPr/>
        </p:nvSpPr>
        <p:spPr bwMode="auto">
          <a:xfrm>
            <a:off x="1441402" y="5123556"/>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25" name="Line 38"/>
          <p:cNvSpPr>
            <a:spLocks noChangeShapeType="1"/>
          </p:cNvSpPr>
          <p:nvPr/>
        </p:nvSpPr>
        <p:spPr bwMode="auto">
          <a:xfrm flipV="1">
            <a:off x="2160540" y="5396606"/>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Line 39"/>
          <p:cNvSpPr>
            <a:spLocks noChangeShapeType="1"/>
          </p:cNvSpPr>
          <p:nvPr/>
        </p:nvSpPr>
        <p:spPr bwMode="auto">
          <a:xfrm>
            <a:off x="2432002" y="5134669"/>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27" name="Line 40"/>
          <p:cNvSpPr>
            <a:spLocks noChangeShapeType="1"/>
          </p:cNvSpPr>
          <p:nvPr/>
        </p:nvSpPr>
        <p:spPr bwMode="auto">
          <a:xfrm flipV="1">
            <a:off x="3130502" y="5407719"/>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Line 41"/>
          <p:cNvSpPr>
            <a:spLocks noChangeShapeType="1"/>
          </p:cNvSpPr>
          <p:nvPr/>
        </p:nvSpPr>
        <p:spPr bwMode="auto">
          <a:xfrm>
            <a:off x="3401965" y="5145781"/>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29" name="Line 42"/>
          <p:cNvSpPr>
            <a:spLocks noChangeShapeType="1"/>
          </p:cNvSpPr>
          <p:nvPr/>
        </p:nvSpPr>
        <p:spPr bwMode="auto">
          <a:xfrm flipV="1">
            <a:off x="4098877" y="5407719"/>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Line 43"/>
          <p:cNvSpPr>
            <a:spLocks noChangeShapeType="1"/>
          </p:cNvSpPr>
          <p:nvPr/>
        </p:nvSpPr>
        <p:spPr bwMode="auto">
          <a:xfrm>
            <a:off x="4370340" y="5145781"/>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31" name="Line 44"/>
          <p:cNvSpPr>
            <a:spLocks noChangeShapeType="1"/>
          </p:cNvSpPr>
          <p:nvPr/>
        </p:nvSpPr>
        <p:spPr bwMode="auto">
          <a:xfrm flipV="1">
            <a:off x="5065665" y="5385494"/>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Line 45"/>
          <p:cNvSpPr>
            <a:spLocks noChangeShapeType="1"/>
          </p:cNvSpPr>
          <p:nvPr/>
        </p:nvSpPr>
        <p:spPr bwMode="auto">
          <a:xfrm>
            <a:off x="5337127" y="5123556"/>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33" name="Line 46"/>
          <p:cNvSpPr>
            <a:spLocks noChangeShapeType="1"/>
          </p:cNvSpPr>
          <p:nvPr/>
        </p:nvSpPr>
        <p:spPr bwMode="auto">
          <a:xfrm flipV="1">
            <a:off x="6056265" y="5396606"/>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Line 47"/>
          <p:cNvSpPr>
            <a:spLocks noChangeShapeType="1"/>
          </p:cNvSpPr>
          <p:nvPr/>
        </p:nvSpPr>
        <p:spPr bwMode="auto">
          <a:xfrm>
            <a:off x="6327727" y="5134669"/>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35" name="Line 48"/>
          <p:cNvSpPr>
            <a:spLocks noChangeShapeType="1"/>
          </p:cNvSpPr>
          <p:nvPr/>
        </p:nvSpPr>
        <p:spPr bwMode="auto">
          <a:xfrm flipV="1">
            <a:off x="7026227" y="5418831"/>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Line 49"/>
          <p:cNvSpPr>
            <a:spLocks noChangeShapeType="1"/>
          </p:cNvSpPr>
          <p:nvPr/>
        </p:nvSpPr>
        <p:spPr bwMode="auto">
          <a:xfrm>
            <a:off x="7297690" y="5156894"/>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37" name="Line 50"/>
          <p:cNvSpPr>
            <a:spLocks noChangeShapeType="1"/>
          </p:cNvSpPr>
          <p:nvPr/>
        </p:nvSpPr>
        <p:spPr bwMode="auto">
          <a:xfrm flipV="1">
            <a:off x="8007302" y="5396606"/>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337623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a:t>
            </a:r>
            <a:endParaRPr lang="en-US" dirty="0"/>
          </a:p>
        </p:txBody>
      </p:sp>
      <p:pic>
        <p:nvPicPr>
          <p:cNvPr id="3" name="Picture 2"/>
          <p:cNvPicPr>
            <a:picLocks noChangeAspect="1"/>
          </p:cNvPicPr>
          <p:nvPr/>
        </p:nvPicPr>
        <p:blipFill rotWithShape="1">
          <a:blip r:embed="rId2"/>
          <a:srcRect l="1235" t="1587" r="1749" b="1627"/>
          <a:stretch/>
        </p:blipFill>
        <p:spPr>
          <a:xfrm>
            <a:off x="457200" y="1567159"/>
            <a:ext cx="7883407" cy="5149713"/>
          </a:xfrm>
          <a:prstGeom prst="rect">
            <a:avLst/>
          </a:prstGeom>
        </p:spPr>
      </p:pic>
      <p:sp>
        <p:nvSpPr>
          <p:cNvPr id="4" name="TextBox 3"/>
          <p:cNvSpPr txBox="1"/>
          <p:nvPr/>
        </p:nvSpPr>
        <p:spPr>
          <a:xfrm>
            <a:off x="4769556" y="5757334"/>
            <a:ext cx="3429144" cy="830997"/>
          </a:xfrm>
          <a:prstGeom prst="rect">
            <a:avLst/>
          </a:prstGeom>
          <a:solidFill>
            <a:srgbClr val="EFAB16"/>
          </a:solidFill>
        </p:spPr>
        <p:txBody>
          <a:bodyPr wrap="none" rtlCol="0">
            <a:spAutoFit/>
          </a:bodyPr>
          <a:lstStyle/>
          <a:p>
            <a:r>
              <a:rPr lang="en-US" dirty="0" smtClean="0">
                <a:solidFill>
                  <a:schemeClr val="bg1"/>
                </a:solidFill>
              </a:rPr>
              <a:t>Phrase Net visualization of </a:t>
            </a:r>
          </a:p>
          <a:p>
            <a:r>
              <a:rPr lang="en-US" dirty="0" smtClean="0">
                <a:solidFill>
                  <a:schemeClr val="bg1"/>
                </a:solidFill>
              </a:rPr>
              <a:t>Pride &amp; Prejudice (* (</a:t>
            </a:r>
            <a:r>
              <a:rPr lang="en-US" dirty="0" err="1" smtClean="0">
                <a:solidFill>
                  <a:schemeClr val="bg1"/>
                </a:solidFill>
              </a:rPr>
              <a:t>in|at</a:t>
            </a:r>
            <a:r>
              <a:rPr lang="en-US" dirty="0" smtClean="0">
                <a:solidFill>
                  <a:schemeClr val="bg1"/>
                </a:solidFill>
              </a:rPr>
              <a:t>) *)</a:t>
            </a:r>
          </a:p>
          <a:p>
            <a:r>
              <a:rPr lang="en-US" sz="1200" dirty="0">
                <a:solidFill>
                  <a:schemeClr val="bg1"/>
                </a:solidFill>
                <a:latin typeface="Arial Narrow"/>
                <a:cs typeface="Arial Narrow"/>
              </a:rPr>
              <a:t>http://www-958.ibm.com/software/data/</a:t>
            </a:r>
            <a:r>
              <a:rPr lang="en-US" sz="1200" dirty="0" err="1">
                <a:solidFill>
                  <a:schemeClr val="bg1"/>
                </a:solidFill>
                <a:latin typeface="Arial Narrow"/>
                <a:cs typeface="Arial Narrow"/>
              </a:rPr>
              <a:t>cognos</a:t>
            </a:r>
            <a:r>
              <a:rPr lang="en-US" sz="1200" dirty="0">
                <a:solidFill>
                  <a:schemeClr val="bg1"/>
                </a:solidFill>
                <a:latin typeface="Arial Narrow"/>
                <a:cs typeface="Arial Narrow"/>
              </a:rPr>
              <a:t>/</a:t>
            </a:r>
            <a:r>
              <a:rPr lang="en-US" sz="1200" dirty="0" err="1">
                <a:solidFill>
                  <a:schemeClr val="bg1"/>
                </a:solidFill>
                <a:latin typeface="Arial Narrow"/>
                <a:cs typeface="Arial Narrow"/>
              </a:rPr>
              <a:t>manyeyes</a:t>
            </a:r>
            <a:r>
              <a:rPr lang="en-US" sz="1200" dirty="0">
                <a:solidFill>
                  <a:schemeClr val="bg1"/>
                </a:solidFill>
                <a:latin typeface="Arial Narrow"/>
                <a:cs typeface="Arial Narrow"/>
              </a:rPr>
              <a:t>/</a:t>
            </a:r>
            <a:endParaRPr lang="en-US" sz="1200" dirty="0" smtClean="0">
              <a:solidFill>
                <a:schemeClr val="bg1"/>
              </a:solidFill>
              <a:latin typeface="Arial Narrow"/>
              <a:cs typeface="Arial Narrow"/>
            </a:endParaRPr>
          </a:p>
        </p:txBody>
      </p:sp>
    </p:spTree>
    <p:extLst>
      <p:ext uri="{BB962C8B-B14F-4D97-AF65-F5344CB8AC3E}">
        <p14:creationId xmlns:p14="http://schemas.microsoft.com/office/powerpoint/2010/main" val="115371105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Stanford POS </a:t>
            </a:r>
            <a:r>
              <a:rPr lang="en-US" dirty="0"/>
              <a:t>tagger</a:t>
            </a:r>
            <a:br>
              <a:rPr lang="en-US" dirty="0"/>
            </a:br>
            <a:r>
              <a:rPr lang="en-US" sz="2200" dirty="0">
                <a:solidFill>
                  <a:srgbClr val="EFAB16"/>
                </a:solidFill>
              </a:rPr>
              <a:t>http://</a:t>
            </a:r>
            <a:r>
              <a:rPr lang="en-US" sz="2200" dirty="0" err="1">
                <a:solidFill>
                  <a:srgbClr val="EFAB16"/>
                </a:solidFill>
              </a:rPr>
              <a:t>nlp.stanford.edu</a:t>
            </a:r>
            <a:r>
              <a:rPr lang="en-US" sz="2200" dirty="0">
                <a:solidFill>
                  <a:srgbClr val="EFAB16"/>
                </a:solidFill>
              </a:rPr>
              <a:t>/software/</a:t>
            </a:r>
            <a:r>
              <a:rPr lang="en-US" sz="2200" dirty="0" err="1">
                <a:solidFill>
                  <a:srgbClr val="EFAB16"/>
                </a:solidFill>
              </a:rPr>
              <a:t>tagger.shtml</a:t>
            </a:r>
            <a:endParaRPr lang="en-US" dirty="0">
              <a:solidFill>
                <a:srgbClr val="EFAB16"/>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t>$ java -mx1g -</a:t>
            </a:r>
            <a:r>
              <a:rPr lang="en-US" dirty="0" err="1"/>
              <a:t>cp</a:t>
            </a:r>
            <a:r>
              <a:rPr lang="en-US" dirty="0"/>
              <a:t> </a:t>
            </a:r>
            <a:r>
              <a:rPr lang="en-US" dirty="0" smtClean="0"/>
              <a:t>../</a:t>
            </a:r>
            <a:r>
              <a:rPr lang="en-US" dirty="0"/>
              <a:t>Software/stanford-postagger-full-2011-</a:t>
            </a:r>
            <a:r>
              <a:rPr lang="en-US" dirty="0" smtClean="0"/>
              <a:t>06-19/</a:t>
            </a:r>
            <a:r>
              <a:rPr lang="en-US" dirty="0" err="1"/>
              <a:t>stanford-postagger.jar</a:t>
            </a:r>
            <a:r>
              <a:rPr lang="en-US" dirty="0"/>
              <a:t> </a:t>
            </a:r>
            <a:r>
              <a:rPr lang="en-US" dirty="0" err="1"/>
              <a:t>edu.stanford.nlp.tagger.maxent.MaxentTagger</a:t>
            </a:r>
            <a:r>
              <a:rPr lang="en-US" dirty="0"/>
              <a:t> -model </a:t>
            </a:r>
            <a:r>
              <a:rPr lang="en-US" dirty="0" smtClean="0"/>
              <a:t>../</a:t>
            </a:r>
            <a:r>
              <a:rPr lang="en-US" dirty="0"/>
              <a:t>Software/stanford-postagger-full-2011-</a:t>
            </a:r>
            <a:r>
              <a:rPr lang="en-US" dirty="0" smtClean="0"/>
              <a:t>06-19/</a:t>
            </a:r>
            <a:r>
              <a:rPr lang="en-US" dirty="0"/>
              <a:t>models/left3words-distsim-wsj-0-18.tagger -</a:t>
            </a:r>
            <a:r>
              <a:rPr lang="en-US" dirty="0" err="1"/>
              <a:t>outputFormat</a:t>
            </a:r>
            <a:r>
              <a:rPr lang="en-US" dirty="0"/>
              <a:t> </a:t>
            </a:r>
            <a:r>
              <a:rPr lang="en-US" dirty="0" err="1"/>
              <a:t>tsv</a:t>
            </a:r>
            <a:r>
              <a:rPr lang="en-US" dirty="0"/>
              <a:t> -</a:t>
            </a:r>
            <a:r>
              <a:rPr lang="en-US" dirty="0" err="1"/>
              <a:t>tokenizerOptions</a:t>
            </a:r>
            <a:r>
              <a:rPr lang="en-US" dirty="0"/>
              <a:t> </a:t>
            </a:r>
            <a:r>
              <a:rPr lang="en-US" dirty="0" err="1"/>
              <a:t>untokenizable</a:t>
            </a:r>
            <a:r>
              <a:rPr lang="en-US" dirty="0"/>
              <a:t>=</a:t>
            </a:r>
            <a:r>
              <a:rPr lang="en-US" dirty="0" err="1" smtClean="0"/>
              <a:t>allKeep</a:t>
            </a:r>
            <a:r>
              <a:rPr lang="en-US" dirty="0" smtClean="0"/>
              <a:t> -</a:t>
            </a:r>
            <a:r>
              <a:rPr lang="en-US" dirty="0" err="1" smtClean="0"/>
              <a:t>textFile</a:t>
            </a:r>
            <a:r>
              <a:rPr lang="en-US" dirty="0" smtClean="0"/>
              <a:t> She\ </a:t>
            </a:r>
            <a:r>
              <a:rPr lang="en-US" dirty="0"/>
              <a:t>3155.</a:t>
            </a:r>
            <a:r>
              <a:rPr lang="en-US" dirty="0" smtClean="0"/>
              <a:t>txt &gt; She</a:t>
            </a:r>
            <a:r>
              <a:rPr lang="en-US" dirty="0"/>
              <a:t>\ 3155.</a:t>
            </a:r>
            <a:r>
              <a:rPr lang="en-US" dirty="0" smtClean="0"/>
              <a:t>tsv</a:t>
            </a:r>
            <a:endParaRPr lang="en-US" dirty="0"/>
          </a:p>
          <a:p>
            <a:pPr marL="0" indent="0">
              <a:buNone/>
            </a:pPr>
            <a:r>
              <a:rPr lang="en-US" dirty="0"/>
              <a:t>Loading default properties from trained tagger </a:t>
            </a:r>
            <a:r>
              <a:rPr lang="en-US" dirty="0" smtClean="0"/>
              <a:t>../</a:t>
            </a:r>
            <a:r>
              <a:rPr lang="en-US" dirty="0"/>
              <a:t>Software/stanford-postagger-full-2011-</a:t>
            </a:r>
            <a:r>
              <a:rPr lang="en-US" dirty="0" smtClean="0"/>
              <a:t>06-19/</a:t>
            </a:r>
            <a:r>
              <a:rPr lang="en-US" dirty="0"/>
              <a:t>models/left3words-distsim-wsj-0-18.tagger</a:t>
            </a:r>
          </a:p>
          <a:p>
            <a:pPr marL="0" indent="0">
              <a:buNone/>
            </a:pPr>
            <a:r>
              <a:rPr lang="en-US" dirty="0"/>
              <a:t>Reading POS tagger model from </a:t>
            </a:r>
            <a:r>
              <a:rPr lang="en-US" dirty="0" smtClean="0"/>
              <a:t>../</a:t>
            </a:r>
            <a:r>
              <a:rPr lang="en-US" dirty="0"/>
              <a:t>Software/stanford-postagger-full-2011-</a:t>
            </a:r>
            <a:r>
              <a:rPr lang="en-US" dirty="0" smtClean="0"/>
              <a:t>06-19/</a:t>
            </a:r>
            <a:r>
              <a:rPr lang="en-US" dirty="0"/>
              <a:t>models/left3words-distsim-wsj-0-18.tagger ... done [2.2 sec].</a:t>
            </a:r>
          </a:p>
          <a:p>
            <a:pPr marL="0" indent="0">
              <a:buNone/>
            </a:pPr>
            <a:r>
              <a:rPr lang="en-US" dirty="0"/>
              <a:t>Jun 15, 2011 8:17:15 PM </a:t>
            </a:r>
            <a:r>
              <a:rPr lang="en-US" dirty="0" err="1"/>
              <a:t>edu.stanford.nlp.process.PTBLexer</a:t>
            </a:r>
            <a:r>
              <a:rPr lang="en-US" dirty="0"/>
              <a:t> next</a:t>
            </a:r>
          </a:p>
          <a:p>
            <a:pPr marL="0" indent="0">
              <a:buNone/>
            </a:pPr>
            <a:r>
              <a:rPr lang="en-US" dirty="0"/>
              <a:t>WARNING: </a:t>
            </a:r>
            <a:r>
              <a:rPr lang="en-US" dirty="0" err="1"/>
              <a:t>Untokenizable</a:t>
            </a:r>
            <a:r>
              <a:rPr lang="en-US" dirty="0"/>
              <a:t>: ? (U+1FBD, decimal: 8125)</a:t>
            </a:r>
          </a:p>
          <a:p>
            <a:pPr marL="0" indent="0">
              <a:buNone/>
            </a:pPr>
            <a:r>
              <a:rPr lang="en-US" dirty="0"/>
              <a:t>Tagged 132377 words at 5559.72 words per second.</a:t>
            </a:r>
          </a:p>
        </p:txBody>
      </p:sp>
      <p:sp>
        <p:nvSpPr>
          <p:cNvPr id="4" name="Left Arrow Callout 3"/>
          <p:cNvSpPr/>
          <p:nvPr/>
        </p:nvSpPr>
        <p:spPr>
          <a:xfrm>
            <a:off x="7157771" y="4492421"/>
            <a:ext cx="1763205" cy="1354018"/>
          </a:xfrm>
          <a:prstGeom prst="leftArrowCallou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Greek stand-alone </a:t>
            </a:r>
            <a:r>
              <a:rPr lang="en-US" sz="1400" dirty="0" err="1" smtClean="0"/>
              <a:t>Koronis</a:t>
            </a:r>
            <a:r>
              <a:rPr lang="en-US" sz="1400" dirty="0" smtClean="0"/>
              <a:t> character (a little obscure?)</a:t>
            </a:r>
            <a:endParaRPr lang="en-US" sz="1400" dirty="0"/>
          </a:p>
        </p:txBody>
      </p:sp>
    </p:spTree>
    <p:extLst>
      <p:ext uri="{BB962C8B-B14F-4D97-AF65-F5344CB8AC3E}">
        <p14:creationId xmlns:p14="http://schemas.microsoft.com/office/powerpoint/2010/main" val="118979614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POS tagger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For the second time you do it…</a:t>
            </a:r>
          </a:p>
          <a:p>
            <a:pPr marL="0" indent="0">
              <a:buNone/>
            </a:pPr>
            <a:r>
              <a:rPr lang="en-US" dirty="0" smtClean="0"/>
              <a:t>$ </a:t>
            </a:r>
            <a:r>
              <a:rPr lang="en-US" dirty="0" smtClean="0">
                <a:solidFill>
                  <a:srgbClr val="EFAB16"/>
                </a:solidFill>
              </a:rPr>
              <a:t>alias </a:t>
            </a:r>
            <a:r>
              <a:rPr lang="en-US" dirty="0" err="1" smtClean="0">
                <a:solidFill>
                  <a:srgbClr val="EFAB16"/>
                </a:solidFill>
              </a:rPr>
              <a:t>stanfordtag</a:t>
            </a:r>
            <a:r>
              <a:rPr lang="en-US" dirty="0">
                <a:solidFill>
                  <a:srgbClr val="EFAB16"/>
                </a:solidFill>
              </a:rPr>
              <a:t> </a:t>
            </a:r>
            <a:r>
              <a:rPr lang="en-US" dirty="0"/>
              <a:t>"java -mx1g </a:t>
            </a:r>
            <a:r>
              <a:rPr lang="en-US" dirty="0" smtClean="0"/>
              <a:t>-</a:t>
            </a:r>
            <a:r>
              <a:rPr lang="en-US" dirty="0" err="1" smtClean="0"/>
              <a:t>cp</a:t>
            </a:r>
            <a:r>
              <a:rPr lang="en-US" dirty="0" smtClean="0"/>
              <a:t> /Users/manning/</a:t>
            </a:r>
            <a:r>
              <a:rPr lang="en-US" dirty="0"/>
              <a:t>Software/stanford-postagger-full-2011-</a:t>
            </a:r>
            <a:r>
              <a:rPr lang="en-US" dirty="0" smtClean="0"/>
              <a:t>06-19/</a:t>
            </a:r>
            <a:r>
              <a:rPr lang="en-US" dirty="0" err="1"/>
              <a:t>stanford-postagger.jar</a:t>
            </a:r>
            <a:r>
              <a:rPr lang="en-US" dirty="0"/>
              <a:t> </a:t>
            </a:r>
            <a:r>
              <a:rPr lang="en-US" dirty="0" err="1"/>
              <a:t>edu.stanford.nlp.tagger.maxent.MaxentTagger</a:t>
            </a:r>
            <a:r>
              <a:rPr lang="en-US" dirty="0"/>
              <a:t> </a:t>
            </a:r>
            <a:r>
              <a:rPr lang="en-US" dirty="0" smtClean="0"/>
              <a:t>-model /</a:t>
            </a:r>
            <a:r>
              <a:rPr lang="en-US" dirty="0"/>
              <a:t>Users/manning</a:t>
            </a:r>
            <a:r>
              <a:rPr lang="en-US" dirty="0" smtClean="0"/>
              <a:t>/</a:t>
            </a:r>
            <a:r>
              <a:rPr lang="en-US" dirty="0"/>
              <a:t>Software/stanford-postagger-full-2011-</a:t>
            </a:r>
            <a:r>
              <a:rPr lang="en-US" dirty="0" smtClean="0"/>
              <a:t>06-19/</a:t>
            </a:r>
            <a:r>
              <a:rPr lang="en-US" dirty="0"/>
              <a:t>models/left3words-distsim-wsj-0-18.tagger -</a:t>
            </a:r>
            <a:r>
              <a:rPr lang="en-US" dirty="0" err="1"/>
              <a:t>outputFormat</a:t>
            </a:r>
            <a:r>
              <a:rPr lang="en-US" dirty="0"/>
              <a:t> </a:t>
            </a:r>
            <a:r>
              <a:rPr lang="en-US" dirty="0" err="1"/>
              <a:t>tsv</a:t>
            </a:r>
            <a:r>
              <a:rPr lang="en-US" dirty="0"/>
              <a:t> -</a:t>
            </a:r>
            <a:r>
              <a:rPr lang="en-US" dirty="0" err="1"/>
              <a:t>tokenizerOptions</a:t>
            </a:r>
            <a:r>
              <a:rPr lang="en-US" dirty="0"/>
              <a:t> </a:t>
            </a:r>
            <a:r>
              <a:rPr lang="en-US" dirty="0" err="1"/>
              <a:t>untokenizable</a:t>
            </a:r>
            <a:r>
              <a:rPr lang="en-US" dirty="0"/>
              <a:t>=</a:t>
            </a:r>
            <a:r>
              <a:rPr lang="en-US" dirty="0" err="1" smtClean="0"/>
              <a:t>allKeep</a:t>
            </a:r>
            <a:r>
              <a:rPr lang="en-US" dirty="0"/>
              <a:t> -</a:t>
            </a:r>
            <a:r>
              <a:rPr lang="en-US" dirty="0" err="1"/>
              <a:t>textFile</a:t>
            </a:r>
            <a:r>
              <a:rPr lang="en-US" dirty="0" smtClean="0"/>
              <a:t>"</a:t>
            </a:r>
          </a:p>
          <a:p>
            <a:pPr marL="0" indent="0">
              <a:buNone/>
            </a:pPr>
            <a:r>
              <a:rPr lang="en-US" dirty="0" smtClean="0"/>
              <a:t>$ </a:t>
            </a:r>
            <a:r>
              <a:rPr lang="en-US" dirty="0" err="1" smtClean="0">
                <a:solidFill>
                  <a:srgbClr val="EFAB16"/>
                </a:solidFill>
              </a:rPr>
              <a:t>stanfordtag</a:t>
            </a:r>
            <a:r>
              <a:rPr lang="en-US" dirty="0"/>
              <a:t> </a:t>
            </a:r>
            <a:r>
              <a:rPr lang="en-US" dirty="0" err="1"/>
              <a:t>RiderHaggard</a:t>
            </a:r>
            <a:r>
              <a:rPr lang="en-US" dirty="0"/>
              <a:t>/King\ Solomon\'s\ Mines\ 2166.txt &gt; tagged/King\ Solomon\'s\ Mines\ 2166.</a:t>
            </a:r>
            <a:r>
              <a:rPr lang="en-US" dirty="0" smtClean="0"/>
              <a:t>tsv</a:t>
            </a:r>
          </a:p>
          <a:p>
            <a:pPr marL="0" indent="0">
              <a:buNone/>
            </a:pPr>
            <a:r>
              <a:rPr lang="en-US" dirty="0"/>
              <a:t>Reading POS tagger model from /Users/manning/Software/stanford-postagger-full-2011-</a:t>
            </a:r>
            <a:r>
              <a:rPr lang="en-US" dirty="0" smtClean="0"/>
              <a:t>06-19/</a:t>
            </a:r>
            <a:r>
              <a:rPr lang="en-US" dirty="0"/>
              <a:t>models/left3words-distsim-wsj-0-18.tagger ... done [2.1 sec].</a:t>
            </a:r>
          </a:p>
          <a:p>
            <a:pPr marL="0" indent="0">
              <a:buNone/>
            </a:pPr>
            <a:r>
              <a:rPr lang="en-US" dirty="0"/>
              <a:t>Tagged 98178 words at 9807.99 words per second.</a:t>
            </a:r>
          </a:p>
        </p:txBody>
      </p:sp>
    </p:spTree>
    <p:extLst>
      <p:ext uri="{BB962C8B-B14F-4D97-AF65-F5344CB8AC3E}">
        <p14:creationId xmlns:p14="http://schemas.microsoft.com/office/powerpoint/2010/main" val="79806762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MorphAdorner</a:t>
            </a:r>
            <a:r>
              <a:rPr lang="en-US" dirty="0"/>
              <a:t/>
            </a:r>
            <a:br>
              <a:rPr lang="en-US" dirty="0"/>
            </a:br>
            <a:r>
              <a:rPr lang="en-US" sz="2700" dirty="0">
                <a:solidFill>
                  <a:srgbClr val="EFAB16"/>
                </a:solidFill>
              </a:rPr>
              <a:t>http://</a:t>
            </a:r>
            <a:r>
              <a:rPr lang="en-US" sz="2700" dirty="0" err="1">
                <a:solidFill>
                  <a:srgbClr val="EFAB16"/>
                </a:solidFill>
              </a:rPr>
              <a:t>morphadorner.northwestern.edu</a:t>
            </a:r>
            <a:r>
              <a:rPr lang="en-US" sz="2700" dirty="0">
                <a:solidFill>
                  <a:srgbClr val="EFAB16"/>
                </a:solidFill>
              </a:rPr>
              <a:t>/</a:t>
            </a:r>
          </a:p>
        </p:txBody>
      </p:sp>
      <p:sp>
        <p:nvSpPr>
          <p:cNvPr id="3" name="Content Placeholder 2"/>
          <p:cNvSpPr>
            <a:spLocks noGrp="1"/>
          </p:cNvSpPr>
          <p:nvPr>
            <p:ph idx="1"/>
          </p:nvPr>
        </p:nvSpPr>
        <p:spPr/>
        <p:txBody>
          <a:bodyPr/>
          <a:lstStyle/>
          <a:p>
            <a:r>
              <a:rPr lang="en-US" dirty="0" err="1" smtClean="0"/>
              <a:t>MorphAdorner</a:t>
            </a:r>
            <a:r>
              <a:rPr lang="en-US" dirty="0" smtClean="0"/>
              <a:t> is a set of NLP tools developed at Northwestern by Martin Mueller and colleagues </a:t>
            </a:r>
            <a:r>
              <a:rPr lang="en-US" i="1" dirty="0" smtClean="0">
                <a:solidFill>
                  <a:schemeClr val="accent1"/>
                </a:solidFill>
              </a:rPr>
              <a:t>specifically for English language fiction</a:t>
            </a:r>
            <a:r>
              <a:rPr lang="en-US" dirty="0" smtClean="0"/>
              <a:t>,</a:t>
            </a:r>
            <a:r>
              <a:rPr lang="en-US" i="1" dirty="0" smtClean="0">
                <a:solidFill>
                  <a:schemeClr val="accent1"/>
                </a:solidFill>
              </a:rPr>
              <a:t> </a:t>
            </a:r>
            <a:r>
              <a:rPr lang="en-US" dirty="0" smtClean="0"/>
              <a:t>over a long historical period from EME onwards</a:t>
            </a:r>
          </a:p>
          <a:p>
            <a:pPr lvl="1"/>
            <a:r>
              <a:rPr lang="en-US" dirty="0" err="1" smtClean="0"/>
              <a:t>lemmatizer</a:t>
            </a:r>
            <a:r>
              <a:rPr lang="en-US" dirty="0" smtClean="0"/>
              <a:t>, named entity recognizer, POS tagger, spelling standardizer, etc.</a:t>
            </a:r>
          </a:p>
          <a:p>
            <a:r>
              <a:rPr lang="en-US" dirty="0" smtClean="0"/>
              <a:t>Aims to deal with variation in word breaking and spelling over this period</a:t>
            </a:r>
          </a:p>
          <a:p>
            <a:r>
              <a:rPr lang="en-US" dirty="0" smtClean="0"/>
              <a:t>Includes its own POS tag set: NUPOS</a:t>
            </a:r>
            <a:endParaRPr lang="en-US" dirty="0"/>
          </a:p>
        </p:txBody>
      </p:sp>
    </p:spTree>
    <p:extLst>
      <p:ext uri="{BB962C8B-B14F-4D97-AF65-F5344CB8AC3E}">
        <p14:creationId xmlns:p14="http://schemas.microsoft.com/office/powerpoint/2010/main" val="282703480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MorphAdorner</a:t>
            </a:r>
            <a:endParaRPr lang="en-US" dirty="0"/>
          </a:p>
        </p:txBody>
      </p:sp>
      <p:sp>
        <p:nvSpPr>
          <p:cNvPr id="3" name="Content Placeholder 2"/>
          <p:cNvSpPr>
            <a:spLocks noGrp="1"/>
          </p:cNvSpPr>
          <p:nvPr>
            <p:ph idx="1"/>
          </p:nvPr>
        </p:nvSpPr>
        <p:spPr/>
        <p:txBody>
          <a:bodyPr>
            <a:normAutofit fontScale="40000" lnSpcReduction="20000"/>
          </a:bodyPr>
          <a:lstStyle/>
          <a:p>
            <a:pPr marL="0" indent="0">
              <a:lnSpc>
                <a:spcPct val="105000"/>
              </a:lnSpc>
              <a:spcBef>
                <a:spcPts val="0"/>
              </a:spcBef>
              <a:buNone/>
            </a:pPr>
            <a:r>
              <a:rPr lang="en-US" dirty="0"/>
              <a:t>$ ./</a:t>
            </a:r>
            <a:r>
              <a:rPr lang="en-US" dirty="0" err="1"/>
              <a:t>adornplaintext</a:t>
            </a:r>
            <a:r>
              <a:rPr lang="en-US" dirty="0"/>
              <a:t> temp temp/3155.txt</a:t>
            </a:r>
          </a:p>
          <a:p>
            <a:pPr marL="0" indent="0">
              <a:lnSpc>
                <a:spcPct val="105000"/>
              </a:lnSpc>
              <a:spcBef>
                <a:spcPts val="0"/>
              </a:spcBef>
              <a:buNone/>
            </a:pPr>
            <a:r>
              <a:rPr lang="en-US" dirty="0"/>
              <a:t>2011-06-15 20:30:52,111 INFO  - </a:t>
            </a:r>
            <a:r>
              <a:rPr lang="en-US" dirty="0" err="1"/>
              <a:t>MorphAdorner</a:t>
            </a:r>
            <a:r>
              <a:rPr lang="en-US" dirty="0"/>
              <a:t> version 1.0</a:t>
            </a:r>
          </a:p>
          <a:p>
            <a:pPr marL="0" indent="0">
              <a:lnSpc>
                <a:spcPct val="105000"/>
              </a:lnSpc>
              <a:spcBef>
                <a:spcPts val="0"/>
              </a:spcBef>
              <a:buNone/>
            </a:pPr>
            <a:r>
              <a:rPr lang="en-US" dirty="0"/>
              <a:t>2011-06-15 20:30:52,111 INFO  - Initializing, please wait...</a:t>
            </a:r>
          </a:p>
          <a:p>
            <a:pPr marL="0" indent="0">
              <a:lnSpc>
                <a:spcPct val="105000"/>
              </a:lnSpc>
              <a:spcBef>
                <a:spcPts val="0"/>
              </a:spcBef>
              <a:buNone/>
            </a:pPr>
            <a:r>
              <a:rPr lang="en-US" dirty="0"/>
              <a:t>2011-06-15 20:30:52,318 INFO  - Using Trigram tagger.</a:t>
            </a:r>
          </a:p>
          <a:p>
            <a:pPr marL="0" indent="0">
              <a:lnSpc>
                <a:spcPct val="105000"/>
              </a:lnSpc>
              <a:spcBef>
                <a:spcPts val="0"/>
              </a:spcBef>
              <a:buNone/>
            </a:pPr>
            <a:r>
              <a:rPr lang="en-US" dirty="0"/>
              <a:t>2011-06-15 20:30:52,319 INFO  - Using I </a:t>
            </a:r>
            <a:r>
              <a:rPr lang="en-US" dirty="0" err="1"/>
              <a:t>retagger</a:t>
            </a:r>
            <a:r>
              <a:rPr lang="en-US" dirty="0"/>
              <a:t>.</a:t>
            </a:r>
          </a:p>
          <a:p>
            <a:pPr marL="0" indent="0">
              <a:lnSpc>
                <a:spcPct val="105000"/>
              </a:lnSpc>
              <a:spcBef>
                <a:spcPts val="0"/>
              </a:spcBef>
              <a:buNone/>
            </a:pPr>
            <a:r>
              <a:rPr lang="en-US" dirty="0"/>
              <a:t>2011-06-15 20:30:53,578 INFO  - Loaded word lexicon with 151,922 entries in 2 seconds.</a:t>
            </a:r>
          </a:p>
          <a:p>
            <a:pPr marL="0" indent="0">
              <a:lnSpc>
                <a:spcPct val="105000"/>
              </a:lnSpc>
              <a:spcBef>
                <a:spcPts val="0"/>
              </a:spcBef>
              <a:buNone/>
            </a:pPr>
            <a:r>
              <a:rPr lang="en-US" dirty="0"/>
              <a:t>2011-06-15 20:30:55,920 INFO  - Loaded suffix lexicon with 214,503 entries in 3 seconds.</a:t>
            </a:r>
          </a:p>
          <a:p>
            <a:pPr marL="0" indent="0">
              <a:lnSpc>
                <a:spcPct val="105000"/>
              </a:lnSpc>
              <a:spcBef>
                <a:spcPts val="0"/>
              </a:spcBef>
              <a:buNone/>
            </a:pPr>
            <a:r>
              <a:rPr lang="en-US" dirty="0"/>
              <a:t>2011-06-15 20:30:57,927 INFO  - Loaded transition matrix in 3 seconds.</a:t>
            </a:r>
          </a:p>
          <a:p>
            <a:pPr marL="0" indent="0">
              <a:lnSpc>
                <a:spcPct val="105000"/>
              </a:lnSpc>
              <a:spcBef>
                <a:spcPts val="0"/>
              </a:spcBef>
              <a:buNone/>
            </a:pPr>
            <a:r>
              <a:rPr lang="en-US" dirty="0"/>
              <a:t>2011-06-15 20:30:58,137 INFO  - Loaded 162,248 standard spellings in 1 second.</a:t>
            </a:r>
          </a:p>
          <a:p>
            <a:pPr marL="0" indent="0">
              <a:lnSpc>
                <a:spcPct val="105000"/>
              </a:lnSpc>
              <a:spcBef>
                <a:spcPts val="0"/>
              </a:spcBef>
              <a:buNone/>
            </a:pPr>
            <a:r>
              <a:rPr lang="en-US" dirty="0"/>
              <a:t>2011-06-15 20:30:58,697 INFO  - Loaded 5,434 alternative spellings in 1 second.</a:t>
            </a:r>
          </a:p>
          <a:p>
            <a:pPr marL="0" indent="0">
              <a:lnSpc>
                <a:spcPct val="105000"/>
              </a:lnSpc>
              <a:spcBef>
                <a:spcPts val="0"/>
              </a:spcBef>
              <a:buNone/>
            </a:pPr>
            <a:r>
              <a:rPr lang="en-US" dirty="0"/>
              <a:t>2011-06-15 20:30:58,703 INFO  - Loaded 349 more alternative spellings in 14 word classes in 1 second.</a:t>
            </a:r>
          </a:p>
          <a:p>
            <a:pPr marL="0" indent="0">
              <a:lnSpc>
                <a:spcPct val="105000"/>
              </a:lnSpc>
              <a:spcBef>
                <a:spcPts val="0"/>
              </a:spcBef>
              <a:buNone/>
            </a:pPr>
            <a:r>
              <a:rPr lang="en-US" dirty="0"/>
              <a:t>2011-06-15 20:30:58,713 INFO  - Loaded 0 names into name standardizer in &lt; 1 second.</a:t>
            </a:r>
          </a:p>
          <a:p>
            <a:pPr marL="0" indent="0">
              <a:lnSpc>
                <a:spcPct val="105000"/>
              </a:lnSpc>
              <a:spcBef>
                <a:spcPts val="0"/>
              </a:spcBef>
              <a:buNone/>
            </a:pPr>
            <a:r>
              <a:rPr lang="en-US" dirty="0"/>
              <a:t>2011-06-15 20:30:58,779 INFO  - 1 file to process.</a:t>
            </a:r>
          </a:p>
          <a:p>
            <a:pPr marL="0" indent="0">
              <a:lnSpc>
                <a:spcPct val="105000"/>
              </a:lnSpc>
              <a:spcBef>
                <a:spcPts val="0"/>
              </a:spcBef>
              <a:buNone/>
            </a:pPr>
            <a:r>
              <a:rPr lang="en-US" dirty="0"/>
              <a:t>2011-06-15 20:30:58,789 INFO  - Before processing input texts: Free memory: 105,741,696, total memory: 480,694,272</a:t>
            </a:r>
          </a:p>
          <a:p>
            <a:pPr marL="0" indent="0">
              <a:lnSpc>
                <a:spcPct val="105000"/>
              </a:lnSpc>
              <a:spcBef>
                <a:spcPts val="0"/>
              </a:spcBef>
              <a:buNone/>
            </a:pPr>
            <a:r>
              <a:rPr lang="en-US" dirty="0"/>
              <a:t>2011-06-15 20:30:58,789 INFO  - Processing file 'temp/3155.txt' .</a:t>
            </a:r>
          </a:p>
          <a:p>
            <a:pPr marL="0" indent="0">
              <a:lnSpc>
                <a:spcPct val="105000"/>
              </a:lnSpc>
              <a:spcBef>
                <a:spcPts val="0"/>
              </a:spcBef>
              <a:buNone/>
            </a:pPr>
            <a:r>
              <a:rPr lang="en-US" dirty="0"/>
              <a:t>2011-06-15 20:30:58,789 INFO  - Adorning temp/3155.txt with parts of speech.</a:t>
            </a:r>
          </a:p>
          <a:p>
            <a:pPr marL="0" indent="0">
              <a:lnSpc>
                <a:spcPct val="105000"/>
              </a:lnSpc>
              <a:spcBef>
                <a:spcPts val="0"/>
              </a:spcBef>
              <a:buNone/>
            </a:pPr>
            <a:r>
              <a:rPr lang="en-US" dirty="0"/>
              <a:t>2011-06-15 20:30:58,832 INFO  - Loaded text from temp/3155.txt in 1 second.</a:t>
            </a:r>
          </a:p>
          <a:p>
            <a:pPr marL="0" indent="0">
              <a:lnSpc>
                <a:spcPct val="105000"/>
              </a:lnSpc>
              <a:spcBef>
                <a:spcPts val="0"/>
              </a:spcBef>
              <a:buNone/>
            </a:pPr>
            <a:r>
              <a:rPr lang="en-US" dirty="0"/>
              <a:t>2011-06-15 20:31:01,498 INFO  -    Extracted 131,875 words in 4,556 sentences in 3 seconds.</a:t>
            </a:r>
          </a:p>
          <a:p>
            <a:pPr marL="0" indent="0">
              <a:lnSpc>
                <a:spcPct val="105000"/>
              </a:lnSpc>
              <a:spcBef>
                <a:spcPts val="0"/>
              </a:spcBef>
              <a:buNone/>
            </a:pPr>
            <a:r>
              <a:rPr lang="en-US" dirty="0"/>
              <a:t>2011-06-15 20:31:03,860 INFO  -       lines: 1,000; words: 27,756</a:t>
            </a:r>
          </a:p>
          <a:p>
            <a:pPr marL="0" indent="0">
              <a:lnSpc>
                <a:spcPct val="105000"/>
              </a:lnSpc>
              <a:spcBef>
                <a:spcPts val="0"/>
              </a:spcBef>
              <a:buNone/>
            </a:pPr>
            <a:r>
              <a:rPr lang="en-US" dirty="0"/>
              <a:t>2011-06-15 20:31:04,364 INFO  -       lines: 2,000; words: 58,728</a:t>
            </a:r>
          </a:p>
          <a:p>
            <a:pPr marL="0" indent="0">
              <a:lnSpc>
                <a:spcPct val="105000"/>
              </a:lnSpc>
              <a:spcBef>
                <a:spcPts val="0"/>
              </a:spcBef>
              <a:buNone/>
            </a:pPr>
            <a:r>
              <a:rPr lang="en-US" dirty="0"/>
              <a:t>2011-06-15 20:31:04,676 INFO  -       lines: 3,000; words: 84,735</a:t>
            </a:r>
          </a:p>
          <a:p>
            <a:pPr marL="0" indent="0">
              <a:lnSpc>
                <a:spcPct val="105000"/>
              </a:lnSpc>
              <a:spcBef>
                <a:spcPts val="0"/>
              </a:spcBef>
              <a:buNone/>
            </a:pPr>
            <a:r>
              <a:rPr lang="en-US" dirty="0"/>
              <a:t>2011-06-15 20:31:04,990 INFO  -       lines: 4,000; words: 115,396</a:t>
            </a:r>
          </a:p>
          <a:p>
            <a:pPr marL="0" indent="0">
              <a:lnSpc>
                <a:spcPct val="105000"/>
              </a:lnSpc>
              <a:spcBef>
                <a:spcPts val="0"/>
              </a:spcBef>
              <a:buNone/>
            </a:pPr>
            <a:r>
              <a:rPr lang="en-US" dirty="0"/>
              <a:t>2011-06-15 20:31:05,152 INFO  -       lines: 4,556; words: 131,875</a:t>
            </a:r>
          </a:p>
          <a:p>
            <a:pPr marL="0" indent="0">
              <a:lnSpc>
                <a:spcPct val="105000"/>
              </a:lnSpc>
              <a:spcBef>
                <a:spcPts val="0"/>
              </a:spcBef>
              <a:buNone/>
            </a:pPr>
            <a:r>
              <a:rPr lang="en-US" dirty="0"/>
              <a:t>2011-06-15 20:31:05,152 INFO  -    Part of speech adornment completed in 4 seconds. 36,100 words adorned per second.</a:t>
            </a:r>
          </a:p>
          <a:p>
            <a:pPr marL="0" indent="0">
              <a:lnSpc>
                <a:spcPct val="105000"/>
              </a:lnSpc>
              <a:spcBef>
                <a:spcPts val="0"/>
              </a:spcBef>
              <a:buNone/>
            </a:pPr>
            <a:r>
              <a:rPr lang="en-US" dirty="0"/>
              <a:t>2011-06-15 20:31:05,152 INFO  -    Generating other adornments.</a:t>
            </a:r>
          </a:p>
          <a:p>
            <a:pPr marL="0" indent="0">
              <a:lnSpc>
                <a:spcPct val="105000"/>
              </a:lnSpc>
              <a:spcBef>
                <a:spcPts val="0"/>
              </a:spcBef>
              <a:buNone/>
            </a:pPr>
            <a:r>
              <a:rPr lang="en-US" dirty="0"/>
              <a:t>2011-06-15 20:31:13,840 INFO  -    Adornments written to temp/3155-005.txt in 9 seconds.</a:t>
            </a:r>
          </a:p>
          <a:p>
            <a:pPr marL="0" indent="0">
              <a:lnSpc>
                <a:spcPct val="105000"/>
              </a:lnSpc>
              <a:spcBef>
                <a:spcPts val="0"/>
              </a:spcBef>
              <a:buNone/>
            </a:pPr>
            <a:r>
              <a:rPr lang="en-US" dirty="0"/>
              <a:t>2011-06-15 20:31:13,840 INFO  - All files adorned in 16 seconds.</a:t>
            </a:r>
          </a:p>
          <a:p>
            <a:pPr marL="0" indent="0">
              <a:lnSpc>
                <a:spcPct val="105000"/>
              </a:lnSpc>
              <a:spcBef>
                <a:spcPts val="0"/>
              </a:spcBef>
              <a:buNone/>
            </a:pPr>
            <a:endParaRPr lang="en-US" dirty="0"/>
          </a:p>
        </p:txBody>
      </p:sp>
    </p:spTree>
    <p:extLst>
      <p:ext uri="{BB962C8B-B14F-4D97-AF65-F5344CB8AC3E}">
        <p14:creationId xmlns:p14="http://schemas.microsoft.com/office/powerpoint/2010/main" val="114484371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 the old days!</a:t>
            </a:r>
            <a:endParaRPr lang="en-US" dirty="0"/>
          </a:p>
        </p:txBody>
      </p:sp>
      <p:sp>
        <p:nvSpPr>
          <p:cNvPr id="3" name="Content Placeholder 2"/>
          <p:cNvSpPr>
            <a:spLocks noGrp="1"/>
          </p:cNvSpPr>
          <p:nvPr>
            <p:ph idx="1"/>
          </p:nvPr>
        </p:nvSpPr>
        <p:spPr>
          <a:xfrm>
            <a:off x="457200" y="1600200"/>
            <a:ext cx="8229600" cy="4655577"/>
          </a:xfrm>
        </p:spPr>
        <p:txBody>
          <a:bodyPr>
            <a:normAutofit fontScale="62500" lnSpcReduction="20000"/>
          </a:bodyPr>
          <a:lstStyle/>
          <a:p>
            <a:pPr marL="0" indent="0">
              <a:spcBef>
                <a:spcPts val="0"/>
              </a:spcBef>
              <a:buNone/>
            </a:pPr>
            <a:r>
              <a:rPr lang="en-US" sz="2900" dirty="0"/>
              <a:t>$ ./</a:t>
            </a:r>
            <a:r>
              <a:rPr lang="en-US" sz="2900" dirty="0" err="1"/>
              <a:t>adornplaintext</a:t>
            </a:r>
            <a:r>
              <a:rPr lang="en-US" sz="2900" dirty="0"/>
              <a:t> temp temp/Hunter\ </a:t>
            </a:r>
            <a:r>
              <a:rPr lang="en-US" sz="2900" dirty="0" err="1"/>
              <a:t>Quartermain.txt</a:t>
            </a:r>
            <a:r>
              <a:rPr lang="en-US" sz="2900" dirty="0"/>
              <a:t> </a:t>
            </a:r>
          </a:p>
          <a:p>
            <a:pPr marL="0" indent="0">
              <a:spcBef>
                <a:spcPts val="0"/>
              </a:spcBef>
              <a:buNone/>
            </a:pPr>
            <a:r>
              <a:rPr lang="en-US" sz="2900" dirty="0"/>
              <a:t>2011-06-15 17:18:15,551 INFO  - </a:t>
            </a:r>
            <a:r>
              <a:rPr lang="en-US" sz="2900" dirty="0" err="1"/>
              <a:t>MorphAdorner</a:t>
            </a:r>
            <a:r>
              <a:rPr lang="en-US" sz="2900" dirty="0"/>
              <a:t> version 1.0</a:t>
            </a:r>
          </a:p>
          <a:p>
            <a:pPr marL="0" indent="0">
              <a:spcBef>
                <a:spcPts val="0"/>
              </a:spcBef>
              <a:buNone/>
            </a:pPr>
            <a:r>
              <a:rPr lang="en-US" sz="2900" dirty="0"/>
              <a:t>2011-06-15 17:18:15,552 INFO  - Initializing, please wait...</a:t>
            </a:r>
          </a:p>
          <a:p>
            <a:pPr marL="0" indent="0">
              <a:spcBef>
                <a:spcPts val="0"/>
              </a:spcBef>
              <a:buNone/>
            </a:pPr>
            <a:r>
              <a:rPr lang="en-US" sz="2900" dirty="0"/>
              <a:t>2011-06-15 17:18:15,730 INFO  - Using Trigram tagger.</a:t>
            </a:r>
          </a:p>
          <a:p>
            <a:pPr marL="0" indent="0">
              <a:spcBef>
                <a:spcPts val="0"/>
              </a:spcBef>
              <a:buNone/>
            </a:pPr>
            <a:r>
              <a:rPr lang="en-US" sz="2900" dirty="0"/>
              <a:t>2011-06-15 17:18:15,731 INFO  - Using I </a:t>
            </a:r>
            <a:r>
              <a:rPr lang="en-US" sz="2900" dirty="0" err="1"/>
              <a:t>retagger</a:t>
            </a:r>
            <a:r>
              <a:rPr lang="en-US" sz="2900" dirty="0"/>
              <a:t>.</a:t>
            </a:r>
          </a:p>
          <a:p>
            <a:pPr marL="0" indent="0">
              <a:spcBef>
                <a:spcPts val="0"/>
              </a:spcBef>
              <a:buNone/>
            </a:pPr>
            <a:r>
              <a:rPr lang="en-US" sz="2900" dirty="0"/>
              <a:t>2011-06-15 17:18:16,972 INFO  - Loaded word lexicon with 151,922 entries in 2 seconds.</a:t>
            </a:r>
          </a:p>
          <a:p>
            <a:pPr marL="0" indent="0">
              <a:spcBef>
                <a:spcPts val="0"/>
              </a:spcBef>
              <a:buNone/>
            </a:pPr>
            <a:r>
              <a:rPr lang="en-US" sz="2900" dirty="0"/>
              <a:t>2011-06-15 17:18:18,684 INFO  - Loaded suffix lexicon with 214,503 entries in 2 seconds.</a:t>
            </a:r>
          </a:p>
          <a:p>
            <a:pPr marL="0" indent="0">
              <a:spcBef>
                <a:spcPts val="0"/>
              </a:spcBef>
              <a:buNone/>
            </a:pPr>
            <a:r>
              <a:rPr lang="en-US" sz="2900" dirty="0"/>
              <a:t>2011-06-15 17:18:20,662 INFO  - Loaded transition matrix in 2 seconds.</a:t>
            </a:r>
          </a:p>
          <a:p>
            <a:pPr marL="0" indent="0">
              <a:spcBef>
                <a:spcPts val="0"/>
              </a:spcBef>
              <a:buNone/>
            </a:pPr>
            <a:r>
              <a:rPr lang="en-US" sz="2900" dirty="0"/>
              <a:t>2011-06-15 17:18:20,887 INFO  - Loaded 162,248 standard spellings in 1 second.</a:t>
            </a:r>
          </a:p>
          <a:p>
            <a:pPr marL="0" indent="0">
              <a:spcBef>
                <a:spcPts val="0"/>
              </a:spcBef>
              <a:buNone/>
            </a:pPr>
            <a:r>
              <a:rPr lang="en-US" sz="2900" dirty="0"/>
              <a:t>2011-06-15 17:18:21,300 INFO  - Loaded 5,434 alternative spellings in 1 second.</a:t>
            </a:r>
          </a:p>
          <a:p>
            <a:pPr marL="0" indent="0">
              <a:spcBef>
                <a:spcPts val="0"/>
              </a:spcBef>
              <a:buNone/>
            </a:pPr>
            <a:r>
              <a:rPr lang="en-US" sz="2900" dirty="0"/>
              <a:t>2011-06-15 17:18:21,303 INFO  - Loaded 349 more alternative spellings in 14 word classes in 1 second.</a:t>
            </a:r>
          </a:p>
          <a:p>
            <a:pPr marL="0" indent="0">
              <a:spcBef>
                <a:spcPts val="0"/>
              </a:spcBef>
              <a:buNone/>
            </a:pPr>
            <a:r>
              <a:rPr lang="en-US" sz="2900" dirty="0"/>
              <a:t>2011-06-15 17:18:21,312 INFO  - Loaded 0 names into name standardizer in 1 second.</a:t>
            </a:r>
          </a:p>
          <a:p>
            <a:pPr marL="0" indent="0">
              <a:spcBef>
                <a:spcPts val="0"/>
              </a:spcBef>
              <a:buNone/>
            </a:pPr>
            <a:r>
              <a:rPr lang="en-US" sz="2900" dirty="0"/>
              <a:t>2011-06-15 17:18:21,381 INFO  - </a:t>
            </a:r>
            <a:r>
              <a:rPr lang="en-US" sz="2900" dirty="0">
                <a:solidFill>
                  <a:schemeClr val="accent2"/>
                </a:solidFill>
              </a:rPr>
              <a:t>No files found to process</a:t>
            </a:r>
            <a:r>
              <a:rPr lang="en-US" sz="2900" dirty="0" smtClean="0">
                <a:solidFill>
                  <a:schemeClr val="accent2"/>
                </a:solidFill>
              </a:rPr>
              <a:t>.</a:t>
            </a:r>
          </a:p>
          <a:p>
            <a:pPr>
              <a:lnSpc>
                <a:spcPct val="120000"/>
              </a:lnSpc>
            </a:pPr>
            <a:r>
              <a:rPr lang="en-US" sz="4500" dirty="0" smtClean="0"/>
              <a:t>But it works better if you make sure the filename has no spaces in it </a:t>
            </a:r>
            <a:r>
              <a:rPr lang="en-US" sz="4500" dirty="0" smtClean="0">
                <a:solidFill>
                  <a:srgbClr val="EFAB16"/>
                </a:solidFill>
                <a:sym typeface="Wingdings"/>
              </a:rPr>
              <a:t></a:t>
            </a:r>
            <a:endParaRPr lang="en-US" sz="4500" dirty="0">
              <a:solidFill>
                <a:srgbClr val="EFAB16"/>
              </a:solidFill>
            </a:endParaRPr>
          </a:p>
          <a:p>
            <a:endParaRPr lang="en-US" dirty="0"/>
          </a:p>
        </p:txBody>
      </p:sp>
    </p:spTree>
    <p:extLst>
      <p:ext uri="{BB962C8B-B14F-4D97-AF65-F5344CB8AC3E}">
        <p14:creationId xmlns:p14="http://schemas.microsoft.com/office/powerpoint/2010/main" val="279789813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Comparing taggers: Penn Treebank vs. NUPOS</a:t>
            </a:r>
            <a:endParaRPr lang="en-US" dirty="0"/>
          </a:p>
        </p:txBody>
      </p:sp>
      <p:sp>
        <p:nvSpPr>
          <p:cNvPr id="5" name="Content Placeholder 4"/>
          <p:cNvSpPr>
            <a:spLocks noGrp="1"/>
          </p:cNvSpPr>
          <p:nvPr>
            <p:ph sz="half" idx="1"/>
          </p:nvPr>
        </p:nvSpPr>
        <p:spPr>
          <a:ln>
            <a:solidFill>
              <a:srgbClr val="BB57BD"/>
            </a:solidFill>
          </a:ln>
        </p:spPr>
        <p:txBody>
          <a:bodyPr>
            <a:normAutofit fontScale="85000" lnSpcReduction="20000"/>
          </a:bodyPr>
          <a:lstStyle/>
          <a:p>
            <a:pPr marL="0" indent="0">
              <a:buNone/>
            </a:pPr>
            <a:r>
              <a:rPr lang="en-US" dirty="0" smtClean="0"/>
              <a:t>Holly	NNP	Holly	n1</a:t>
            </a:r>
            <a:endParaRPr lang="en-US" dirty="0"/>
          </a:p>
          <a:p>
            <a:pPr marL="0" indent="0">
              <a:buNone/>
            </a:pPr>
            <a:r>
              <a:rPr lang="en-US" dirty="0" smtClean="0"/>
              <a:t>,		,		,		,</a:t>
            </a:r>
            <a:endParaRPr lang="en-US" dirty="0"/>
          </a:p>
          <a:p>
            <a:pPr marL="0" indent="0">
              <a:buNone/>
            </a:pPr>
            <a:r>
              <a:rPr lang="en-US" dirty="0" smtClean="0"/>
              <a:t>if		IN		if		</a:t>
            </a:r>
            <a:r>
              <a:rPr lang="en-US" dirty="0" err="1" smtClean="0"/>
              <a:t>cs</a:t>
            </a:r>
            <a:endParaRPr lang="en-US" dirty="0"/>
          </a:p>
          <a:p>
            <a:pPr marL="0" indent="0">
              <a:buNone/>
            </a:pPr>
            <a:r>
              <a:rPr lang="en-US" dirty="0" smtClean="0"/>
              <a:t>you		PRP</a:t>
            </a:r>
            <a:r>
              <a:rPr lang="en-US" dirty="0"/>
              <a:t>	</a:t>
            </a:r>
            <a:r>
              <a:rPr lang="en-US" dirty="0" smtClean="0"/>
              <a:t>you</a:t>
            </a:r>
            <a:r>
              <a:rPr lang="en-US" dirty="0"/>
              <a:t>		</a:t>
            </a:r>
            <a:r>
              <a:rPr lang="en-US" dirty="0" smtClean="0"/>
              <a:t>pn22</a:t>
            </a:r>
            <a:endParaRPr lang="en-US" dirty="0"/>
          </a:p>
          <a:p>
            <a:pPr marL="0" indent="0">
              <a:buNone/>
            </a:pPr>
            <a:r>
              <a:rPr lang="en-US" dirty="0" smtClean="0"/>
              <a:t>will</a:t>
            </a:r>
            <a:r>
              <a:rPr lang="en-US" dirty="0"/>
              <a:t>		</a:t>
            </a:r>
            <a:r>
              <a:rPr lang="en-US" dirty="0" smtClean="0"/>
              <a:t>MD</a:t>
            </a:r>
            <a:r>
              <a:rPr lang="en-US" dirty="0"/>
              <a:t>		</a:t>
            </a:r>
            <a:r>
              <a:rPr lang="en-US" dirty="0" smtClean="0"/>
              <a:t>will</a:t>
            </a:r>
            <a:r>
              <a:rPr lang="en-US" dirty="0"/>
              <a:t>		</a:t>
            </a:r>
            <a:r>
              <a:rPr lang="en-US" dirty="0" err="1" smtClean="0"/>
              <a:t>vmb</a:t>
            </a:r>
            <a:endParaRPr lang="en-US" dirty="0"/>
          </a:p>
          <a:p>
            <a:pPr marL="0" indent="0">
              <a:buNone/>
            </a:pPr>
            <a:r>
              <a:rPr lang="en-US" dirty="0" smtClean="0"/>
              <a:t>accept</a:t>
            </a:r>
            <a:r>
              <a:rPr lang="en-US" dirty="0"/>
              <a:t>	</a:t>
            </a:r>
            <a:r>
              <a:rPr lang="en-US" dirty="0" smtClean="0"/>
              <a:t>VB		accept	</a:t>
            </a:r>
            <a:r>
              <a:rPr lang="en-US" dirty="0" err="1" smtClean="0"/>
              <a:t>vvi</a:t>
            </a:r>
            <a:endParaRPr lang="en-US" dirty="0"/>
          </a:p>
          <a:p>
            <a:pPr marL="0" indent="0">
              <a:buNone/>
            </a:pPr>
            <a:r>
              <a:rPr lang="en-US" dirty="0" smtClean="0"/>
              <a:t>the		DT		the		</a:t>
            </a:r>
            <a:r>
              <a:rPr lang="en-US" dirty="0" err="1" smtClean="0"/>
              <a:t>dt</a:t>
            </a:r>
            <a:endParaRPr lang="en-US" dirty="0"/>
          </a:p>
          <a:p>
            <a:pPr marL="0" indent="0">
              <a:buNone/>
            </a:pPr>
            <a:r>
              <a:rPr lang="en-US" dirty="0" smtClean="0"/>
              <a:t>trust	NN		trust	n1</a:t>
            </a:r>
            <a:endParaRPr lang="en-US" dirty="0"/>
          </a:p>
          <a:p>
            <a:pPr marL="0" indent="0">
              <a:buNone/>
            </a:pPr>
            <a:r>
              <a:rPr lang="en-US" dirty="0" smtClean="0"/>
              <a:t>,		,		,		,</a:t>
            </a:r>
            <a:endParaRPr lang="en-US" dirty="0"/>
          </a:p>
          <a:p>
            <a:pPr marL="0" indent="0">
              <a:buNone/>
            </a:pPr>
            <a:r>
              <a:rPr lang="en-US" dirty="0" smtClean="0"/>
              <a:t>I		PRP	I		pns11</a:t>
            </a:r>
            <a:endParaRPr lang="en-US" dirty="0"/>
          </a:p>
          <a:p>
            <a:pPr marL="0" indent="0">
              <a:buNone/>
            </a:pPr>
            <a:r>
              <a:rPr lang="en-US" dirty="0" smtClean="0"/>
              <a:t>am		VBP	am		</a:t>
            </a:r>
            <a:r>
              <a:rPr lang="en-US" dirty="0" err="1" smtClean="0"/>
              <a:t>vbm</a:t>
            </a:r>
            <a:endParaRPr lang="en-US" dirty="0"/>
          </a:p>
          <a:p>
            <a:pPr marL="0" indent="0">
              <a:buNone/>
            </a:pPr>
            <a:endParaRPr lang="en-US" dirty="0"/>
          </a:p>
        </p:txBody>
      </p:sp>
      <p:sp>
        <p:nvSpPr>
          <p:cNvPr id="6" name="Content Placeholder 5"/>
          <p:cNvSpPr>
            <a:spLocks noGrp="1"/>
          </p:cNvSpPr>
          <p:nvPr>
            <p:ph sz="half" idx="2"/>
          </p:nvPr>
        </p:nvSpPr>
        <p:spPr>
          <a:ln>
            <a:solidFill>
              <a:srgbClr val="BB57BD"/>
            </a:solidFill>
          </a:ln>
        </p:spPr>
        <p:txBody>
          <a:bodyPr>
            <a:normAutofit fontScale="85000" lnSpcReduction="20000"/>
          </a:bodyPr>
          <a:lstStyle/>
          <a:p>
            <a:pPr marL="0" indent="0">
              <a:buNone/>
            </a:pPr>
            <a:r>
              <a:rPr lang="en-US" dirty="0" smtClean="0"/>
              <a:t>going	VBG     going	</a:t>
            </a:r>
            <a:r>
              <a:rPr lang="en-US" dirty="0" err="1" smtClean="0"/>
              <a:t>vvg</a:t>
            </a:r>
            <a:endParaRPr lang="en-US" dirty="0"/>
          </a:p>
          <a:p>
            <a:pPr marL="0" indent="0">
              <a:buNone/>
            </a:pPr>
            <a:r>
              <a:rPr lang="en-US" dirty="0"/>
              <a:t>t</a:t>
            </a:r>
            <a:r>
              <a:rPr lang="en-US" dirty="0" smtClean="0"/>
              <a:t>o		TO		to		pc</a:t>
            </a:r>
            <a:r>
              <a:rPr lang="en-US" dirty="0"/>
              <a:t>-</a:t>
            </a:r>
            <a:r>
              <a:rPr lang="en-US" dirty="0" err="1"/>
              <a:t>acp</a:t>
            </a:r>
            <a:endParaRPr lang="en-US" dirty="0"/>
          </a:p>
          <a:p>
            <a:pPr marL="0" indent="0">
              <a:buNone/>
            </a:pPr>
            <a:r>
              <a:rPr lang="en-US" dirty="0" smtClean="0"/>
              <a:t>leave	VB		leave	</a:t>
            </a:r>
            <a:r>
              <a:rPr lang="en-US" dirty="0" err="1" smtClean="0"/>
              <a:t>vvi</a:t>
            </a:r>
            <a:endParaRPr lang="en-US" dirty="0"/>
          </a:p>
          <a:p>
            <a:pPr marL="0" indent="0">
              <a:buNone/>
            </a:pPr>
            <a:r>
              <a:rPr lang="en-US" dirty="0" smtClean="0"/>
              <a:t>you	PRP     you		pn22</a:t>
            </a:r>
          </a:p>
          <a:p>
            <a:pPr marL="0" indent="0">
              <a:buNone/>
            </a:pPr>
            <a:r>
              <a:rPr lang="en-US" dirty="0" smtClean="0"/>
              <a:t>that	IN		that	d</a:t>
            </a:r>
            <a:endParaRPr lang="en-US" dirty="0"/>
          </a:p>
          <a:p>
            <a:pPr marL="0" indent="0">
              <a:buNone/>
            </a:pPr>
            <a:r>
              <a:rPr lang="en-US" dirty="0" smtClean="0"/>
              <a:t>boy	NN</a:t>
            </a:r>
            <a:r>
              <a:rPr lang="en-US" dirty="0"/>
              <a:t>		</a:t>
            </a:r>
            <a:r>
              <a:rPr lang="en-US" dirty="0" smtClean="0"/>
              <a:t>boy's	ng1	</a:t>
            </a:r>
            <a:endParaRPr lang="en-US" dirty="0"/>
          </a:p>
          <a:p>
            <a:pPr marL="0" indent="0">
              <a:buNone/>
            </a:pPr>
            <a:r>
              <a:rPr lang="en-US" dirty="0"/>
              <a:t>'</a:t>
            </a:r>
            <a:r>
              <a:rPr lang="en-US" dirty="0" smtClean="0"/>
              <a:t>s		POS</a:t>
            </a:r>
            <a:endParaRPr lang="en-US" dirty="0"/>
          </a:p>
          <a:p>
            <a:pPr marL="0" indent="0">
              <a:buNone/>
            </a:pPr>
            <a:r>
              <a:rPr lang="en-US" dirty="0" smtClean="0"/>
              <a:t>sole	JJ		sole	j</a:t>
            </a:r>
            <a:endParaRPr lang="en-US" dirty="0"/>
          </a:p>
          <a:p>
            <a:pPr marL="0" indent="0">
              <a:buNone/>
            </a:pPr>
            <a:r>
              <a:rPr lang="en-US" dirty="0" smtClean="0"/>
              <a:t>guardian NN	guardian n1</a:t>
            </a:r>
            <a:endParaRPr lang="en-US" dirty="0"/>
          </a:p>
          <a:p>
            <a:pPr marL="0" indent="0">
              <a:buNone/>
            </a:pPr>
            <a:r>
              <a:rPr lang="en-US" dirty="0" smtClean="0"/>
              <a:t>.		.		.		.</a:t>
            </a:r>
            <a:endParaRPr lang="en-US" dirty="0"/>
          </a:p>
          <a:p>
            <a:pPr marL="0" indent="0">
              <a:buNone/>
            </a:pPr>
            <a:endParaRPr lang="en-US" dirty="0"/>
          </a:p>
        </p:txBody>
      </p:sp>
    </p:spTree>
    <p:extLst>
      <p:ext uri="{BB962C8B-B14F-4D97-AF65-F5344CB8AC3E}">
        <p14:creationId xmlns:p14="http://schemas.microsoft.com/office/powerpoint/2010/main" val="332005596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Comparing taggers: Penn Treebank vs. NUPOS</a:t>
            </a:r>
            <a:endParaRPr lang="en-US" dirty="0"/>
          </a:p>
        </p:txBody>
      </p:sp>
      <p:sp>
        <p:nvSpPr>
          <p:cNvPr id="5" name="Content Placeholder 4"/>
          <p:cNvSpPr>
            <a:spLocks noGrp="1"/>
          </p:cNvSpPr>
          <p:nvPr>
            <p:ph sz="half" idx="1"/>
          </p:nvPr>
        </p:nvSpPr>
        <p:spPr>
          <a:ln>
            <a:solidFill>
              <a:srgbClr val="BB57BD"/>
            </a:solidFill>
          </a:ln>
        </p:spPr>
        <p:txBody>
          <a:bodyPr>
            <a:normAutofit fontScale="85000" lnSpcReduction="20000"/>
          </a:bodyPr>
          <a:lstStyle/>
          <a:p>
            <a:pPr marL="0" indent="0">
              <a:buNone/>
            </a:pPr>
            <a:r>
              <a:rPr lang="en-US" dirty="0" smtClean="0"/>
              <a:t>Holly	NNP	Holly	</a:t>
            </a:r>
            <a:r>
              <a:rPr lang="en-US" dirty="0" smtClean="0">
                <a:solidFill>
                  <a:schemeClr val="accent1"/>
                </a:solidFill>
              </a:rPr>
              <a:t>n1</a:t>
            </a:r>
            <a:endParaRPr lang="en-US" dirty="0">
              <a:solidFill>
                <a:schemeClr val="accent1"/>
              </a:solidFill>
            </a:endParaRPr>
          </a:p>
          <a:p>
            <a:pPr marL="0" indent="0">
              <a:buNone/>
            </a:pPr>
            <a:r>
              <a:rPr lang="en-US" dirty="0" smtClean="0"/>
              <a:t>,		,		,		,</a:t>
            </a:r>
            <a:endParaRPr lang="en-US" dirty="0"/>
          </a:p>
          <a:p>
            <a:pPr marL="0" indent="0">
              <a:buNone/>
            </a:pPr>
            <a:r>
              <a:rPr lang="en-US" dirty="0" smtClean="0"/>
              <a:t>if		IN		if		</a:t>
            </a:r>
            <a:r>
              <a:rPr lang="en-US" dirty="0" err="1" smtClean="0"/>
              <a:t>cs</a:t>
            </a:r>
            <a:endParaRPr lang="en-US" dirty="0"/>
          </a:p>
          <a:p>
            <a:pPr marL="0" indent="0">
              <a:buNone/>
            </a:pPr>
            <a:r>
              <a:rPr lang="en-US" dirty="0" smtClean="0"/>
              <a:t>you		PRP</a:t>
            </a:r>
            <a:r>
              <a:rPr lang="en-US" dirty="0"/>
              <a:t>	</a:t>
            </a:r>
            <a:r>
              <a:rPr lang="en-US" dirty="0" smtClean="0"/>
              <a:t>you</a:t>
            </a:r>
            <a:r>
              <a:rPr lang="en-US" dirty="0"/>
              <a:t>		</a:t>
            </a:r>
            <a:r>
              <a:rPr lang="en-US" dirty="0" smtClean="0"/>
              <a:t>pn22</a:t>
            </a:r>
            <a:endParaRPr lang="en-US" dirty="0"/>
          </a:p>
          <a:p>
            <a:pPr marL="0" indent="0">
              <a:buNone/>
            </a:pPr>
            <a:r>
              <a:rPr lang="en-US" dirty="0" smtClean="0"/>
              <a:t>will</a:t>
            </a:r>
            <a:r>
              <a:rPr lang="en-US" dirty="0"/>
              <a:t>		</a:t>
            </a:r>
            <a:r>
              <a:rPr lang="en-US" dirty="0" smtClean="0"/>
              <a:t>MD</a:t>
            </a:r>
            <a:r>
              <a:rPr lang="en-US" dirty="0"/>
              <a:t>		</a:t>
            </a:r>
            <a:r>
              <a:rPr lang="en-US" dirty="0" smtClean="0"/>
              <a:t>will</a:t>
            </a:r>
            <a:r>
              <a:rPr lang="en-US" dirty="0"/>
              <a:t>		</a:t>
            </a:r>
            <a:r>
              <a:rPr lang="en-US" dirty="0" err="1" smtClean="0"/>
              <a:t>vmb</a:t>
            </a:r>
            <a:endParaRPr lang="en-US" dirty="0"/>
          </a:p>
          <a:p>
            <a:pPr marL="0" indent="0">
              <a:buNone/>
            </a:pPr>
            <a:r>
              <a:rPr lang="en-US" dirty="0" smtClean="0"/>
              <a:t>accept</a:t>
            </a:r>
            <a:r>
              <a:rPr lang="en-US" dirty="0"/>
              <a:t>	</a:t>
            </a:r>
            <a:r>
              <a:rPr lang="en-US" dirty="0" smtClean="0"/>
              <a:t>VB		accept	</a:t>
            </a:r>
            <a:r>
              <a:rPr lang="en-US" dirty="0" err="1" smtClean="0"/>
              <a:t>vvi</a:t>
            </a:r>
            <a:endParaRPr lang="en-US" dirty="0"/>
          </a:p>
          <a:p>
            <a:pPr marL="0" indent="0">
              <a:buNone/>
            </a:pPr>
            <a:r>
              <a:rPr lang="en-US" dirty="0" smtClean="0"/>
              <a:t>the		DT		the		</a:t>
            </a:r>
            <a:r>
              <a:rPr lang="en-US" dirty="0" err="1" smtClean="0"/>
              <a:t>dt</a:t>
            </a:r>
            <a:endParaRPr lang="en-US" dirty="0"/>
          </a:p>
          <a:p>
            <a:pPr marL="0" indent="0">
              <a:buNone/>
            </a:pPr>
            <a:r>
              <a:rPr lang="en-US" dirty="0" smtClean="0"/>
              <a:t>trust	NN		trust	n1</a:t>
            </a:r>
            <a:endParaRPr lang="en-US" dirty="0"/>
          </a:p>
          <a:p>
            <a:pPr marL="0" indent="0">
              <a:buNone/>
            </a:pPr>
            <a:r>
              <a:rPr lang="en-US" dirty="0" smtClean="0"/>
              <a:t>,		,		,		,</a:t>
            </a:r>
            <a:endParaRPr lang="en-US" dirty="0"/>
          </a:p>
          <a:p>
            <a:pPr marL="0" indent="0">
              <a:buNone/>
            </a:pPr>
            <a:r>
              <a:rPr lang="en-US" dirty="0" smtClean="0"/>
              <a:t>I		PRP	I		pns11</a:t>
            </a:r>
            <a:endParaRPr lang="en-US" dirty="0"/>
          </a:p>
          <a:p>
            <a:pPr marL="0" indent="0">
              <a:buNone/>
            </a:pPr>
            <a:r>
              <a:rPr lang="en-US" dirty="0" smtClean="0"/>
              <a:t>am		VBP	am		</a:t>
            </a:r>
            <a:r>
              <a:rPr lang="en-US" dirty="0" err="1" smtClean="0"/>
              <a:t>vbm</a:t>
            </a:r>
            <a:endParaRPr lang="en-US" dirty="0"/>
          </a:p>
          <a:p>
            <a:pPr marL="0" indent="0">
              <a:buNone/>
            </a:pPr>
            <a:endParaRPr lang="en-US" dirty="0"/>
          </a:p>
        </p:txBody>
      </p:sp>
      <p:sp>
        <p:nvSpPr>
          <p:cNvPr id="6" name="Content Placeholder 5"/>
          <p:cNvSpPr>
            <a:spLocks noGrp="1"/>
          </p:cNvSpPr>
          <p:nvPr>
            <p:ph sz="half" idx="2"/>
          </p:nvPr>
        </p:nvSpPr>
        <p:spPr>
          <a:ln>
            <a:solidFill>
              <a:srgbClr val="BB57BD"/>
            </a:solidFill>
          </a:ln>
        </p:spPr>
        <p:txBody>
          <a:bodyPr>
            <a:normAutofit fontScale="85000" lnSpcReduction="20000"/>
          </a:bodyPr>
          <a:lstStyle/>
          <a:p>
            <a:pPr marL="0" indent="0">
              <a:buNone/>
            </a:pPr>
            <a:r>
              <a:rPr lang="en-US" dirty="0" smtClean="0"/>
              <a:t>going	VBG     going	</a:t>
            </a:r>
            <a:r>
              <a:rPr lang="en-US" dirty="0" err="1" smtClean="0"/>
              <a:t>vvg</a:t>
            </a:r>
            <a:endParaRPr lang="en-US" dirty="0"/>
          </a:p>
          <a:p>
            <a:pPr marL="0" indent="0">
              <a:buNone/>
            </a:pPr>
            <a:r>
              <a:rPr lang="en-US" dirty="0"/>
              <a:t>t</a:t>
            </a:r>
            <a:r>
              <a:rPr lang="en-US" dirty="0" smtClean="0"/>
              <a:t>o		TO		to		pc</a:t>
            </a:r>
            <a:r>
              <a:rPr lang="en-US" dirty="0"/>
              <a:t>-</a:t>
            </a:r>
            <a:r>
              <a:rPr lang="en-US" dirty="0" err="1"/>
              <a:t>acp</a:t>
            </a:r>
            <a:endParaRPr lang="en-US" dirty="0"/>
          </a:p>
          <a:p>
            <a:pPr marL="0" indent="0">
              <a:buNone/>
            </a:pPr>
            <a:r>
              <a:rPr lang="en-US" dirty="0" smtClean="0"/>
              <a:t>leave	VB		leave	</a:t>
            </a:r>
            <a:r>
              <a:rPr lang="en-US" dirty="0" err="1" smtClean="0"/>
              <a:t>vvi</a:t>
            </a:r>
            <a:endParaRPr lang="en-US" dirty="0"/>
          </a:p>
          <a:p>
            <a:pPr marL="0" indent="0">
              <a:buNone/>
            </a:pPr>
            <a:r>
              <a:rPr lang="en-US" dirty="0" smtClean="0"/>
              <a:t>you	PRP     you		pn22</a:t>
            </a:r>
          </a:p>
          <a:p>
            <a:pPr marL="0" indent="0">
              <a:buNone/>
            </a:pPr>
            <a:r>
              <a:rPr lang="en-US" dirty="0" smtClean="0"/>
              <a:t>that	</a:t>
            </a:r>
            <a:r>
              <a:rPr lang="en-US" dirty="0" smtClean="0">
                <a:solidFill>
                  <a:srgbClr val="BB57BD"/>
                </a:solidFill>
              </a:rPr>
              <a:t>IN</a:t>
            </a:r>
            <a:r>
              <a:rPr lang="en-US" dirty="0" smtClean="0"/>
              <a:t>		that	d</a:t>
            </a:r>
            <a:endParaRPr lang="en-US" dirty="0"/>
          </a:p>
          <a:p>
            <a:pPr marL="0" indent="0">
              <a:buNone/>
            </a:pPr>
            <a:r>
              <a:rPr lang="en-US" dirty="0" smtClean="0"/>
              <a:t>boy	NN</a:t>
            </a:r>
            <a:r>
              <a:rPr lang="en-US" dirty="0"/>
              <a:t>		</a:t>
            </a:r>
            <a:r>
              <a:rPr lang="en-US" dirty="0" smtClean="0"/>
              <a:t>boy's	ng1	</a:t>
            </a:r>
            <a:endParaRPr lang="en-US" dirty="0"/>
          </a:p>
          <a:p>
            <a:pPr marL="0" indent="0">
              <a:buNone/>
            </a:pPr>
            <a:r>
              <a:rPr lang="en-US" dirty="0"/>
              <a:t>'</a:t>
            </a:r>
            <a:r>
              <a:rPr lang="en-US" dirty="0" smtClean="0"/>
              <a:t>s		POS</a:t>
            </a:r>
            <a:endParaRPr lang="en-US" dirty="0"/>
          </a:p>
          <a:p>
            <a:pPr marL="0" indent="0">
              <a:buNone/>
            </a:pPr>
            <a:r>
              <a:rPr lang="en-US" dirty="0" smtClean="0"/>
              <a:t>sole	JJ		sole	j</a:t>
            </a:r>
            <a:endParaRPr lang="en-US" dirty="0"/>
          </a:p>
          <a:p>
            <a:pPr marL="0" indent="0">
              <a:buNone/>
            </a:pPr>
            <a:r>
              <a:rPr lang="en-US" dirty="0" smtClean="0"/>
              <a:t>guardian NN	guardian n1</a:t>
            </a:r>
            <a:endParaRPr lang="en-US" dirty="0"/>
          </a:p>
          <a:p>
            <a:pPr marL="0" indent="0">
              <a:buNone/>
            </a:pPr>
            <a:r>
              <a:rPr lang="en-US" dirty="0" smtClean="0"/>
              <a:t>.		.		.		.</a:t>
            </a:r>
            <a:endParaRPr lang="en-US" dirty="0"/>
          </a:p>
          <a:p>
            <a:pPr marL="0" indent="0">
              <a:buNone/>
            </a:pPr>
            <a:endParaRPr lang="en-US" dirty="0"/>
          </a:p>
        </p:txBody>
      </p:sp>
    </p:spTree>
    <p:extLst>
      <p:ext uri="{BB962C8B-B14F-4D97-AF65-F5344CB8AC3E}">
        <p14:creationId xmlns:p14="http://schemas.microsoft.com/office/powerpoint/2010/main" val="239944991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Stylistic factors from POS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99636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095821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 Named Entity Recognition</a:t>
            </a:r>
            <a:br>
              <a:rPr lang="en-US" dirty="0" smtClean="0"/>
            </a:br>
            <a:r>
              <a:rPr lang="en-US" dirty="0" smtClean="0"/>
              <a:t>(NER)</a:t>
            </a:r>
            <a:endParaRPr lang="en-US" dirty="0"/>
          </a:p>
        </p:txBody>
      </p:sp>
    </p:spTree>
    <p:extLst>
      <p:ext uri="{BB962C8B-B14F-4D97-AF65-F5344CB8AC3E}">
        <p14:creationId xmlns:p14="http://schemas.microsoft.com/office/powerpoint/2010/main" val="196183107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9745" name="Group 17"/>
          <p:cNvGrpSpPr>
            <a:grpSpLocks/>
          </p:cNvGrpSpPr>
          <p:nvPr/>
        </p:nvGrpSpPr>
        <p:grpSpPr bwMode="auto">
          <a:xfrm>
            <a:off x="1146175" y="1828800"/>
            <a:ext cx="5357813" cy="1706563"/>
            <a:chOff x="722" y="1152"/>
            <a:chExt cx="3375" cy="1075"/>
          </a:xfrm>
        </p:grpSpPr>
        <p:sp>
          <p:nvSpPr>
            <p:cNvPr id="329734" name="Rectangle 6"/>
            <p:cNvSpPr>
              <a:spLocks noChangeArrowheads="1"/>
            </p:cNvSpPr>
            <p:nvPr/>
          </p:nvSpPr>
          <p:spPr bwMode="auto">
            <a:xfrm>
              <a:off x="744" y="1434"/>
              <a:ext cx="1840" cy="240"/>
            </a:xfrm>
            <a:prstGeom prst="rect">
              <a:avLst/>
            </a:prstGeom>
            <a:solidFill>
              <a:srgbClr val="B7FFC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35" name="Rectangle 7"/>
            <p:cNvSpPr>
              <a:spLocks noChangeArrowheads="1"/>
            </p:cNvSpPr>
            <p:nvPr/>
          </p:nvSpPr>
          <p:spPr bwMode="auto">
            <a:xfrm>
              <a:off x="1980" y="1710"/>
              <a:ext cx="2117" cy="240"/>
            </a:xfrm>
            <a:prstGeom prst="rect">
              <a:avLst/>
            </a:prstGeom>
            <a:solidFill>
              <a:srgbClr val="95A1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36" name="Rectangle 8"/>
            <p:cNvSpPr>
              <a:spLocks noChangeArrowheads="1"/>
            </p:cNvSpPr>
            <p:nvPr/>
          </p:nvSpPr>
          <p:spPr bwMode="auto">
            <a:xfrm>
              <a:off x="722" y="1987"/>
              <a:ext cx="1375" cy="240"/>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37" name="Rectangle 9"/>
            <p:cNvSpPr>
              <a:spLocks noChangeArrowheads="1"/>
            </p:cNvSpPr>
            <p:nvPr/>
          </p:nvSpPr>
          <p:spPr bwMode="auto">
            <a:xfrm>
              <a:off x="731" y="1152"/>
              <a:ext cx="1061" cy="240"/>
            </a:xfrm>
            <a:prstGeom prst="rect">
              <a:avLst/>
            </a:prstGeom>
            <a:solidFill>
              <a:srgbClr val="FFB6D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29730" name="Rectangle 2"/>
          <p:cNvSpPr>
            <a:spLocks noGrp="1" noChangeArrowheads="1"/>
          </p:cNvSpPr>
          <p:nvPr>
            <p:ph type="title"/>
          </p:nvPr>
        </p:nvSpPr>
        <p:spPr/>
        <p:txBody>
          <a:bodyPr>
            <a:normAutofit fontScale="90000"/>
          </a:bodyPr>
          <a:lstStyle/>
          <a:p>
            <a:r>
              <a:rPr lang="en-US" dirty="0"/>
              <a:t>Named Entity </a:t>
            </a:r>
            <a:r>
              <a:rPr lang="en-US" dirty="0" smtClean="0"/>
              <a:t>Recognition </a:t>
            </a:r>
            <a:br>
              <a:rPr lang="en-US" dirty="0" smtClean="0"/>
            </a:br>
            <a:r>
              <a:rPr lang="en-US" dirty="0" smtClean="0"/>
              <a:t>– “the Chad problem”</a:t>
            </a:r>
            <a:endParaRPr lang="en-US" dirty="0"/>
          </a:p>
        </p:txBody>
      </p:sp>
      <p:sp>
        <p:nvSpPr>
          <p:cNvPr id="329731" name="Rectangle 3"/>
          <p:cNvSpPr>
            <a:spLocks noGrp="1" noChangeArrowheads="1"/>
          </p:cNvSpPr>
          <p:nvPr>
            <p:ph type="body" idx="1"/>
          </p:nvPr>
        </p:nvSpPr>
        <p:spPr>
          <a:xfrm>
            <a:off x="745413" y="1750717"/>
            <a:ext cx="7552793" cy="1804988"/>
          </a:xfrm>
        </p:spPr>
        <p:txBody>
          <a:bodyPr>
            <a:noAutofit/>
          </a:bodyPr>
          <a:lstStyle/>
          <a:p>
            <a:pPr>
              <a:lnSpc>
                <a:spcPct val="90000"/>
              </a:lnSpc>
              <a:buFont typeface="Wingdings" charset="0"/>
              <a:buNone/>
            </a:pPr>
            <a:r>
              <a:rPr lang="en-US" sz="3200" dirty="0">
                <a:latin typeface="Arial"/>
                <a:cs typeface="Arial"/>
              </a:rPr>
              <a:t>	Germany</a:t>
            </a:r>
            <a:r>
              <a:rPr lang="ja-JP" altLang="en-US" sz="3200" dirty="0">
                <a:latin typeface="Arial"/>
                <a:cs typeface="Arial"/>
              </a:rPr>
              <a:t>’</a:t>
            </a:r>
            <a:r>
              <a:rPr lang="en-US" sz="3200" dirty="0">
                <a:latin typeface="Arial"/>
                <a:cs typeface="Arial"/>
              </a:rPr>
              <a:t>s representative to the European Union</a:t>
            </a:r>
            <a:r>
              <a:rPr lang="ja-JP" altLang="en-US" sz="3200" dirty="0">
                <a:latin typeface="Arial"/>
                <a:cs typeface="Arial"/>
              </a:rPr>
              <a:t>’</a:t>
            </a:r>
            <a:r>
              <a:rPr lang="en-US" sz="3200" dirty="0">
                <a:latin typeface="Arial"/>
                <a:cs typeface="Arial"/>
              </a:rPr>
              <a:t>s veterinary committee Werner </a:t>
            </a:r>
            <a:r>
              <a:rPr lang="en-US" sz="3200" dirty="0" err="1">
                <a:latin typeface="Arial"/>
                <a:cs typeface="Arial"/>
              </a:rPr>
              <a:t>Zwingman</a:t>
            </a:r>
            <a:r>
              <a:rPr lang="en-US" sz="3200" dirty="0">
                <a:latin typeface="Arial"/>
                <a:cs typeface="Arial"/>
              </a:rPr>
              <a:t> said on Wednesday consumers should …</a:t>
            </a:r>
          </a:p>
        </p:txBody>
      </p:sp>
      <p:grpSp>
        <p:nvGrpSpPr>
          <p:cNvPr id="329744" name="Group 16"/>
          <p:cNvGrpSpPr>
            <a:grpSpLocks/>
          </p:cNvGrpSpPr>
          <p:nvPr/>
        </p:nvGrpSpPr>
        <p:grpSpPr bwMode="auto">
          <a:xfrm>
            <a:off x="628650" y="4224338"/>
            <a:ext cx="7772400" cy="2036762"/>
            <a:chOff x="396" y="2661"/>
            <a:chExt cx="4896" cy="1283"/>
          </a:xfrm>
        </p:grpSpPr>
        <p:grpSp>
          <p:nvGrpSpPr>
            <p:cNvPr id="329743" name="Group 15"/>
            <p:cNvGrpSpPr>
              <a:grpSpLocks/>
            </p:cNvGrpSpPr>
            <p:nvPr/>
          </p:nvGrpSpPr>
          <p:grpSpPr bwMode="auto">
            <a:xfrm>
              <a:off x="744" y="2714"/>
              <a:ext cx="4400" cy="1172"/>
              <a:chOff x="744" y="2714"/>
              <a:chExt cx="4400" cy="1172"/>
            </a:xfrm>
          </p:grpSpPr>
          <p:sp>
            <p:nvSpPr>
              <p:cNvPr id="329739" name="Rectangle 11"/>
              <p:cNvSpPr>
                <a:spLocks noChangeArrowheads="1"/>
              </p:cNvSpPr>
              <p:nvPr/>
            </p:nvSpPr>
            <p:spPr bwMode="auto">
              <a:xfrm>
                <a:off x="758" y="2714"/>
                <a:ext cx="1106" cy="240"/>
              </a:xfrm>
              <a:prstGeom prst="rect">
                <a:avLst/>
              </a:prstGeom>
              <a:solidFill>
                <a:srgbClr val="95A1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40" name="Rectangle 12"/>
              <p:cNvSpPr>
                <a:spLocks noChangeArrowheads="1"/>
              </p:cNvSpPr>
              <p:nvPr/>
            </p:nvSpPr>
            <p:spPr bwMode="auto">
              <a:xfrm>
                <a:off x="3698" y="2714"/>
                <a:ext cx="1446" cy="240"/>
              </a:xfrm>
              <a:prstGeom prst="rect">
                <a:avLst/>
              </a:prstGeom>
              <a:solidFill>
                <a:srgbClr val="B7FFC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41" name="Rectangle 13"/>
              <p:cNvSpPr>
                <a:spLocks noChangeArrowheads="1"/>
              </p:cNvSpPr>
              <p:nvPr/>
            </p:nvSpPr>
            <p:spPr bwMode="auto">
              <a:xfrm>
                <a:off x="2836" y="3026"/>
                <a:ext cx="701" cy="240"/>
              </a:xfrm>
              <a:prstGeom prst="rect">
                <a:avLst/>
              </a:prstGeom>
              <a:solidFill>
                <a:srgbClr val="B7FFC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9742" name="Rectangle 14"/>
              <p:cNvSpPr>
                <a:spLocks noChangeArrowheads="1"/>
              </p:cNvSpPr>
              <p:nvPr/>
            </p:nvSpPr>
            <p:spPr bwMode="auto">
              <a:xfrm>
                <a:off x="744" y="3646"/>
                <a:ext cx="1753" cy="240"/>
              </a:xfrm>
              <a:prstGeom prst="rect">
                <a:avLst/>
              </a:prstGeom>
              <a:solidFill>
                <a:srgbClr val="B7FFC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29732" name="Rectangle 4"/>
            <p:cNvSpPr>
              <a:spLocks noChangeArrowheads="1"/>
            </p:cNvSpPr>
            <p:nvPr/>
          </p:nvSpPr>
          <p:spPr bwMode="auto">
            <a:xfrm>
              <a:off x="396" y="2661"/>
              <a:ext cx="4896" cy="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95300" indent="-495300" algn="l">
                <a:spcBef>
                  <a:spcPct val="20000"/>
                </a:spcBef>
                <a:buClr>
                  <a:srgbClr val="CC0000"/>
                </a:buClr>
                <a:buFont typeface="Wingdings" charset="0"/>
                <a:buNone/>
              </a:pPr>
              <a:r>
                <a:rPr lang="en-US" sz="2600" dirty="0">
                  <a:solidFill>
                    <a:srgbClr val="FFFFFF"/>
                  </a:solidFill>
                  <a:latin typeface="Arial" charset="0"/>
                </a:rPr>
                <a:t>	</a:t>
              </a:r>
              <a:r>
                <a:rPr lang="en-US" sz="3200" dirty="0">
                  <a:solidFill>
                    <a:srgbClr val="FFFFFF"/>
                  </a:solidFill>
                  <a:latin typeface="Arial" charset="0"/>
                </a:rPr>
                <a:t>IL-2 gene expression and NF-kappa B activation through CD28 requires reactive oxygen production by            5-lipoxygenase.</a:t>
              </a:r>
              <a:endParaRPr lang="en-US" sz="2600" dirty="0">
                <a:solidFill>
                  <a:srgbClr val="FFFFFF"/>
                </a:solidFill>
                <a:latin typeface="Arial" charset="0"/>
              </a:endParaRPr>
            </a:p>
          </p:txBody>
        </p:sp>
      </p:grpSp>
    </p:spTree>
    <p:extLst>
      <p:ext uri="{BB962C8B-B14F-4D97-AF65-F5344CB8AC3E}">
        <p14:creationId xmlns:p14="http://schemas.microsoft.com/office/powerpoint/2010/main" val="3687464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9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97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29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 write” [code]</a:t>
            </a:r>
            <a:endParaRPr lang="en-US" dirty="0"/>
          </a:p>
        </p:txBody>
      </p:sp>
      <p:sp>
        <p:nvSpPr>
          <p:cNvPr id="3" name="Content Placeholder 2"/>
          <p:cNvSpPr>
            <a:spLocks noGrp="1"/>
          </p:cNvSpPr>
          <p:nvPr>
            <p:ph idx="1"/>
          </p:nvPr>
        </p:nvSpPr>
        <p:spPr/>
        <p:txBody>
          <a:bodyPr/>
          <a:lstStyle/>
          <a:p>
            <a:r>
              <a:rPr lang="en-US" dirty="0" smtClean="0"/>
              <a:t>I think you tend to get too much of people showing the glitzy output of something</a:t>
            </a:r>
          </a:p>
          <a:p>
            <a:r>
              <a:rPr lang="en-US" dirty="0" smtClean="0"/>
              <a:t>So, for this tutorial, at least in the slides I’m trying to include the low-level hacking and plumbing</a:t>
            </a:r>
          </a:p>
          <a:p>
            <a:r>
              <a:rPr lang="en-US" dirty="0" smtClean="0"/>
              <a:t>It’s a standard truism of data mining that more time goes into “data preparation” than anything else. Definitely goes for text processing.</a:t>
            </a:r>
            <a:endParaRPr lang="en-US" dirty="0"/>
          </a:p>
        </p:txBody>
      </p:sp>
    </p:spTree>
    <p:extLst>
      <p:ext uri="{BB962C8B-B14F-4D97-AF65-F5344CB8AC3E}">
        <p14:creationId xmlns:p14="http://schemas.microsoft.com/office/powerpoint/2010/main" val="250312777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sz="3600" dirty="0"/>
              <a:t>Conditional Random Fields (CRFs)</a:t>
            </a:r>
          </a:p>
        </p:txBody>
      </p:sp>
      <p:sp>
        <p:nvSpPr>
          <p:cNvPr id="257027" name="Rectangle 3"/>
          <p:cNvSpPr>
            <a:spLocks noGrp="1" noChangeArrowheads="1"/>
          </p:cNvSpPr>
          <p:nvPr>
            <p:ph type="body" idx="1"/>
          </p:nvPr>
        </p:nvSpPr>
        <p:spPr>
          <a:xfrm>
            <a:off x="685800" y="3395642"/>
            <a:ext cx="7772400" cy="3233758"/>
          </a:xfrm>
        </p:spPr>
        <p:txBody>
          <a:bodyPr>
            <a:normAutofit fontScale="92500" lnSpcReduction="20000"/>
          </a:bodyPr>
          <a:lstStyle/>
          <a:p>
            <a:r>
              <a:rPr lang="en-US" dirty="0" smtClean="0"/>
              <a:t>We again use a sequence model – different problem, but same technology</a:t>
            </a:r>
          </a:p>
          <a:p>
            <a:pPr lvl="1"/>
            <a:r>
              <a:rPr lang="en-US" dirty="0" smtClean="0"/>
              <a:t>Indeed, sequence models are used for lots of tasks that can be construed as labeling tasks that require only local context (to do quite well)</a:t>
            </a:r>
          </a:p>
          <a:p>
            <a:r>
              <a:rPr lang="en-US" dirty="0" smtClean="0"/>
              <a:t>There is a background label – O – and labels for each class</a:t>
            </a:r>
          </a:p>
          <a:p>
            <a:r>
              <a:rPr lang="en-US" dirty="0" smtClean="0"/>
              <a:t>Entities are both </a:t>
            </a:r>
            <a:r>
              <a:rPr lang="en-US" i="1" dirty="0" smtClean="0">
                <a:solidFill>
                  <a:schemeClr val="accent1"/>
                </a:solidFill>
              </a:rPr>
              <a:t>segmented</a:t>
            </a:r>
            <a:r>
              <a:rPr lang="en-US" dirty="0" smtClean="0"/>
              <a:t> and </a:t>
            </a:r>
            <a:r>
              <a:rPr lang="en-US" i="1" dirty="0" smtClean="0">
                <a:solidFill>
                  <a:srgbClr val="BB57BD"/>
                </a:solidFill>
              </a:rPr>
              <a:t>categorized</a:t>
            </a:r>
            <a:endParaRPr lang="en-US" dirty="0" smtClean="0">
              <a:solidFill>
                <a:srgbClr val="BB57BD"/>
              </a:solidFill>
            </a:endParaRPr>
          </a:p>
        </p:txBody>
      </p:sp>
      <p:sp>
        <p:nvSpPr>
          <p:cNvPr id="36" name="Oval 5"/>
          <p:cNvSpPr>
            <a:spLocks noChangeArrowheads="1"/>
          </p:cNvSpPr>
          <p:nvPr/>
        </p:nvSpPr>
        <p:spPr bwMode="auto">
          <a:xfrm>
            <a:off x="909590" y="2636226"/>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When</a:t>
            </a:r>
            <a:endParaRPr lang="en-US" sz="1600" dirty="0">
              <a:solidFill>
                <a:srgbClr val="FFFFFF"/>
              </a:solidFill>
            </a:endParaRPr>
          </a:p>
        </p:txBody>
      </p:sp>
      <p:sp>
        <p:nvSpPr>
          <p:cNvPr id="37" name="Oval 36"/>
          <p:cNvSpPr>
            <a:spLocks noChangeArrowheads="1"/>
          </p:cNvSpPr>
          <p:nvPr/>
        </p:nvSpPr>
        <p:spPr bwMode="auto">
          <a:xfrm>
            <a:off x="908002" y="1744051"/>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O</a:t>
            </a:r>
            <a:endParaRPr lang="en-US" dirty="0"/>
          </a:p>
        </p:txBody>
      </p:sp>
      <p:sp>
        <p:nvSpPr>
          <p:cNvPr id="38" name="Oval 9"/>
          <p:cNvSpPr>
            <a:spLocks noChangeArrowheads="1"/>
          </p:cNvSpPr>
          <p:nvPr/>
        </p:nvSpPr>
        <p:spPr bwMode="auto">
          <a:xfrm>
            <a:off x="1887490" y="2636226"/>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Mr.</a:t>
            </a:r>
            <a:endParaRPr lang="en-US" sz="1600" dirty="0">
              <a:solidFill>
                <a:srgbClr val="FFFFFF"/>
              </a:solidFill>
            </a:endParaRPr>
          </a:p>
        </p:txBody>
      </p:sp>
      <p:sp>
        <p:nvSpPr>
          <p:cNvPr id="39" name="Oval 11"/>
          <p:cNvSpPr>
            <a:spLocks noChangeArrowheads="1"/>
          </p:cNvSpPr>
          <p:nvPr/>
        </p:nvSpPr>
        <p:spPr bwMode="auto">
          <a:xfrm>
            <a:off x="1885902" y="1744051"/>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PER</a:t>
            </a:r>
            <a:endParaRPr lang="en-US" dirty="0"/>
          </a:p>
        </p:txBody>
      </p:sp>
      <p:sp>
        <p:nvSpPr>
          <p:cNvPr id="40" name="Oval 12"/>
          <p:cNvSpPr>
            <a:spLocks noChangeArrowheads="1"/>
          </p:cNvSpPr>
          <p:nvPr/>
        </p:nvSpPr>
        <p:spPr bwMode="auto">
          <a:xfrm>
            <a:off x="2859040" y="2647339"/>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Holly</a:t>
            </a:r>
            <a:endParaRPr lang="en-US" sz="1600" dirty="0">
              <a:solidFill>
                <a:srgbClr val="FFFFFF"/>
              </a:solidFill>
            </a:endParaRPr>
          </a:p>
        </p:txBody>
      </p:sp>
      <p:sp>
        <p:nvSpPr>
          <p:cNvPr id="41" name="Oval 14"/>
          <p:cNvSpPr>
            <a:spLocks noChangeArrowheads="1"/>
          </p:cNvSpPr>
          <p:nvPr/>
        </p:nvSpPr>
        <p:spPr bwMode="auto">
          <a:xfrm>
            <a:off x="2857452" y="1755164"/>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PER</a:t>
            </a:r>
            <a:endParaRPr lang="en-US" dirty="0"/>
          </a:p>
        </p:txBody>
      </p:sp>
      <p:sp>
        <p:nvSpPr>
          <p:cNvPr id="42" name="Oval 15"/>
          <p:cNvSpPr>
            <a:spLocks noChangeArrowheads="1"/>
          </p:cNvSpPr>
          <p:nvPr/>
        </p:nvSpPr>
        <p:spPr bwMode="auto">
          <a:xfrm>
            <a:off x="3836940" y="2647339"/>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last</a:t>
            </a:r>
            <a:endParaRPr lang="en-US" sz="1600" dirty="0">
              <a:solidFill>
                <a:srgbClr val="FFFFFF"/>
              </a:solidFill>
            </a:endParaRPr>
          </a:p>
        </p:txBody>
      </p:sp>
      <p:sp>
        <p:nvSpPr>
          <p:cNvPr id="43" name="Oval 17"/>
          <p:cNvSpPr>
            <a:spLocks noChangeArrowheads="1"/>
          </p:cNvSpPr>
          <p:nvPr/>
        </p:nvSpPr>
        <p:spPr bwMode="auto">
          <a:xfrm>
            <a:off x="3835352" y="1755164"/>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O</a:t>
            </a:r>
            <a:endParaRPr lang="en-US" dirty="0"/>
          </a:p>
        </p:txBody>
      </p:sp>
      <p:sp>
        <p:nvSpPr>
          <p:cNvPr id="44" name="Oval 18"/>
          <p:cNvSpPr>
            <a:spLocks noChangeArrowheads="1"/>
          </p:cNvSpPr>
          <p:nvPr/>
        </p:nvSpPr>
        <p:spPr bwMode="auto">
          <a:xfrm>
            <a:off x="4798965" y="2636226"/>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wrote</a:t>
            </a:r>
            <a:endParaRPr lang="en-US" sz="1600" dirty="0">
              <a:solidFill>
                <a:srgbClr val="FFFFFF"/>
              </a:solidFill>
            </a:endParaRPr>
          </a:p>
        </p:txBody>
      </p:sp>
      <p:sp>
        <p:nvSpPr>
          <p:cNvPr id="45" name="Oval 20"/>
          <p:cNvSpPr>
            <a:spLocks noChangeArrowheads="1"/>
          </p:cNvSpPr>
          <p:nvPr/>
        </p:nvSpPr>
        <p:spPr bwMode="auto">
          <a:xfrm>
            <a:off x="4797377" y="1744051"/>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O</a:t>
            </a:r>
            <a:endParaRPr lang="en-US" dirty="0"/>
          </a:p>
        </p:txBody>
      </p:sp>
      <p:sp>
        <p:nvSpPr>
          <p:cNvPr id="46" name="Oval 21"/>
          <p:cNvSpPr>
            <a:spLocks noChangeArrowheads="1"/>
          </p:cNvSpPr>
          <p:nvPr/>
        </p:nvSpPr>
        <p:spPr bwMode="auto">
          <a:xfrm>
            <a:off x="5776865" y="2636226"/>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a:t>
            </a:r>
            <a:endParaRPr lang="en-US" sz="1600" dirty="0">
              <a:solidFill>
                <a:srgbClr val="FFFFFF"/>
              </a:solidFill>
            </a:endParaRPr>
          </a:p>
        </p:txBody>
      </p:sp>
      <p:sp>
        <p:nvSpPr>
          <p:cNvPr id="47" name="Oval 23"/>
          <p:cNvSpPr>
            <a:spLocks noChangeArrowheads="1"/>
          </p:cNvSpPr>
          <p:nvPr/>
        </p:nvSpPr>
        <p:spPr bwMode="auto">
          <a:xfrm>
            <a:off x="5775277" y="1744051"/>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O</a:t>
            </a:r>
            <a:endParaRPr lang="en-US" dirty="0"/>
          </a:p>
        </p:txBody>
      </p:sp>
      <p:sp>
        <p:nvSpPr>
          <p:cNvPr id="48" name="Oval 24"/>
          <p:cNvSpPr>
            <a:spLocks noChangeArrowheads="1"/>
          </p:cNvSpPr>
          <p:nvPr/>
        </p:nvSpPr>
        <p:spPr bwMode="auto">
          <a:xfrm>
            <a:off x="6748415" y="2647339"/>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many</a:t>
            </a:r>
            <a:endParaRPr lang="en-US" sz="1600" dirty="0">
              <a:solidFill>
                <a:srgbClr val="FFFFFF"/>
              </a:solidFill>
            </a:endParaRPr>
          </a:p>
        </p:txBody>
      </p:sp>
      <p:sp>
        <p:nvSpPr>
          <p:cNvPr id="49" name="Oval 26"/>
          <p:cNvSpPr>
            <a:spLocks noChangeArrowheads="1"/>
          </p:cNvSpPr>
          <p:nvPr/>
        </p:nvSpPr>
        <p:spPr bwMode="auto">
          <a:xfrm>
            <a:off x="6746827" y="1755164"/>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O</a:t>
            </a:r>
            <a:endParaRPr lang="en-US" dirty="0"/>
          </a:p>
        </p:txBody>
      </p:sp>
      <p:sp>
        <p:nvSpPr>
          <p:cNvPr id="50" name="Oval 27"/>
          <p:cNvSpPr>
            <a:spLocks noChangeArrowheads="1"/>
          </p:cNvSpPr>
          <p:nvPr/>
        </p:nvSpPr>
        <p:spPr bwMode="auto">
          <a:xfrm>
            <a:off x="7726315" y="2647339"/>
            <a:ext cx="533400" cy="512763"/>
          </a:xfrm>
          <a:prstGeom prst="ellipse">
            <a:avLst/>
          </a:prstGeom>
          <a:noFill/>
          <a:ln w="28575">
            <a:solidFill>
              <a:srgbClr val="800000"/>
            </a:solidFill>
            <a:round/>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smtClean="0">
                <a:solidFill>
                  <a:srgbClr val="FFFFFF"/>
                </a:solidFill>
              </a:rPr>
              <a:t>years</a:t>
            </a:r>
            <a:endParaRPr lang="en-US" sz="1600" dirty="0">
              <a:solidFill>
                <a:srgbClr val="FFFFFF"/>
              </a:solidFill>
            </a:endParaRPr>
          </a:p>
        </p:txBody>
      </p:sp>
      <p:sp>
        <p:nvSpPr>
          <p:cNvPr id="51" name="Oval 28"/>
          <p:cNvSpPr>
            <a:spLocks noChangeArrowheads="1"/>
          </p:cNvSpPr>
          <p:nvPr/>
        </p:nvSpPr>
        <p:spPr bwMode="auto">
          <a:xfrm>
            <a:off x="7724727" y="1755164"/>
            <a:ext cx="533400" cy="512763"/>
          </a:xfrm>
          <a:prstGeom prst="ellipse">
            <a:avLst/>
          </a:prstGeom>
          <a:solidFill>
            <a:srgbClr val="800000"/>
          </a:solidFill>
          <a:ln w="28575">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t>O</a:t>
            </a:r>
            <a:endParaRPr lang="en-US" dirty="0"/>
          </a:p>
        </p:txBody>
      </p:sp>
      <p:sp>
        <p:nvSpPr>
          <p:cNvPr id="52" name="Line 36"/>
          <p:cNvSpPr>
            <a:spLocks noChangeShapeType="1"/>
          </p:cNvSpPr>
          <p:nvPr/>
        </p:nvSpPr>
        <p:spPr bwMode="auto">
          <a:xfrm flipV="1">
            <a:off x="1169940" y="2256814"/>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Line 37"/>
          <p:cNvSpPr>
            <a:spLocks noChangeShapeType="1"/>
          </p:cNvSpPr>
          <p:nvPr/>
        </p:nvSpPr>
        <p:spPr bwMode="auto">
          <a:xfrm>
            <a:off x="1441402" y="1994876"/>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54" name="Line 38"/>
          <p:cNvSpPr>
            <a:spLocks noChangeShapeType="1"/>
          </p:cNvSpPr>
          <p:nvPr/>
        </p:nvSpPr>
        <p:spPr bwMode="auto">
          <a:xfrm flipV="1">
            <a:off x="2160540" y="2267926"/>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Line 39"/>
          <p:cNvSpPr>
            <a:spLocks noChangeShapeType="1"/>
          </p:cNvSpPr>
          <p:nvPr/>
        </p:nvSpPr>
        <p:spPr bwMode="auto">
          <a:xfrm>
            <a:off x="2432002" y="2005989"/>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56" name="Line 40"/>
          <p:cNvSpPr>
            <a:spLocks noChangeShapeType="1"/>
          </p:cNvSpPr>
          <p:nvPr/>
        </p:nvSpPr>
        <p:spPr bwMode="auto">
          <a:xfrm flipV="1">
            <a:off x="3130502" y="2279039"/>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Line 41"/>
          <p:cNvSpPr>
            <a:spLocks noChangeShapeType="1"/>
          </p:cNvSpPr>
          <p:nvPr/>
        </p:nvSpPr>
        <p:spPr bwMode="auto">
          <a:xfrm>
            <a:off x="3401965" y="2017101"/>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58" name="Line 42"/>
          <p:cNvSpPr>
            <a:spLocks noChangeShapeType="1"/>
          </p:cNvSpPr>
          <p:nvPr/>
        </p:nvSpPr>
        <p:spPr bwMode="auto">
          <a:xfrm flipV="1">
            <a:off x="4098877" y="2279039"/>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Line 43"/>
          <p:cNvSpPr>
            <a:spLocks noChangeShapeType="1"/>
          </p:cNvSpPr>
          <p:nvPr/>
        </p:nvSpPr>
        <p:spPr bwMode="auto">
          <a:xfrm>
            <a:off x="4370340" y="2017101"/>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60" name="Line 44"/>
          <p:cNvSpPr>
            <a:spLocks noChangeShapeType="1"/>
          </p:cNvSpPr>
          <p:nvPr/>
        </p:nvSpPr>
        <p:spPr bwMode="auto">
          <a:xfrm flipV="1">
            <a:off x="5065665" y="2256814"/>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Line 45"/>
          <p:cNvSpPr>
            <a:spLocks noChangeShapeType="1"/>
          </p:cNvSpPr>
          <p:nvPr/>
        </p:nvSpPr>
        <p:spPr bwMode="auto">
          <a:xfrm>
            <a:off x="5337127" y="1994876"/>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62" name="Line 46"/>
          <p:cNvSpPr>
            <a:spLocks noChangeShapeType="1"/>
          </p:cNvSpPr>
          <p:nvPr/>
        </p:nvSpPr>
        <p:spPr bwMode="auto">
          <a:xfrm flipV="1">
            <a:off x="6056265" y="2267926"/>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Line 47"/>
          <p:cNvSpPr>
            <a:spLocks noChangeShapeType="1"/>
          </p:cNvSpPr>
          <p:nvPr/>
        </p:nvSpPr>
        <p:spPr bwMode="auto">
          <a:xfrm>
            <a:off x="6327727" y="2005989"/>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64" name="Line 48"/>
          <p:cNvSpPr>
            <a:spLocks noChangeShapeType="1"/>
          </p:cNvSpPr>
          <p:nvPr/>
        </p:nvSpPr>
        <p:spPr bwMode="auto">
          <a:xfrm flipV="1">
            <a:off x="7026227" y="2290151"/>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Line 49"/>
          <p:cNvSpPr>
            <a:spLocks noChangeShapeType="1"/>
          </p:cNvSpPr>
          <p:nvPr/>
        </p:nvSpPr>
        <p:spPr bwMode="auto">
          <a:xfrm>
            <a:off x="7297690" y="2028214"/>
            <a:ext cx="4254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66" name="Line 50"/>
          <p:cNvSpPr>
            <a:spLocks noChangeShapeType="1"/>
          </p:cNvSpPr>
          <p:nvPr/>
        </p:nvSpPr>
        <p:spPr bwMode="auto">
          <a:xfrm flipV="1">
            <a:off x="8007302" y="2267926"/>
            <a:ext cx="0" cy="369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40877035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dirty="0" smtClean="0"/>
              <a:t>Stanford NER </a:t>
            </a:r>
            <a:r>
              <a:rPr lang="en-US" dirty="0"/>
              <a:t>Features</a:t>
            </a:r>
          </a:p>
        </p:txBody>
      </p:sp>
      <p:sp>
        <p:nvSpPr>
          <p:cNvPr id="350211" name="Rectangle 3"/>
          <p:cNvSpPr>
            <a:spLocks noGrp="1" noChangeArrowheads="1"/>
          </p:cNvSpPr>
          <p:nvPr>
            <p:ph type="body" idx="1"/>
          </p:nvPr>
        </p:nvSpPr>
        <p:spPr/>
        <p:txBody>
          <a:bodyPr>
            <a:normAutofit fontScale="92500" lnSpcReduction="10000"/>
          </a:bodyPr>
          <a:lstStyle/>
          <a:p>
            <a:r>
              <a:rPr lang="en-US" dirty="0"/>
              <a:t>Word features: current word, previous word, next word, </a:t>
            </a:r>
            <a:r>
              <a:rPr lang="en-US" dirty="0" smtClean="0"/>
              <a:t>a word is anywhere in a +/– 4 word window</a:t>
            </a:r>
            <a:endParaRPr lang="en-US" dirty="0"/>
          </a:p>
          <a:p>
            <a:r>
              <a:rPr lang="en-US" dirty="0"/>
              <a:t>Orthographic features: </a:t>
            </a:r>
          </a:p>
          <a:p>
            <a:pPr lvl="1"/>
            <a:r>
              <a:rPr lang="en-US" dirty="0"/>
              <a:t>Jenny  </a:t>
            </a:r>
            <a:r>
              <a:rPr lang="en-US" dirty="0" smtClean="0"/>
              <a:t>→  </a:t>
            </a:r>
            <a:r>
              <a:rPr lang="en-US" dirty="0" err="1" smtClean="0"/>
              <a:t>Xxxx</a:t>
            </a:r>
            <a:endParaRPr lang="en-US" dirty="0"/>
          </a:p>
          <a:p>
            <a:pPr lvl="1"/>
            <a:r>
              <a:rPr lang="en-US" dirty="0"/>
              <a:t>IL-</a:t>
            </a:r>
            <a:r>
              <a:rPr lang="en-US" dirty="0" smtClean="0"/>
              <a:t>2      →  </a:t>
            </a:r>
            <a:r>
              <a:rPr lang="en-US" dirty="0"/>
              <a:t>XX-#</a:t>
            </a:r>
          </a:p>
          <a:p>
            <a:r>
              <a:rPr lang="en-US" dirty="0"/>
              <a:t>Prefixes and Suffixes:</a:t>
            </a:r>
          </a:p>
          <a:p>
            <a:pPr lvl="1"/>
            <a:r>
              <a:rPr lang="en-US" dirty="0"/>
              <a:t>Jenny  </a:t>
            </a:r>
            <a:r>
              <a:rPr lang="en-US" dirty="0" smtClean="0"/>
              <a:t>→  &lt;</a:t>
            </a:r>
            <a:r>
              <a:rPr lang="en-US" dirty="0"/>
              <a:t>J, &lt;Je, &lt;Jen, …, </a:t>
            </a:r>
            <a:r>
              <a:rPr lang="en-US" dirty="0" err="1"/>
              <a:t>nny</a:t>
            </a:r>
            <a:r>
              <a:rPr lang="en-US" dirty="0"/>
              <a:t>&gt;, </a:t>
            </a:r>
            <a:r>
              <a:rPr lang="en-US" dirty="0" err="1"/>
              <a:t>ny</a:t>
            </a:r>
            <a:r>
              <a:rPr lang="en-US" dirty="0"/>
              <a:t>&gt;, y&gt;</a:t>
            </a:r>
          </a:p>
          <a:p>
            <a:r>
              <a:rPr lang="en-US" dirty="0"/>
              <a:t>Label sequences</a:t>
            </a:r>
          </a:p>
          <a:p>
            <a:r>
              <a:rPr lang="en-US" dirty="0"/>
              <a:t>Lots of feature conjunctions</a:t>
            </a:r>
          </a:p>
          <a:p>
            <a:pPr lvl="1"/>
            <a:endParaRPr lang="en-US" dirty="0"/>
          </a:p>
        </p:txBody>
      </p:sp>
    </p:spTree>
    <p:extLst>
      <p:ext uri="{BB962C8B-B14F-4D97-AF65-F5344CB8AC3E}">
        <p14:creationId xmlns:p14="http://schemas.microsoft.com/office/powerpoint/2010/main" val="113382644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normAutofit fontScale="90000"/>
          </a:bodyPr>
          <a:lstStyle/>
          <a:p>
            <a:r>
              <a:rPr lang="en-US" dirty="0"/>
              <a:t>Stanford NER</a:t>
            </a:r>
            <a:br>
              <a:rPr lang="en-US" dirty="0"/>
            </a:br>
            <a:r>
              <a:rPr lang="en-US" sz="2700" dirty="0">
                <a:solidFill>
                  <a:srgbClr val="EFAB16"/>
                </a:solidFill>
              </a:rPr>
              <a:t>http://</a:t>
            </a:r>
            <a:r>
              <a:rPr lang="en-US" sz="2700" dirty="0" err="1">
                <a:solidFill>
                  <a:srgbClr val="EFAB16"/>
                </a:solidFill>
              </a:rPr>
              <a:t>nlp.stanford.edu</a:t>
            </a:r>
            <a:r>
              <a:rPr lang="en-US" sz="2700" dirty="0">
                <a:solidFill>
                  <a:srgbClr val="EFAB16"/>
                </a:solidFill>
              </a:rPr>
              <a:t>/software/CRF-</a:t>
            </a:r>
            <a:r>
              <a:rPr lang="en-US" sz="2700" dirty="0" err="1">
                <a:solidFill>
                  <a:srgbClr val="EFAB16"/>
                </a:solidFill>
              </a:rPr>
              <a:t>NER.shtml</a:t>
            </a:r>
            <a:endParaRPr lang="en-US" sz="2700" dirty="0">
              <a:solidFill>
                <a:srgbClr val="EFAB16"/>
              </a:solidFill>
            </a:endParaRPr>
          </a:p>
        </p:txBody>
      </p:sp>
      <p:sp>
        <p:nvSpPr>
          <p:cNvPr id="350211" name="Rectangle 3"/>
          <p:cNvSpPr>
            <a:spLocks noGrp="1" noChangeArrowheads="1"/>
          </p:cNvSpPr>
          <p:nvPr>
            <p:ph type="body" idx="1"/>
          </p:nvPr>
        </p:nvSpPr>
        <p:spPr>
          <a:xfrm>
            <a:off x="457200" y="1600200"/>
            <a:ext cx="8229600" cy="4997836"/>
          </a:xfrm>
        </p:spPr>
        <p:txBody>
          <a:bodyPr>
            <a:normAutofit fontScale="70000" lnSpcReduction="20000"/>
          </a:bodyPr>
          <a:lstStyle/>
          <a:p>
            <a:pPr marL="0" indent="0">
              <a:buNone/>
            </a:pPr>
            <a:r>
              <a:rPr lang="en-US" dirty="0"/>
              <a:t>$ java -mx500m -</a:t>
            </a:r>
            <a:r>
              <a:rPr lang="en-US" dirty="0" err="1"/>
              <a:t>Dfile.encoding</a:t>
            </a:r>
            <a:r>
              <a:rPr lang="en-US" dirty="0"/>
              <a:t>=utf-8 -</a:t>
            </a:r>
            <a:r>
              <a:rPr lang="en-US" dirty="0" err="1" smtClean="0"/>
              <a:t>cp</a:t>
            </a:r>
            <a:r>
              <a:rPr lang="en-US" dirty="0" smtClean="0"/>
              <a:t> Software</a:t>
            </a:r>
            <a:r>
              <a:rPr lang="en-US" dirty="0"/>
              <a:t>/stanford-ner-2011-</a:t>
            </a:r>
            <a:r>
              <a:rPr lang="en-US" dirty="0" smtClean="0"/>
              <a:t>06-19/</a:t>
            </a:r>
            <a:r>
              <a:rPr lang="en-US" dirty="0" err="1"/>
              <a:t>stanford-ner.jar</a:t>
            </a:r>
            <a:r>
              <a:rPr lang="en-US" dirty="0"/>
              <a:t> </a:t>
            </a:r>
            <a:r>
              <a:rPr lang="en-US" dirty="0" err="1"/>
              <a:t>edu.stanford.nlp.ie.crf.CRFClassifier</a:t>
            </a:r>
            <a:r>
              <a:rPr lang="en-US" dirty="0"/>
              <a:t> </a:t>
            </a:r>
            <a:r>
              <a:rPr lang="en-US" dirty="0" smtClean="0"/>
              <a:t>-</a:t>
            </a:r>
            <a:r>
              <a:rPr lang="en-US" dirty="0" err="1"/>
              <a:t>loadClassifier</a:t>
            </a:r>
            <a:r>
              <a:rPr lang="en-US" dirty="0"/>
              <a:t> </a:t>
            </a:r>
            <a:r>
              <a:rPr lang="en-US" dirty="0" smtClean="0"/>
              <a:t>Software</a:t>
            </a:r>
            <a:r>
              <a:rPr lang="en-US" dirty="0"/>
              <a:t>/stanford-ner-2011-</a:t>
            </a:r>
            <a:r>
              <a:rPr lang="en-US" dirty="0" smtClean="0"/>
              <a:t>06-19/</a:t>
            </a:r>
            <a:r>
              <a:rPr lang="en-US" dirty="0"/>
              <a:t>classifiers/all.3class.distsim.crf.ser.gz -</a:t>
            </a:r>
            <a:r>
              <a:rPr lang="en-US" dirty="0" err="1"/>
              <a:t>textFile</a:t>
            </a:r>
            <a:r>
              <a:rPr lang="en-US" dirty="0"/>
              <a:t> </a:t>
            </a:r>
            <a:r>
              <a:rPr lang="en-US" dirty="0" err="1"/>
              <a:t>RiderHaggard</a:t>
            </a:r>
            <a:r>
              <a:rPr lang="en-US" dirty="0"/>
              <a:t>/She\ 3155.txt &gt; </a:t>
            </a:r>
            <a:r>
              <a:rPr lang="en-US" dirty="0" err="1"/>
              <a:t>ner</a:t>
            </a:r>
            <a:r>
              <a:rPr lang="en-US" dirty="0"/>
              <a:t>/She\ 3155.</a:t>
            </a:r>
            <a:r>
              <a:rPr lang="en-US" dirty="0" smtClean="0"/>
              <a:t>ner</a:t>
            </a:r>
          </a:p>
          <a:p>
            <a:pPr marL="0" indent="0">
              <a:buNone/>
            </a:pPr>
            <a:endParaRPr lang="en-US" dirty="0"/>
          </a:p>
          <a:p>
            <a:pPr marL="0" indent="0">
              <a:buNone/>
            </a:pPr>
            <a:r>
              <a:rPr lang="en-US" dirty="0"/>
              <a:t>For thou shalt rule </a:t>
            </a:r>
            <a:r>
              <a:rPr lang="en-US" dirty="0" smtClean="0"/>
              <a:t>this </a:t>
            </a:r>
            <a:r>
              <a:rPr lang="en-US" dirty="0" smtClean="0">
                <a:solidFill>
                  <a:srgbClr val="BB57BD"/>
                </a:solidFill>
              </a:rPr>
              <a:t>&lt;</a:t>
            </a:r>
            <a:r>
              <a:rPr lang="en-US" dirty="0">
                <a:solidFill>
                  <a:srgbClr val="BB57BD"/>
                </a:solidFill>
              </a:rPr>
              <a:t>LOCATION&gt;</a:t>
            </a:r>
            <a:r>
              <a:rPr lang="en-US" dirty="0"/>
              <a:t>England</a:t>
            </a:r>
            <a:r>
              <a:rPr lang="en-US" dirty="0">
                <a:solidFill>
                  <a:srgbClr val="BB57BD"/>
                </a:solidFill>
              </a:rPr>
              <a:t>&lt;/LOCATION&gt;</a:t>
            </a:r>
            <a:r>
              <a:rPr lang="en-US" dirty="0"/>
              <a:t>---</a:t>
            </a:r>
            <a:r>
              <a:rPr lang="en-US" dirty="0" smtClean="0"/>
              <a:t>-”</a:t>
            </a:r>
            <a:endParaRPr lang="en-US" dirty="0"/>
          </a:p>
          <a:p>
            <a:pPr marL="0" indent="0">
              <a:buNone/>
            </a:pPr>
            <a:r>
              <a:rPr lang="en-US" dirty="0"/>
              <a:t>"But we have a queen already," broke in </a:t>
            </a:r>
            <a:r>
              <a:rPr lang="en-US" dirty="0">
                <a:solidFill>
                  <a:srgbClr val="BB57BD"/>
                </a:solidFill>
              </a:rPr>
              <a:t>&lt;LOCATION&gt;</a:t>
            </a:r>
            <a:r>
              <a:rPr lang="en-US" dirty="0"/>
              <a:t>Leo</a:t>
            </a:r>
            <a:r>
              <a:rPr lang="en-US" dirty="0">
                <a:solidFill>
                  <a:srgbClr val="BB57BD"/>
                </a:solidFill>
              </a:rPr>
              <a:t>&lt;/LOCATION&gt;</a:t>
            </a:r>
            <a:r>
              <a:rPr lang="en-US" dirty="0"/>
              <a:t>, hastily</a:t>
            </a:r>
            <a:r>
              <a:rPr lang="en-US" dirty="0" smtClean="0"/>
              <a:t>.</a:t>
            </a:r>
            <a:endParaRPr lang="en-US" dirty="0"/>
          </a:p>
          <a:p>
            <a:pPr marL="0" indent="0">
              <a:buNone/>
            </a:pPr>
            <a:r>
              <a:rPr lang="en-US" dirty="0"/>
              <a:t>"It is naught, it is naught," said </a:t>
            </a:r>
            <a:r>
              <a:rPr lang="en-US" dirty="0">
                <a:solidFill>
                  <a:schemeClr val="accent2"/>
                </a:solidFill>
              </a:rPr>
              <a:t>&lt;PERSON&gt;</a:t>
            </a:r>
            <a:r>
              <a:rPr lang="en-US" dirty="0"/>
              <a:t>Ayesha</a:t>
            </a:r>
            <a:r>
              <a:rPr lang="en-US" dirty="0">
                <a:solidFill>
                  <a:srgbClr val="EFAB16"/>
                </a:solidFill>
              </a:rPr>
              <a:t>&lt;/PERSON&gt;</a:t>
            </a:r>
            <a:r>
              <a:rPr lang="en-US" dirty="0"/>
              <a:t>; "she can be overthrown</a:t>
            </a:r>
            <a:r>
              <a:rPr lang="en-US" dirty="0" smtClean="0"/>
              <a:t>.”</a:t>
            </a:r>
            <a:endParaRPr lang="en-US" dirty="0"/>
          </a:p>
          <a:p>
            <a:pPr marL="0" indent="0">
              <a:buNone/>
            </a:pPr>
            <a:r>
              <a:rPr lang="en-US" dirty="0"/>
              <a:t>At this we both broke out into an exclamation of dismay, and </a:t>
            </a:r>
            <a:r>
              <a:rPr lang="en-US" dirty="0" smtClean="0"/>
              <a:t>explained that </a:t>
            </a:r>
            <a:r>
              <a:rPr lang="en-US" dirty="0"/>
              <a:t>we should as soon think of overthrowing ourselves</a:t>
            </a:r>
            <a:r>
              <a:rPr lang="en-US" dirty="0" smtClean="0"/>
              <a:t>.</a:t>
            </a:r>
            <a:endParaRPr lang="en-US" dirty="0"/>
          </a:p>
          <a:p>
            <a:pPr marL="0" indent="0">
              <a:buNone/>
            </a:pPr>
            <a:r>
              <a:rPr lang="en-US" dirty="0"/>
              <a:t>"But here is a strange thing," said </a:t>
            </a:r>
            <a:r>
              <a:rPr lang="en-US" dirty="0">
                <a:solidFill>
                  <a:srgbClr val="EFAB16"/>
                </a:solidFill>
              </a:rPr>
              <a:t>&lt;PERSON&gt;</a:t>
            </a:r>
            <a:r>
              <a:rPr lang="en-US" dirty="0"/>
              <a:t>Ayesha</a:t>
            </a:r>
            <a:r>
              <a:rPr lang="en-US" dirty="0">
                <a:solidFill>
                  <a:srgbClr val="EFAB16"/>
                </a:solidFill>
              </a:rPr>
              <a:t>&lt;/PERSON&gt;</a:t>
            </a:r>
            <a:r>
              <a:rPr lang="en-US" dirty="0"/>
              <a:t>, in astonishment; "a </a:t>
            </a:r>
            <a:r>
              <a:rPr lang="en-US" dirty="0" smtClean="0"/>
              <a:t>queen whom </a:t>
            </a:r>
            <a:r>
              <a:rPr lang="en-US" dirty="0"/>
              <a:t>her people love! Surely the world must have changed since I </a:t>
            </a:r>
            <a:r>
              <a:rPr lang="en-US" dirty="0" smtClean="0"/>
              <a:t>dwelt in </a:t>
            </a:r>
            <a:r>
              <a:rPr lang="en-US" dirty="0">
                <a:solidFill>
                  <a:schemeClr val="accent1"/>
                </a:solidFill>
              </a:rPr>
              <a:t>&lt;LOCATION&gt;</a:t>
            </a:r>
            <a:r>
              <a:rPr lang="en-US" dirty="0" err="1"/>
              <a:t>Kôr</a:t>
            </a:r>
            <a:r>
              <a:rPr lang="en-US" dirty="0">
                <a:solidFill>
                  <a:srgbClr val="BB57BD"/>
                </a:solidFill>
              </a:rPr>
              <a:t>&lt;/LOCATION&gt;</a:t>
            </a:r>
            <a:r>
              <a:rPr lang="en-US" dirty="0"/>
              <a:t>."</a:t>
            </a:r>
          </a:p>
        </p:txBody>
      </p:sp>
    </p:spTree>
    <p:extLst>
      <p:ext uri="{BB962C8B-B14F-4D97-AF65-F5344CB8AC3E}">
        <p14:creationId xmlns:p14="http://schemas.microsoft.com/office/powerpoint/2010/main" val="193521404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Parsing</a:t>
            </a:r>
            <a:endParaRPr lang="en-US" dirty="0"/>
          </a:p>
        </p:txBody>
      </p:sp>
    </p:spTree>
    <p:extLst>
      <p:ext uri="{BB962C8B-B14F-4D97-AF65-F5344CB8AC3E}">
        <p14:creationId xmlns:p14="http://schemas.microsoft.com/office/powerpoint/2010/main" val="418145468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parsing</a:t>
            </a:r>
            <a:endParaRPr lang="en-US" dirty="0"/>
          </a:p>
        </p:txBody>
      </p:sp>
      <p:sp>
        <p:nvSpPr>
          <p:cNvPr id="3" name="Content Placeholder 2"/>
          <p:cNvSpPr>
            <a:spLocks noGrp="1"/>
          </p:cNvSpPr>
          <p:nvPr>
            <p:ph idx="1"/>
          </p:nvPr>
        </p:nvSpPr>
        <p:spPr>
          <a:xfrm>
            <a:off x="457200" y="1600200"/>
            <a:ext cx="8229600" cy="4887408"/>
          </a:xfrm>
        </p:spPr>
        <p:txBody>
          <a:bodyPr>
            <a:normAutofit fontScale="92500" lnSpcReduction="10000"/>
          </a:bodyPr>
          <a:lstStyle/>
          <a:p>
            <a:r>
              <a:rPr lang="en-US" dirty="0" smtClean="0"/>
              <a:t>One of the big successes of 1990s statistical NLP was the development of </a:t>
            </a:r>
            <a:r>
              <a:rPr lang="en-US" dirty="0" smtClean="0">
                <a:solidFill>
                  <a:srgbClr val="EFAB16"/>
                </a:solidFill>
              </a:rPr>
              <a:t>statistical parsers</a:t>
            </a:r>
          </a:p>
          <a:p>
            <a:r>
              <a:rPr lang="en-US" dirty="0" smtClean="0"/>
              <a:t>These are trained from hand-parsed sentences (“</a:t>
            </a:r>
            <a:r>
              <a:rPr lang="en-US" dirty="0" err="1" smtClean="0">
                <a:solidFill>
                  <a:srgbClr val="EFAB16"/>
                </a:solidFill>
              </a:rPr>
              <a:t>treebanks</a:t>
            </a:r>
            <a:r>
              <a:rPr lang="en-US" dirty="0" smtClean="0"/>
              <a:t>”), and know statistics about phrase structure and word relationships, and use them to assign the most likely structure to a new sentence</a:t>
            </a:r>
          </a:p>
          <a:p>
            <a:r>
              <a:rPr lang="en-US" dirty="0" smtClean="0"/>
              <a:t>They will return a sentence parse for </a:t>
            </a:r>
            <a:r>
              <a:rPr lang="en-US" i="1" dirty="0" smtClean="0">
                <a:solidFill>
                  <a:srgbClr val="EFAB16"/>
                </a:solidFill>
              </a:rPr>
              <a:t>any</a:t>
            </a:r>
            <a:r>
              <a:rPr lang="en-US" i="1" dirty="0" smtClean="0"/>
              <a:t> </a:t>
            </a:r>
            <a:r>
              <a:rPr lang="en-US" dirty="0" smtClean="0"/>
              <a:t>sequence of words. And it will usually be </a:t>
            </a:r>
            <a:r>
              <a:rPr lang="en-US" i="1" dirty="0" smtClean="0">
                <a:solidFill>
                  <a:srgbClr val="EFAB16"/>
                </a:solidFill>
              </a:rPr>
              <a:t>mostly</a:t>
            </a:r>
            <a:r>
              <a:rPr lang="en-US" i="1" dirty="0" smtClean="0"/>
              <a:t> </a:t>
            </a:r>
            <a:r>
              <a:rPr lang="en-US" dirty="0" smtClean="0"/>
              <a:t>right</a:t>
            </a:r>
          </a:p>
          <a:p>
            <a:r>
              <a:rPr lang="en-US" dirty="0" smtClean="0"/>
              <a:t>There are </a:t>
            </a:r>
            <a:r>
              <a:rPr lang="en-US" dirty="0" smtClean="0">
                <a:solidFill>
                  <a:srgbClr val="EFAB16"/>
                </a:solidFill>
              </a:rPr>
              <a:t>many opportunities </a:t>
            </a:r>
            <a:r>
              <a:rPr lang="en-US" dirty="0" smtClean="0"/>
              <a:t>for exploiting this richer level of analysis, which have only been partly realized.</a:t>
            </a:r>
            <a:endParaRPr lang="en-US" dirty="0"/>
          </a:p>
        </p:txBody>
      </p:sp>
    </p:spTree>
    <p:extLst>
      <p:ext uri="{BB962C8B-B14F-4D97-AF65-F5344CB8AC3E}">
        <p14:creationId xmlns:p14="http://schemas.microsoft.com/office/powerpoint/2010/main" val="173918911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 structure Parsing</a:t>
            </a:r>
            <a:endParaRPr lang="en-US" dirty="0"/>
          </a:p>
        </p:txBody>
      </p:sp>
      <p:sp>
        <p:nvSpPr>
          <p:cNvPr id="3" name="Content Placeholder 2"/>
          <p:cNvSpPr>
            <a:spLocks noGrp="1"/>
          </p:cNvSpPr>
          <p:nvPr>
            <p:ph idx="1"/>
          </p:nvPr>
        </p:nvSpPr>
        <p:spPr>
          <a:xfrm>
            <a:off x="457200" y="1600200"/>
            <a:ext cx="8229600" cy="2338375"/>
          </a:xfrm>
        </p:spPr>
        <p:txBody>
          <a:bodyPr>
            <a:normAutofit fontScale="85000" lnSpcReduction="20000"/>
          </a:bodyPr>
          <a:lstStyle/>
          <a:p>
            <a:r>
              <a:rPr lang="en-US" dirty="0" smtClean="0"/>
              <a:t>Phrase structure representations have dominated American linguistics since the 1930s</a:t>
            </a:r>
          </a:p>
          <a:p>
            <a:r>
              <a:rPr lang="en-US" dirty="0" smtClean="0"/>
              <a:t>They focus on showing words that go together to form natural groups (</a:t>
            </a:r>
            <a:r>
              <a:rPr lang="en-US" dirty="0" smtClean="0">
                <a:solidFill>
                  <a:srgbClr val="EFAB16"/>
                </a:solidFill>
              </a:rPr>
              <a:t>constituents</a:t>
            </a:r>
            <a:r>
              <a:rPr lang="en-US" dirty="0" smtClean="0"/>
              <a:t>) that behave alike</a:t>
            </a:r>
          </a:p>
          <a:p>
            <a:r>
              <a:rPr lang="en-US" dirty="0" smtClean="0"/>
              <a:t>They are good for showing and querying details of sentence structure and embedding</a:t>
            </a:r>
            <a:endParaRPr lang="en-US" dirty="0"/>
          </a:p>
        </p:txBody>
      </p:sp>
      <p:grpSp>
        <p:nvGrpSpPr>
          <p:cNvPr id="4" name="Group 4"/>
          <p:cNvGrpSpPr>
            <a:grpSpLocks noChangeAspect="1"/>
          </p:cNvGrpSpPr>
          <p:nvPr/>
        </p:nvGrpSpPr>
        <p:grpSpPr bwMode="auto">
          <a:xfrm>
            <a:off x="534912" y="4050320"/>
            <a:ext cx="7993593" cy="2348627"/>
            <a:chOff x="-36" y="2813"/>
            <a:chExt cx="3013" cy="885"/>
          </a:xfrm>
        </p:grpSpPr>
        <p:sp>
          <p:nvSpPr>
            <p:cNvPr id="5" name="Text Box 5"/>
            <p:cNvSpPr txBox="1">
              <a:spLocks noChangeArrowheads="1"/>
            </p:cNvSpPr>
            <p:nvPr/>
          </p:nvSpPr>
          <p:spPr bwMode="auto">
            <a:xfrm>
              <a:off x="-36" y="3588"/>
              <a:ext cx="3013" cy="11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algn="ctr" eaLnBrk="1" hangingPunct="1">
                <a:spcBef>
                  <a:spcPct val="50000"/>
                </a:spcBef>
              </a:pPr>
              <a:r>
                <a:rPr lang="en-US" sz="1300" dirty="0">
                  <a:solidFill>
                    <a:schemeClr val="accent2"/>
                  </a:solidFill>
                  <a:latin typeface="Lucida Sans" charset="0"/>
                </a:rPr>
                <a:t>Bills </a:t>
              </a:r>
              <a:r>
                <a:rPr lang="en-US" sz="1300" dirty="0" smtClean="0">
                  <a:solidFill>
                    <a:schemeClr val="accent2"/>
                  </a:solidFill>
                  <a:latin typeface="Lucida Sans" charset="0"/>
                </a:rPr>
                <a:t>    on     ports     and   immigration         were     submitted     </a:t>
              </a:r>
              <a:r>
                <a:rPr lang="en-US" sz="1300" dirty="0">
                  <a:solidFill>
                    <a:schemeClr val="accent2"/>
                  </a:solidFill>
                  <a:latin typeface="Lucida Sans" charset="0"/>
                </a:rPr>
                <a:t>by </a:t>
              </a:r>
              <a:r>
                <a:rPr lang="en-US" sz="1300" dirty="0" smtClean="0">
                  <a:solidFill>
                    <a:schemeClr val="accent2"/>
                  </a:solidFill>
                  <a:latin typeface="Lucida Sans" charset="0"/>
                </a:rPr>
                <a:t>    Senator     </a:t>
              </a:r>
              <a:r>
                <a:rPr lang="en-US" sz="1300" dirty="0">
                  <a:solidFill>
                    <a:schemeClr val="accent2"/>
                  </a:solidFill>
                  <a:latin typeface="Lucida Sans" charset="0"/>
                </a:rPr>
                <a:t>Brownback</a:t>
              </a:r>
              <a:endParaRPr lang="en-US" sz="1200" dirty="0">
                <a:solidFill>
                  <a:schemeClr val="accent2"/>
                </a:solidFill>
                <a:latin typeface="Lucida Sans" charset="0"/>
              </a:endParaRPr>
            </a:p>
          </p:txBody>
        </p:sp>
        <p:sp>
          <p:nvSpPr>
            <p:cNvPr id="6" name="Text Box 6"/>
            <p:cNvSpPr txBox="1">
              <a:spLocks noChangeArrowheads="1"/>
            </p:cNvSpPr>
            <p:nvPr/>
          </p:nvSpPr>
          <p:spPr bwMode="auto">
            <a:xfrm>
              <a:off x="274" y="2930"/>
              <a:ext cx="145"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NP</a:t>
              </a:r>
            </a:p>
          </p:txBody>
        </p:sp>
        <p:sp>
          <p:nvSpPr>
            <p:cNvPr id="7" name="Text Box 7"/>
            <p:cNvSpPr txBox="1">
              <a:spLocks noChangeArrowheads="1"/>
            </p:cNvSpPr>
            <p:nvPr/>
          </p:nvSpPr>
          <p:spPr bwMode="auto">
            <a:xfrm>
              <a:off x="993" y="2813"/>
              <a:ext cx="101"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dirty="0">
                  <a:solidFill>
                    <a:schemeClr val="accent2"/>
                  </a:solidFill>
                  <a:latin typeface="Lucida Sans" charset="0"/>
                </a:rPr>
                <a:t>S</a:t>
              </a:r>
            </a:p>
          </p:txBody>
        </p:sp>
        <p:sp>
          <p:nvSpPr>
            <p:cNvPr id="8" name="Text Box 8"/>
            <p:cNvSpPr txBox="1">
              <a:spLocks noChangeArrowheads="1"/>
            </p:cNvSpPr>
            <p:nvPr/>
          </p:nvSpPr>
          <p:spPr bwMode="auto">
            <a:xfrm>
              <a:off x="2318" y="3318"/>
              <a:ext cx="284"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r>
                <a:rPr lang="en-US" sz="1200">
                  <a:solidFill>
                    <a:schemeClr val="accent2"/>
                  </a:solidFill>
                  <a:latin typeface="Lucida Sans" charset="0"/>
                </a:rPr>
                <a:t>NP</a:t>
              </a:r>
            </a:p>
          </p:txBody>
        </p:sp>
        <p:sp>
          <p:nvSpPr>
            <p:cNvPr id="9" name="Text Box 9"/>
            <p:cNvSpPr txBox="1">
              <a:spLocks noChangeArrowheads="1"/>
            </p:cNvSpPr>
            <p:nvPr/>
          </p:nvSpPr>
          <p:spPr bwMode="auto">
            <a:xfrm>
              <a:off x="2109" y="3456"/>
              <a:ext cx="348"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r>
                <a:rPr lang="en-US" sz="1200">
                  <a:solidFill>
                    <a:schemeClr val="accent2"/>
                  </a:solidFill>
                  <a:latin typeface="Lucida Sans" charset="0"/>
                </a:rPr>
                <a:t>NNP</a:t>
              </a:r>
            </a:p>
          </p:txBody>
        </p:sp>
        <p:sp>
          <p:nvSpPr>
            <p:cNvPr id="10" name="Text Box 10"/>
            <p:cNvSpPr txBox="1">
              <a:spLocks noChangeArrowheads="1"/>
            </p:cNvSpPr>
            <p:nvPr/>
          </p:nvSpPr>
          <p:spPr bwMode="auto">
            <a:xfrm>
              <a:off x="2506" y="3464"/>
              <a:ext cx="319"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r>
                <a:rPr lang="en-US" sz="1200">
                  <a:solidFill>
                    <a:schemeClr val="accent2"/>
                  </a:solidFill>
                  <a:latin typeface="Lucida Sans" charset="0"/>
                </a:rPr>
                <a:t>NNP</a:t>
              </a:r>
            </a:p>
          </p:txBody>
        </p:sp>
        <p:sp>
          <p:nvSpPr>
            <p:cNvPr id="11" name="Text Box 11"/>
            <p:cNvSpPr txBox="1">
              <a:spLocks noChangeArrowheads="1"/>
            </p:cNvSpPr>
            <p:nvPr/>
          </p:nvSpPr>
          <p:spPr bwMode="auto">
            <a:xfrm>
              <a:off x="2187" y="3174"/>
              <a:ext cx="213"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r>
                <a:rPr lang="en-US" sz="1200">
                  <a:solidFill>
                    <a:schemeClr val="accent2"/>
                  </a:solidFill>
                  <a:latin typeface="Lucida Sans" charset="0"/>
                </a:rPr>
                <a:t>PP</a:t>
              </a:r>
            </a:p>
          </p:txBody>
        </p:sp>
        <p:sp>
          <p:nvSpPr>
            <p:cNvPr id="12" name="Text Box 12"/>
            <p:cNvSpPr txBox="1">
              <a:spLocks noChangeArrowheads="1"/>
            </p:cNvSpPr>
            <p:nvPr/>
          </p:nvSpPr>
          <p:spPr bwMode="auto">
            <a:xfrm>
              <a:off x="1984" y="3319"/>
              <a:ext cx="214"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r>
                <a:rPr lang="en-US" sz="1200">
                  <a:solidFill>
                    <a:schemeClr val="accent2"/>
                  </a:solidFill>
                  <a:latin typeface="Lucida Sans" charset="0"/>
                </a:rPr>
                <a:t>IN</a:t>
              </a:r>
            </a:p>
          </p:txBody>
        </p:sp>
        <p:sp>
          <p:nvSpPr>
            <p:cNvPr id="13" name="Line 13"/>
            <p:cNvSpPr>
              <a:spLocks noChangeShapeType="1"/>
            </p:cNvSpPr>
            <p:nvPr/>
          </p:nvSpPr>
          <p:spPr bwMode="auto">
            <a:xfrm flipH="1">
              <a:off x="2146" y="3281"/>
              <a:ext cx="139" cy="37"/>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14" name="Line 14"/>
            <p:cNvSpPr>
              <a:spLocks noChangeShapeType="1"/>
            </p:cNvSpPr>
            <p:nvPr/>
          </p:nvSpPr>
          <p:spPr bwMode="auto">
            <a:xfrm>
              <a:off x="2283" y="3281"/>
              <a:ext cx="138" cy="37"/>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grpSp>
          <p:nvGrpSpPr>
            <p:cNvPr id="15" name="Group 15"/>
            <p:cNvGrpSpPr>
              <a:grpSpLocks/>
            </p:cNvGrpSpPr>
            <p:nvPr/>
          </p:nvGrpSpPr>
          <p:grpSpPr bwMode="auto">
            <a:xfrm>
              <a:off x="2356" y="3424"/>
              <a:ext cx="273" cy="37"/>
              <a:chOff x="4451" y="2001"/>
              <a:chExt cx="507" cy="67"/>
            </a:xfrm>
          </p:grpSpPr>
          <p:sp>
            <p:nvSpPr>
              <p:cNvPr id="53" name="Line 16"/>
              <p:cNvSpPr>
                <a:spLocks noChangeShapeType="1"/>
              </p:cNvSpPr>
              <p:nvPr/>
            </p:nvSpPr>
            <p:spPr bwMode="auto">
              <a:xfrm flipH="1">
                <a:off x="4451" y="2001"/>
                <a:ext cx="257" cy="67"/>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54" name="Line 17"/>
              <p:cNvSpPr>
                <a:spLocks noChangeShapeType="1"/>
              </p:cNvSpPr>
              <p:nvPr/>
            </p:nvSpPr>
            <p:spPr bwMode="auto">
              <a:xfrm>
                <a:off x="4701" y="2001"/>
                <a:ext cx="257" cy="67"/>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grpSp>
        <p:sp>
          <p:nvSpPr>
            <p:cNvPr id="16" name="Text Box 18"/>
            <p:cNvSpPr txBox="1">
              <a:spLocks noChangeArrowheads="1"/>
            </p:cNvSpPr>
            <p:nvPr/>
          </p:nvSpPr>
          <p:spPr bwMode="auto">
            <a:xfrm>
              <a:off x="1973" y="3018"/>
              <a:ext cx="140"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VP</a:t>
              </a:r>
            </a:p>
          </p:txBody>
        </p:sp>
        <p:sp>
          <p:nvSpPr>
            <p:cNvPr id="17" name="Text Box 19"/>
            <p:cNvSpPr txBox="1">
              <a:spLocks noChangeArrowheads="1"/>
            </p:cNvSpPr>
            <p:nvPr/>
          </p:nvSpPr>
          <p:spPr bwMode="auto">
            <a:xfrm>
              <a:off x="1686" y="2890"/>
              <a:ext cx="140"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VP</a:t>
              </a:r>
            </a:p>
          </p:txBody>
        </p:sp>
        <p:sp>
          <p:nvSpPr>
            <p:cNvPr id="18" name="Text Box 20"/>
            <p:cNvSpPr txBox="1">
              <a:spLocks noChangeArrowheads="1"/>
            </p:cNvSpPr>
            <p:nvPr/>
          </p:nvSpPr>
          <p:spPr bwMode="auto">
            <a:xfrm>
              <a:off x="1757" y="3174"/>
              <a:ext cx="184"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VBN</a:t>
              </a:r>
            </a:p>
          </p:txBody>
        </p:sp>
        <p:sp>
          <p:nvSpPr>
            <p:cNvPr id="19" name="Line 21"/>
            <p:cNvSpPr>
              <a:spLocks noChangeShapeType="1"/>
            </p:cNvSpPr>
            <p:nvPr/>
          </p:nvSpPr>
          <p:spPr bwMode="auto">
            <a:xfrm flipH="1">
              <a:off x="1907" y="3135"/>
              <a:ext cx="138" cy="36"/>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20" name="Line 22"/>
            <p:cNvSpPr>
              <a:spLocks noChangeShapeType="1"/>
            </p:cNvSpPr>
            <p:nvPr/>
          </p:nvSpPr>
          <p:spPr bwMode="auto">
            <a:xfrm>
              <a:off x="2041" y="3135"/>
              <a:ext cx="138" cy="36"/>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21" name="Text Box 23"/>
            <p:cNvSpPr txBox="1">
              <a:spLocks noChangeArrowheads="1"/>
            </p:cNvSpPr>
            <p:nvPr/>
          </p:nvSpPr>
          <p:spPr bwMode="auto">
            <a:xfrm>
              <a:off x="1389" y="3023"/>
              <a:ext cx="184"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VBD</a:t>
              </a:r>
            </a:p>
          </p:txBody>
        </p:sp>
        <p:grpSp>
          <p:nvGrpSpPr>
            <p:cNvPr id="22" name="Group 24"/>
            <p:cNvGrpSpPr>
              <a:grpSpLocks/>
            </p:cNvGrpSpPr>
            <p:nvPr/>
          </p:nvGrpSpPr>
          <p:grpSpPr bwMode="auto">
            <a:xfrm>
              <a:off x="1572" y="2990"/>
              <a:ext cx="369" cy="44"/>
              <a:chOff x="2895" y="1209"/>
              <a:chExt cx="688" cy="78"/>
            </a:xfrm>
          </p:grpSpPr>
          <p:sp>
            <p:nvSpPr>
              <p:cNvPr id="51" name="Line 25"/>
              <p:cNvSpPr>
                <a:spLocks noChangeShapeType="1"/>
              </p:cNvSpPr>
              <p:nvPr/>
            </p:nvSpPr>
            <p:spPr bwMode="auto">
              <a:xfrm flipH="1">
                <a:off x="2895" y="1209"/>
                <a:ext cx="343" cy="77"/>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52" name="Line 26"/>
              <p:cNvSpPr>
                <a:spLocks noChangeShapeType="1"/>
              </p:cNvSpPr>
              <p:nvPr/>
            </p:nvSpPr>
            <p:spPr bwMode="auto">
              <a:xfrm>
                <a:off x="3240" y="1210"/>
                <a:ext cx="343" cy="77"/>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grpSp>
        <p:sp>
          <p:nvSpPr>
            <p:cNvPr id="23" name="Text Box 27"/>
            <p:cNvSpPr txBox="1">
              <a:spLocks noChangeArrowheads="1"/>
            </p:cNvSpPr>
            <p:nvPr/>
          </p:nvSpPr>
          <p:spPr bwMode="auto">
            <a:xfrm>
              <a:off x="879" y="3392"/>
              <a:ext cx="155"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NN</a:t>
              </a:r>
            </a:p>
          </p:txBody>
        </p:sp>
        <p:sp>
          <p:nvSpPr>
            <p:cNvPr id="24" name="Text Box 28"/>
            <p:cNvSpPr txBox="1">
              <a:spLocks noChangeArrowheads="1"/>
            </p:cNvSpPr>
            <p:nvPr/>
          </p:nvSpPr>
          <p:spPr bwMode="auto">
            <a:xfrm>
              <a:off x="653" y="3398"/>
              <a:ext cx="150"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dirty="0">
                  <a:solidFill>
                    <a:schemeClr val="accent2"/>
                  </a:solidFill>
                  <a:latin typeface="Lucida Sans" charset="0"/>
                </a:rPr>
                <a:t>CC</a:t>
              </a:r>
            </a:p>
          </p:txBody>
        </p:sp>
        <p:sp>
          <p:nvSpPr>
            <p:cNvPr id="25" name="Text Box 29"/>
            <p:cNvSpPr txBox="1">
              <a:spLocks noChangeArrowheads="1"/>
            </p:cNvSpPr>
            <p:nvPr/>
          </p:nvSpPr>
          <p:spPr bwMode="auto">
            <a:xfrm>
              <a:off x="415" y="3403"/>
              <a:ext cx="187"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NNS</a:t>
              </a:r>
            </a:p>
          </p:txBody>
        </p:sp>
        <p:sp>
          <p:nvSpPr>
            <p:cNvPr id="26" name="Text Box 30"/>
            <p:cNvSpPr txBox="1">
              <a:spLocks noChangeArrowheads="1"/>
            </p:cNvSpPr>
            <p:nvPr/>
          </p:nvSpPr>
          <p:spPr bwMode="auto">
            <a:xfrm>
              <a:off x="670" y="3243"/>
              <a:ext cx="145"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NP</a:t>
              </a:r>
            </a:p>
          </p:txBody>
        </p:sp>
        <p:sp>
          <p:nvSpPr>
            <p:cNvPr id="27" name="Text Box 31"/>
            <p:cNvSpPr txBox="1">
              <a:spLocks noChangeArrowheads="1"/>
            </p:cNvSpPr>
            <p:nvPr/>
          </p:nvSpPr>
          <p:spPr bwMode="auto">
            <a:xfrm>
              <a:off x="265" y="3243"/>
              <a:ext cx="129"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IN</a:t>
              </a:r>
            </a:p>
          </p:txBody>
        </p:sp>
        <p:sp>
          <p:nvSpPr>
            <p:cNvPr id="28" name="Text Box 32"/>
            <p:cNvSpPr txBox="1">
              <a:spLocks noChangeArrowheads="1"/>
            </p:cNvSpPr>
            <p:nvPr/>
          </p:nvSpPr>
          <p:spPr bwMode="auto">
            <a:xfrm>
              <a:off x="65" y="3102"/>
              <a:ext cx="145"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NP</a:t>
              </a:r>
            </a:p>
          </p:txBody>
        </p:sp>
        <p:sp>
          <p:nvSpPr>
            <p:cNvPr id="29" name="Text Box 33"/>
            <p:cNvSpPr txBox="1">
              <a:spLocks noChangeArrowheads="1"/>
            </p:cNvSpPr>
            <p:nvPr/>
          </p:nvSpPr>
          <p:spPr bwMode="auto">
            <a:xfrm>
              <a:off x="473" y="3092"/>
              <a:ext cx="134"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PP</a:t>
              </a:r>
            </a:p>
          </p:txBody>
        </p:sp>
        <p:sp>
          <p:nvSpPr>
            <p:cNvPr id="30" name="Text Box 34"/>
            <p:cNvSpPr txBox="1">
              <a:spLocks noChangeArrowheads="1"/>
            </p:cNvSpPr>
            <p:nvPr/>
          </p:nvSpPr>
          <p:spPr bwMode="auto">
            <a:xfrm>
              <a:off x="54" y="3386"/>
              <a:ext cx="187" cy="104"/>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r>
                <a:rPr lang="en-US" sz="1200">
                  <a:solidFill>
                    <a:schemeClr val="accent2"/>
                  </a:solidFill>
                  <a:latin typeface="Lucida Sans" charset="0"/>
                </a:rPr>
                <a:t>NNS</a:t>
              </a:r>
            </a:p>
          </p:txBody>
        </p:sp>
        <p:sp>
          <p:nvSpPr>
            <p:cNvPr id="31" name="Line 35"/>
            <p:cNvSpPr>
              <a:spLocks noChangeShapeType="1"/>
            </p:cNvSpPr>
            <p:nvPr/>
          </p:nvSpPr>
          <p:spPr bwMode="auto">
            <a:xfrm flipH="1">
              <a:off x="180" y="3047"/>
              <a:ext cx="138" cy="3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32" name="Line 36"/>
            <p:cNvSpPr>
              <a:spLocks noChangeShapeType="1"/>
            </p:cNvSpPr>
            <p:nvPr/>
          </p:nvSpPr>
          <p:spPr bwMode="auto">
            <a:xfrm>
              <a:off x="316" y="3047"/>
              <a:ext cx="138" cy="3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33" name="Line 37"/>
            <p:cNvSpPr>
              <a:spLocks noChangeShapeType="1"/>
            </p:cNvSpPr>
            <p:nvPr/>
          </p:nvSpPr>
          <p:spPr bwMode="auto">
            <a:xfrm flipH="1">
              <a:off x="381" y="3195"/>
              <a:ext cx="138" cy="36"/>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34" name="Line 38"/>
            <p:cNvSpPr>
              <a:spLocks noChangeShapeType="1"/>
            </p:cNvSpPr>
            <p:nvPr/>
          </p:nvSpPr>
          <p:spPr bwMode="auto">
            <a:xfrm>
              <a:off x="515" y="3195"/>
              <a:ext cx="139" cy="36"/>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35" name="Line 39"/>
            <p:cNvSpPr>
              <a:spLocks noChangeShapeType="1"/>
            </p:cNvSpPr>
            <p:nvPr/>
          </p:nvSpPr>
          <p:spPr bwMode="auto">
            <a:xfrm>
              <a:off x="118" y="3201"/>
              <a:ext cx="0" cy="1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36" name="Line 40"/>
            <p:cNvSpPr>
              <a:spLocks noChangeShapeType="1"/>
            </p:cNvSpPr>
            <p:nvPr/>
          </p:nvSpPr>
          <p:spPr bwMode="auto">
            <a:xfrm>
              <a:off x="1827" y="3297"/>
              <a:ext cx="0" cy="292"/>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37" name="Line 41"/>
            <p:cNvSpPr>
              <a:spLocks noChangeShapeType="1"/>
            </p:cNvSpPr>
            <p:nvPr/>
          </p:nvSpPr>
          <p:spPr bwMode="auto">
            <a:xfrm>
              <a:off x="1472" y="3139"/>
              <a:ext cx="0" cy="461"/>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38" name="Line 42"/>
            <p:cNvSpPr>
              <a:spLocks noChangeShapeType="1"/>
            </p:cNvSpPr>
            <p:nvPr/>
          </p:nvSpPr>
          <p:spPr bwMode="auto">
            <a:xfrm>
              <a:off x="2091" y="3418"/>
              <a:ext cx="0" cy="175"/>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39" name="Line 43"/>
            <p:cNvSpPr>
              <a:spLocks noChangeShapeType="1"/>
            </p:cNvSpPr>
            <p:nvPr/>
          </p:nvSpPr>
          <p:spPr bwMode="auto">
            <a:xfrm>
              <a:off x="956" y="3489"/>
              <a:ext cx="0" cy="11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0" name="Line 44"/>
            <p:cNvSpPr>
              <a:spLocks noChangeShapeType="1"/>
            </p:cNvSpPr>
            <p:nvPr/>
          </p:nvSpPr>
          <p:spPr bwMode="auto">
            <a:xfrm>
              <a:off x="715" y="3496"/>
              <a:ext cx="0" cy="111"/>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1" name="Line 45"/>
            <p:cNvSpPr>
              <a:spLocks noChangeShapeType="1"/>
            </p:cNvSpPr>
            <p:nvPr/>
          </p:nvSpPr>
          <p:spPr bwMode="auto">
            <a:xfrm>
              <a:off x="486" y="3496"/>
              <a:ext cx="0" cy="11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2" name="Line 46"/>
            <p:cNvSpPr>
              <a:spLocks noChangeShapeType="1"/>
            </p:cNvSpPr>
            <p:nvPr/>
          </p:nvSpPr>
          <p:spPr bwMode="auto">
            <a:xfrm>
              <a:off x="118" y="3478"/>
              <a:ext cx="0" cy="111"/>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3" name="Line 47"/>
            <p:cNvSpPr>
              <a:spLocks noChangeShapeType="1"/>
            </p:cNvSpPr>
            <p:nvPr/>
          </p:nvSpPr>
          <p:spPr bwMode="auto">
            <a:xfrm flipH="1">
              <a:off x="534" y="3345"/>
              <a:ext cx="183" cy="4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4" name="Line 48"/>
            <p:cNvSpPr>
              <a:spLocks noChangeShapeType="1"/>
            </p:cNvSpPr>
            <p:nvPr/>
          </p:nvSpPr>
          <p:spPr bwMode="auto">
            <a:xfrm>
              <a:off x="717" y="3345"/>
              <a:ext cx="183" cy="4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5" name="Line 49"/>
            <p:cNvSpPr>
              <a:spLocks noChangeShapeType="1"/>
            </p:cNvSpPr>
            <p:nvPr/>
          </p:nvSpPr>
          <p:spPr bwMode="auto">
            <a:xfrm>
              <a:off x="717" y="3350"/>
              <a:ext cx="0" cy="4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6" name="Line 50"/>
            <p:cNvSpPr>
              <a:spLocks noChangeShapeType="1"/>
            </p:cNvSpPr>
            <p:nvPr/>
          </p:nvSpPr>
          <p:spPr bwMode="auto">
            <a:xfrm flipH="1">
              <a:off x="406" y="2886"/>
              <a:ext cx="593" cy="6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7" name="Line 51"/>
            <p:cNvSpPr>
              <a:spLocks noChangeShapeType="1"/>
            </p:cNvSpPr>
            <p:nvPr/>
          </p:nvSpPr>
          <p:spPr bwMode="auto">
            <a:xfrm>
              <a:off x="1081" y="2881"/>
              <a:ext cx="593" cy="6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8" name="Line 52"/>
            <p:cNvSpPr>
              <a:spLocks noChangeShapeType="1"/>
            </p:cNvSpPr>
            <p:nvPr/>
          </p:nvSpPr>
          <p:spPr bwMode="auto">
            <a:xfrm>
              <a:off x="320" y="3346"/>
              <a:ext cx="0" cy="25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49" name="Line 53"/>
            <p:cNvSpPr>
              <a:spLocks noChangeShapeType="1"/>
            </p:cNvSpPr>
            <p:nvPr/>
          </p:nvSpPr>
          <p:spPr bwMode="auto">
            <a:xfrm>
              <a:off x="2324" y="3543"/>
              <a:ext cx="0" cy="64"/>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50" name="Line 54"/>
            <p:cNvSpPr>
              <a:spLocks noChangeShapeType="1"/>
            </p:cNvSpPr>
            <p:nvPr/>
          </p:nvSpPr>
          <p:spPr bwMode="auto">
            <a:xfrm>
              <a:off x="2680" y="3551"/>
              <a:ext cx="0" cy="63"/>
            </a:xfrm>
            <a:prstGeom prst="line">
              <a:avLst/>
            </a:prstGeom>
            <a:noFill/>
            <a:ln w="19050">
              <a:solidFill>
                <a:srgbClr val="EF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grpSp>
    </p:spTree>
    <p:extLst>
      <p:ext uri="{BB962C8B-B14F-4D97-AF65-F5344CB8AC3E}">
        <p14:creationId xmlns:p14="http://schemas.microsoft.com/office/powerpoint/2010/main" val="341349993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parsing</a:t>
            </a:r>
            <a:endParaRPr lang="en-US" dirty="0"/>
          </a:p>
        </p:txBody>
      </p:sp>
      <p:sp>
        <p:nvSpPr>
          <p:cNvPr id="3" name="Content Placeholder 2"/>
          <p:cNvSpPr>
            <a:spLocks noGrp="1"/>
          </p:cNvSpPr>
          <p:nvPr>
            <p:ph idx="1"/>
          </p:nvPr>
        </p:nvSpPr>
        <p:spPr>
          <a:xfrm>
            <a:off x="457200" y="1600199"/>
            <a:ext cx="8229600" cy="1372137"/>
          </a:xfrm>
        </p:spPr>
        <p:txBody>
          <a:bodyPr>
            <a:noAutofit/>
          </a:bodyPr>
          <a:lstStyle/>
          <a:p>
            <a:r>
              <a:rPr lang="en-US" sz="1800" dirty="0" smtClean="0"/>
              <a:t>A dependency parse shows which words in a sentence modify other words</a:t>
            </a:r>
          </a:p>
          <a:p>
            <a:r>
              <a:rPr lang="en-US" sz="1800" dirty="0" smtClean="0"/>
              <a:t>The key notion are </a:t>
            </a:r>
            <a:r>
              <a:rPr lang="en-US" sz="1800" dirty="0" smtClean="0">
                <a:solidFill>
                  <a:srgbClr val="EFAB16"/>
                </a:solidFill>
              </a:rPr>
              <a:t>governors</a:t>
            </a:r>
            <a:r>
              <a:rPr lang="en-US" sz="1800" dirty="0" smtClean="0"/>
              <a:t> with </a:t>
            </a:r>
            <a:r>
              <a:rPr lang="en-US" sz="1800" dirty="0" smtClean="0">
                <a:solidFill>
                  <a:srgbClr val="EFAB16"/>
                </a:solidFill>
              </a:rPr>
              <a:t>dependents</a:t>
            </a:r>
          </a:p>
          <a:p>
            <a:r>
              <a:rPr lang="en-US" sz="1800" dirty="0" smtClean="0"/>
              <a:t>Widespread use: </a:t>
            </a:r>
            <a:r>
              <a:rPr lang="en-US" sz="1800" dirty="0" err="1" smtClean="0">
                <a:ea typeface="ＭＳ Ｐゴシック" charset="0"/>
              </a:rPr>
              <a:t>Pā</a:t>
            </a:r>
            <a:r>
              <a:rPr lang="en-US" sz="1600" dirty="0" err="1" smtClean="0">
                <a:ea typeface="ＭＳ Ｐゴシック" charset="0"/>
                <a:cs typeface="Lucida Grande" charset="0"/>
              </a:rPr>
              <a:t>ṇ</a:t>
            </a:r>
            <a:r>
              <a:rPr lang="en-US" sz="1800" dirty="0" err="1" smtClean="0">
                <a:ea typeface="ＭＳ Ｐゴシック" charset="0"/>
              </a:rPr>
              <a:t>ini</a:t>
            </a:r>
            <a:r>
              <a:rPr lang="en-US" sz="1800" dirty="0" smtClean="0">
                <a:ea typeface="ＭＳ Ｐゴシック" charset="0"/>
              </a:rPr>
              <a:t>, early Arabic grammarians, diagramming sentences, …</a:t>
            </a:r>
            <a:endParaRPr lang="en-US" sz="1800" dirty="0"/>
          </a:p>
        </p:txBody>
      </p:sp>
      <p:grpSp>
        <p:nvGrpSpPr>
          <p:cNvPr id="4" name="Group 64"/>
          <p:cNvGrpSpPr>
            <a:grpSpLocks/>
          </p:cNvGrpSpPr>
          <p:nvPr/>
        </p:nvGrpSpPr>
        <p:grpSpPr bwMode="auto">
          <a:xfrm>
            <a:off x="1849438" y="2871112"/>
            <a:ext cx="5467350" cy="3823376"/>
            <a:chOff x="1098" y="1180"/>
            <a:chExt cx="3533" cy="2514"/>
          </a:xfrm>
        </p:grpSpPr>
        <p:sp>
          <p:nvSpPr>
            <p:cNvPr id="6" name="Line 15"/>
            <p:cNvSpPr>
              <a:spLocks noChangeShapeType="1"/>
            </p:cNvSpPr>
            <p:nvPr/>
          </p:nvSpPr>
          <p:spPr bwMode="auto">
            <a:xfrm>
              <a:off x="2537" y="1399"/>
              <a:ext cx="0" cy="392"/>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7" name="Text Box 16"/>
            <p:cNvSpPr txBox="1">
              <a:spLocks noChangeArrowheads="1"/>
            </p:cNvSpPr>
            <p:nvPr/>
          </p:nvSpPr>
          <p:spPr bwMode="auto">
            <a:xfrm>
              <a:off x="2125" y="1180"/>
              <a:ext cx="980"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submitted</a:t>
              </a:r>
              <a:endParaRPr lang="en-US">
                <a:latin typeface="Lucida Sans" charset="0"/>
              </a:endParaRPr>
            </a:p>
          </p:txBody>
        </p:sp>
        <p:sp>
          <p:nvSpPr>
            <p:cNvPr id="8" name="Text Box 17"/>
            <p:cNvSpPr txBox="1">
              <a:spLocks noChangeArrowheads="1"/>
            </p:cNvSpPr>
            <p:nvPr/>
          </p:nvSpPr>
          <p:spPr bwMode="auto">
            <a:xfrm>
              <a:off x="1337" y="1714"/>
              <a:ext cx="596"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Bills</a:t>
              </a:r>
              <a:endParaRPr lang="en-US">
                <a:latin typeface="Lucida Sans" charset="0"/>
              </a:endParaRPr>
            </a:p>
          </p:txBody>
        </p:sp>
        <p:sp>
          <p:nvSpPr>
            <p:cNvPr id="9" name="Text Box 18"/>
            <p:cNvSpPr txBox="1">
              <a:spLocks noChangeArrowheads="1"/>
            </p:cNvSpPr>
            <p:nvPr/>
          </p:nvSpPr>
          <p:spPr bwMode="auto">
            <a:xfrm>
              <a:off x="2313" y="1724"/>
              <a:ext cx="500"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dirty="0">
                  <a:solidFill>
                    <a:schemeClr val="folHlink"/>
                  </a:solidFill>
                  <a:latin typeface="Courier" charset="0"/>
                </a:rPr>
                <a:t>were</a:t>
              </a:r>
              <a:endParaRPr lang="en-US" dirty="0">
                <a:latin typeface="Lucida Sans" charset="0"/>
              </a:endParaRPr>
            </a:p>
          </p:txBody>
        </p:sp>
        <p:sp>
          <p:nvSpPr>
            <p:cNvPr id="10" name="Text Box 19"/>
            <p:cNvSpPr txBox="1">
              <a:spLocks noChangeArrowheads="1"/>
            </p:cNvSpPr>
            <p:nvPr/>
          </p:nvSpPr>
          <p:spPr bwMode="auto">
            <a:xfrm>
              <a:off x="3109" y="2182"/>
              <a:ext cx="980"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Brownback</a:t>
              </a:r>
              <a:endParaRPr lang="en-US">
                <a:latin typeface="Lucida Sans" charset="0"/>
              </a:endParaRPr>
            </a:p>
          </p:txBody>
        </p:sp>
        <p:sp>
          <p:nvSpPr>
            <p:cNvPr id="11" name="Text Box 20"/>
            <p:cNvSpPr txBox="1">
              <a:spLocks noChangeArrowheads="1"/>
            </p:cNvSpPr>
            <p:nvPr/>
          </p:nvSpPr>
          <p:spPr bwMode="auto">
            <a:xfrm>
              <a:off x="2600" y="2614"/>
              <a:ext cx="839"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Lucida Sans" charset="0"/>
                </a:rPr>
                <a:t> </a:t>
              </a:r>
              <a:r>
                <a:rPr lang="en-US" sz="2000">
                  <a:solidFill>
                    <a:schemeClr val="folHlink"/>
                  </a:solidFill>
                  <a:latin typeface="Courier" charset="0"/>
                </a:rPr>
                <a:t>Senator</a:t>
              </a:r>
              <a:endParaRPr lang="en-US">
                <a:latin typeface="Lucida Sans" charset="0"/>
              </a:endParaRPr>
            </a:p>
          </p:txBody>
        </p:sp>
        <p:sp>
          <p:nvSpPr>
            <p:cNvPr id="12" name="Text Box 21"/>
            <p:cNvSpPr txBox="1">
              <a:spLocks noChangeArrowheads="1"/>
            </p:cNvSpPr>
            <p:nvPr/>
          </p:nvSpPr>
          <p:spPr bwMode="auto">
            <a:xfrm>
              <a:off x="1187" y="1418"/>
              <a:ext cx="855"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1800" i="1" dirty="0" err="1">
                  <a:solidFill>
                    <a:schemeClr val="accent1"/>
                  </a:solidFill>
                  <a:latin typeface="Lucida Sans" charset="0"/>
                </a:rPr>
                <a:t>nsubjpass</a:t>
              </a:r>
              <a:endParaRPr lang="en-US" dirty="0">
                <a:solidFill>
                  <a:schemeClr val="accent1"/>
                </a:solidFill>
                <a:latin typeface="Lucida Sans" charset="0"/>
              </a:endParaRPr>
            </a:p>
          </p:txBody>
        </p:sp>
        <p:sp>
          <p:nvSpPr>
            <p:cNvPr id="13" name="Text Box 22"/>
            <p:cNvSpPr txBox="1">
              <a:spLocks noChangeArrowheads="1"/>
            </p:cNvSpPr>
            <p:nvPr/>
          </p:nvSpPr>
          <p:spPr bwMode="auto">
            <a:xfrm>
              <a:off x="2476" y="1423"/>
              <a:ext cx="723"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1800" i="1" dirty="0" err="1">
                  <a:solidFill>
                    <a:schemeClr val="accent1"/>
                  </a:solidFill>
                  <a:latin typeface="Lucida Sans" charset="0"/>
                </a:rPr>
                <a:t>auxpass</a:t>
              </a:r>
              <a:endParaRPr lang="en-US" dirty="0">
                <a:solidFill>
                  <a:schemeClr val="accent1"/>
                </a:solidFill>
                <a:latin typeface="Lucida Sans" charset="0"/>
              </a:endParaRPr>
            </a:p>
          </p:txBody>
        </p:sp>
        <p:sp>
          <p:nvSpPr>
            <p:cNvPr id="14" name="Text Box 23"/>
            <p:cNvSpPr txBox="1">
              <a:spLocks noChangeArrowheads="1"/>
            </p:cNvSpPr>
            <p:nvPr/>
          </p:nvSpPr>
          <p:spPr bwMode="auto">
            <a:xfrm>
              <a:off x="3327" y="1392"/>
              <a:ext cx="458"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1800" i="1">
                  <a:solidFill>
                    <a:schemeClr val="accent1"/>
                  </a:solidFill>
                  <a:latin typeface="Lucida Sans" charset="0"/>
                </a:rPr>
                <a:t>prep</a:t>
              </a:r>
              <a:endParaRPr lang="en-US">
                <a:solidFill>
                  <a:schemeClr val="accent1"/>
                </a:solidFill>
                <a:latin typeface="Lucida Sans" charset="0"/>
              </a:endParaRPr>
            </a:p>
          </p:txBody>
        </p:sp>
        <p:sp>
          <p:nvSpPr>
            <p:cNvPr id="15" name="Text Box 24"/>
            <p:cNvSpPr txBox="1">
              <a:spLocks noChangeArrowheads="1"/>
            </p:cNvSpPr>
            <p:nvPr/>
          </p:nvSpPr>
          <p:spPr bwMode="auto">
            <a:xfrm>
              <a:off x="3107" y="2349"/>
              <a:ext cx="311"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chemeClr val="accent1"/>
                  </a:solidFill>
                  <a:latin typeface="Lucida Sans" charset="0"/>
                  <a:cs typeface="ＭＳ Ｐゴシック" charset="0"/>
                </a:rPr>
                <a:t>nn</a:t>
              </a:r>
              <a:endParaRPr lang="en-US">
                <a:solidFill>
                  <a:schemeClr val="accent1"/>
                </a:solidFill>
                <a:latin typeface="Lucida Sans" charset="0"/>
                <a:cs typeface="ＭＳ Ｐゴシック" charset="0"/>
              </a:endParaRPr>
            </a:p>
          </p:txBody>
        </p:sp>
        <p:sp>
          <p:nvSpPr>
            <p:cNvPr id="16" name="Line 29"/>
            <p:cNvSpPr>
              <a:spLocks noChangeShapeType="1"/>
            </p:cNvSpPr>
            <p:nvPr/>
          </p:nvSpPr>
          <p:spPr bwMode="auto">
            <a:xfrm flipH="1">
              <a:off x="1713" y="1423"/>
              <a:ext cx="584" cy="336"/>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7" name="Line 30"/>
            <p:cNvSpPr>
              <a:spLocks noChangeShapeType="1"/>
            </p:cNvSpPr>
            <p:nvPr/>
          </p:nvSpPr>
          <p:spPr bwMode="auto">
            <a:xfrm>
              <a:off x="3049" y="1367"/>
              <a:ext cx="536" cy="392"/>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nvGrpSpPr>
            <p:cNvPr id="18" name="Group 39"/>
            <p:cNvGrpSpPr>
              <a:grpSpLocks/>
            </p:cNvGrpSpPr>
            <p:nvPr/>
          </p:nvGrpSpPr>
          <p:grpSpPr bwMode="auto">
            <a:xfrm>
              <a:off x="1625" y="2748"/>
              <a:ext cx="1240" cy="482"/>
              <a:chOff x="969" y="2708"/>
              <a:chExt cx="1240" cy="482"/>
            </a:xfrm>
          </p:grpSpPr>
          <p:sp>
            <p:nvSpPr>
              <p:cNvPr id="44" name="Text Box 27"/>
              <p:cNvSpPr txBox="1">
                <a:spLocks noChangeArrowheads="1"/>
              </p:cNvSpPr>
              <p:nvPr/>
            </p:nvSpPr>
            <p:spPr bwMode="auto">
              <a:xfrm>
                <a:off x="1037" y="2940"/>
                <a:ext cx="1172"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immigration</a:t>
                </a:r>
                <a:endParaRPr lang="en-US">
                  <a:latin typeface="Lucida Sans" charset="0"/>
                </a:endParaRPr>
              </a:p>
            </p:txBody>
          </p:sp>
          <p:sp>
            <p:nvSpPr>
              <p:cNvPr id="45" name="Text Box 28"/>
              <p:cNvSpPr txBox="1">
                <a:spLocks noChangeArrowheads="1"/>
              </p:cNvSpPr>
              <p:nvPr/>
            </p:nvSpPr>
            <p:spPr bwMode="auto">
              <a:xfrm>
                <a:off x="1061" y="2708"/>
                <a:ext cx="433"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chemeClr val="accent1"/>
                    </a:solidFill>
                    <a:latin typeface="Lucida Sans" charset="0"/>
                    <a:cs typeface="ＭＳ Ｐゴシック" charset="0"/>
                  </a:rPr>
                  <a:t>conj</a:t>
                </a:r>
                <a:endParaRPr lang="en-US">
                  <a:solidFill>
                    <a:schemeClr val="accent1"/>
                  </a:solidFill>
                  <a:latin typeface="Lucida Sans" charset="0"/>
                  <a:cs typeface="ＭＳ Ｐゴシック" charset="0"/>
                </a:endParaRPr>
              </a:p>
            </p:txBody>
          </p:sp>
          <p:sp>
            <p:nvSpPr>
              <p:cNvPr id="46" name="Line 33"/>
              <p:cNvSpPr>
                <a:spLocks noChangeShapeType="1"/>
              </p:cNvSpPr>
              <p:nvPr/>
            </p:nvSpPr>
            <p:spPr bwMode="auto">
              <a:xfrm>
                <a:off x="969" y="2759"/>
                <a:ext cx="256" cy="242"/>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19" name="Text Box 26"/>
            <p:cNvSpPr txBox="1">
              <a:spLocks noChangeArrowheads="1"/>
            </p:cNvSpPr>
            <p:nvPr/>
          </p:nvSpPr>
          <p:spPr bwMode="auto">
            <a:xfrm>
              <a:off x="3370" y="1716"/>
              <a:ext cx="308"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by</a:t>
              </a:r>
              <a:endParaRPr lang="en-US">
                <a:latin typeface="Lucida Sans" charset="0"/>
              </a:endParaRPr>
            </a:p>
          </p:txBody>
        </p:sp>
        <p:sp>
          <p:nvSpPr>
            <p:cNvPr id="20" name="Line 36"/>
            <p:cNvSpPr>
              <a:spLocks noChangeShapeType="1"/>
            </p:cNvSpPr>
            <p:nvPr/>
          </p:nvSpPr>
          <p:spPr bwMode="auto">
            <a:xfrm>
              <a:off x="3561" y="1975"/>
              <a:ext cx="0" cy="248"/>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21" name="Text Box 37"/>
            <p:cNvSpPr txBox="1">
              <a:spLocks noChangeArrowheads="1"/>
            </p:cNvSpPr>
            <p:nvPr/>
          </p:nvSpPr>
          <p:spPr bwMode="auto">
            <a:xfrm>
              <a:off x="1201" y="2724"/>
              <a:ext cx="283"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chemeClr val="accent1"/>
                  </a:solidFill>
                  <a:latin typeface="Lucida Sans" charset="0"/>
                  <a:cs typeface="ＭＳ Ｐゴシック" charset="0"/>
                </a:rPr>
                <a:t>cc</a:t>
              </a:r>
              <a:endParaRPr lang="en-US">
                <a:solidFill>
                  <a:schemeClr val="accent1"/>
                </a:solidFill>
                <a:latin typeface="Lucida Sans" charset="0"/>
                <a:cs typeface="ＭＳ Ｐゴシック" charset="0"/>
              </a:endParaRPr>
            </a:p>
          </p:txBody>
        </p:sp>
        <p:sp>
          <p:nvSpPr>
            <p:cNvPr id="22" name="Line 38"/>
            <p:cNvSpPr>
              <a:spLocks noChangeShapeType="1"/>
            </p:cNvSpPr>
            <p:nvPr/>
          </p:nvSpPr>
          <p:spPr bwMode="auto">
            <a:xfrm flipH="1">
              <a:off x="1329" y="2807"/>
              <a:ext cx="256" cy="242"/>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23" name="Text Box 40"/>
            <p:cNvSpPr txBox="1">
              <a:spLocks noChangeArrowheads="1"/>
            </p:cNvSpPr>
            <p:nvPr/>
          </p:nvSpPr>
          <p:spPr bwMode="auto">
            <a:xfrm>
              <a:off x="1098" y="2980"/>
              <a:ext cx="404"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and</a:t>
              </a:r>
              <a:endParaRPr lang="en-US">
                <a:latin typeface="Lucida Sans" charset="0"/>
              </a:endParaRPr>
            </a:p>
          </p:txBody>
        </p:sp>
        <p:sp>
          <p:nvSpPr>
            <p:cNvPr id="24" name="Line 41"/>
            <p:cNvSpPr>
              <a:spLocks noChangeShapeType="1"/>
            </p:cNvSpPr>
            <p:nvPr/>
          </p:nvSpPr>
          <p:spPr bwMode="auto">
            <a:xfrm flipH="1">
              <a:off x="3257" y="2423"/>
              <a:ext cx="256" cy="242"/>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25" name="Line 43"/>
            <p:cNvSpPr>
              <a:spLocks noChangeShapeType="1"/>
            </p:cNvSpPr>
            <p:nvPr/>
          </p:nvSpPr>
          <p:spPr bwMode="auto">
            <a:xfrm>
              <a:off x="3569" y="2423"/>
              <a:ext cx="256" cy="242"/>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nvGrpSpPr>
            <p:cNvPr id="26" name="Group 51"/>
            <p:cNvGrpSpPr>
              <a:grpSpLocks/>
            </p:cNvGrpSpPr>
            <p:nvPr/>
          </p:nvGrpSpPr>
          <p:grpSpPr bwMode="auto">
            <a:xfrm>
              <a:off x="1176" y="1908"/>
              <a:ext cx="781" cy="898"/>
              <a:chOff x="416" y="1868"/>
              <a:chExt cx="781" cy="898"/>
            </a:xfrm>
          </p:grpSpPr>
          <p:sp>
            <p:nvSpPr>
              <p:cNvPr id="38" name="Text Box 34"/>
              <p:cNvSpPr txBox="1">
                <a:spLocks noChangeArrowheads="1"/>
              </p:cNvSpPr>
              <p:nvPr/>
            </p:nvSpPr>
            <p:spPr bwMode="auto">
              <a:xfrm>
                <a:off x="601" y="2516"/>
                <a:ext cx="596"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ports</a:t>
                </a:r>
                <a:endParaRPr lang="en-US">
                  <a:latin typeface="Lucida Sans" charset="0"/>
                </a:endParaRPr>
              </a:p>
            </p:txBody>
          </p:sp>
          <p:sp>
            <p:nvSpPr>
              <p:cNvPr id="39" name="Text Box 25"/>
              <p:cNvSpPr txBox="1">
                <a:spLocks noChangeArrowheads="1"/>
              </p:cNvSpPr>
              <p:nvPr/>
            </p:nvSpPr>
            <p:spPr bwMode="auto">
              <a:xfrm>
                <a:off x="428" y="2268"/>
                <a:ext cx="449"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chemeClr val="accent1"/>
                    </a:solidFill>
                    <a:latin typeface="Lucida Sans" charset="0"/>
                    <a:cs typeface="ＭＳ Ｐゴシック" charset="0"/>
                  </a:rPr>
                  <a:t>pobj</a:t>
                </a:r>
                <a:endParaRPr lang="en-US">
                  <a:solidFill>
                    <a:schemeClr val="accent1"/>
                  </a:solidFill>
                  <a:latin typeface="Lucida Sans" charset="0"/>
                  <a:cs typeface="ＭＳ Ｐゴシック" charset="0"/>
                </a:endParaRPr>
              </a:p>
            </p:txBody>
          </p:sp>
          <p:sp>
            <p:nvSpPr>
              <p:cNvPr id="40" name="Text Box 45"/>
              <p:cNvSpPr txBox="1">
                <a:spLocks noChangeArrowheads="1"/>
              </p:cNvSpPr>
              <p:nvPr/>
            </p:nvSpPr>
            <p:spPr bwMode="auto">
              <a:xfrm>
                <a:off x="416" y="1868"/>
                <a:ext cx="458"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chemeClr val="accent1"/>
                    </a:solidFill>
                    <a:latin typeface="Lucida Sans" charset="0"/>
                    <a:cs typeface="ＭＳ Ｐゴシック" charset="0"/>
                  </a:rPr>
                  <a:t>prep</a:t>
                </a:r>
                <a:endParaRPr lang="en-US">
                  <a:solidFill>
                    <a:schemeClr val="accent1"/>
                  </a:solidFill>
                  <a:latin typeface="Lucida Sans" charset="0"/>
                  <a:cs typeface="ＭＳ Ｐゴシック" charset="0"/>
                </a:endParaRPr>
              </a:p>
            </p:txBody>
          </p:sp>
          <p:sp>
            <p:nvSpPr>
              <p:cNvPr id="41" name="Text Box 46"/>
              <p:cNvSpPr txBox="1">
                <a:spLocks noChangeArrowheads="1"/>
              </p:cNvSpPr>
              <p:nvPr/>
            </p:nvSpPr>
            <p:spPr bwMode="auto">
              <a:xfrm>
                <a:off x="698" y="2092"/>
                <a:ext cx="308"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dirty="0">
                    <a:solidFill>
                      <a:schemeClr val="folHlink"/>
                    </a:solidFill>
                    <a:latin typeface="Courier" charset="0"/>
                  </a:rPr>
                  <a:t>on</a:t>
                </a:r>
                <a:endParaRPr lang="en-US" dirty="0">
                  <a:latin typeface="Lucida Sans" charset="0"/>
                </a:endParaRPr>
              </a:p>
            </p:txBody>
          </p:sp>
          <p:sp>
            <p:nvSpPr>
              <p:cNvPr id="42" name="Line 47"/>
              <p:cNvSpPr>
                <a:spLocks noChangeShapeType="1"/>
              </p:cNvSpPr>
              <p:nvPr/>
            </p:nvSpPr>
            <p:spPr bwMode="auto">
              <a:xfrm>
                <a:off x="865" y="1911"/>
                <a:ext cx="0" cy="248"/>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43" name="Line 48"/>
              <p:cNvSpPr>
                <a:spLocks noChangeShapeType="1"/>
              </p:cNvSpPr>
              <p:nvPr/>
            </p:nvSpPr>
            <p:spPr bwMode="auto">
              <a:xfrm>
                <a:off x="865" y="2311"/>
                <a:ext cx="0" cy="248"/>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27" name="Text Box 49"/>
            <p:cNvSpPr txBox="1">
              <a:spLocks noChangeArrowheads="1"/>
            </p:cNvSpPr>
            <p:nvPr/>
          </p:nvSpPr>
          <p:spPr bwMode="auto">
            <a:xfrm>
              <a:off x="3516" y="1916"/>
              <a:ext cx="449"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chemeClr val="accent1"/>
                  </a:solidFill>
                  <a:latin typeface="Lucida Sans" charset="0"/>
                  <a:cs typeface="ＭＳ Ｐゴシック" charset="0"/>
                </a:rPr>
                <a:t>pobj</a:t>
              </a:r>
              <a:endParaRPr lang="en-US">
                <a:solidFill>
                  <a:schemeClr val="accent1"/>
                </a:solidFill>
                <a:latin typeface="Lucida Sans" charset="0"/>
                <a:cs typeface="ＭＳ Ｐゴシック" charset="0"/>
              </a:endParaRPr>
            </a:p>
          </p:txBody>
        </p:sp>
        <p:sp>
          <p:nvSpPr>
            <p:cNvPr id="29" name="Text Box 50"/>
            <p:cNvSpPr txBox="1">
              <a:spLocks noChangeArrowheads="1"/>
            </p:cNvSpPr>
            <p:nvPr/>
          </p:nvSpPr>
          <p:spPr bwMode="auto">
            <a:xfrm>
              <a:off x="3555" y="2625"/>
              <a:ext cx="1076"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Republican</a:t>
              </a:r>
              <a:endParaRPr lang="en-US">
                <a:latin typeface="Lucida Sans" charset="0"/>
              </a:endParaRPr>
            </a:p>
          </p:txBody>
        </p:sp>
        <p:grpSp>
          <p:nvGrpSpPr>
            <p:cNvPr id="30" name="Group 52"/>
            <p:cNvGrpSpPr>
              <a:grpSpLocks/>
            </p:cNvGrpSpPr>
            <p:nvPr/>
          </p:nvGrpSpPr>
          <p:grpSpPr bwMode="auto">
            <a:xfrm>
              <a:off x="3552" y="2796"/>
              <a:ext cx="838" cy="898"/>
              <a:chOff x="426" y="1868"/>
              <a:chExt cx="806" cy="898"/>
            </a:xfrm>
          </p:grpSpPr>
          <p:sp>
            <p:nvSpPr>
              <p:cNvPr id="32" name="Text Box 53"/>
              <p:cNvSpPr txBox="1">
                <a:spLocks noChangeArrowheads="1"/>
              </p:cNvSpPr>
              <p:nvPr/>
            </p:nvSpPr>
            <p:spPr bwMode="auto">
              <a:xfrm>
                <a:off x="567" y="2516"/>
                <a:ext cx="665"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Kansas</a:t>
                </a:r>
                <a:endParaRPr lang="en-US">
                  <a:latin typeface="Lucida Sans" charset="0"/>
                </a:endParaRPr>
              </a:p>
            </p:txBody>
          </p:sp>
          <p:sp>
            <p:nvSpPr>
              <p:cNvPr id="33" name="Text Box 54"/>
              <p:cNvSpPr txBox="1">
                <a:spLocks noChangeArrowheads="1"/>
              </p:cNvSpPr>
              <p:nvPr/>
            </p:nvSpPr>
            <p:spPr bwMode="auto">
              <a:xfrm>
                <a:off x="437" y="2268"/>
                <a:ext cx="432"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chemeClr val="accent1"/>
                    </a:solidFill>
                    <a:latin typeface="Lucida Sans" charset="0"/>
                    <a:cs typeface="ＭＳ Ｐゴシック" charset="0"/>
                  </a:rPr>
                  <a:t>pobj</a:t>
                </a:r>
                <a:endParaRPr lang="en-US">
                  <a:solidFill>
                    <a:schemeClr val="accent1"/>
                  </a:solidFill>
                  <a:latin typeface="Lucida Sans" charset="0"/>
                  <a:cs typeface="ＭＳ Ｐゴシック" charset="0"/>
                </a:endParaRPr>
              </a:p>
            </p:txBody>
          </p:sp>
          <p:sp>
            <p:nvSpPr>
              <p:cNvPr id="34" name="Text Box 55"/>
              <p:cNvSpPr txBox="1">
                <a:spLocks noChangeArrowheads="1"/>
              </p:cNvSpPr>
              <p:nvPr/>
            </p:nvSpPr>
            <p:spPr bwMode="auto">
              <a:xfrm>
                <a:off x="426" y="1868"/>
                <a:ext cx="440"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chemeClr val="accent1"/>
                    </a:solidFill>
                    <a:latin typeface="Lucida Sans" charset="0"/>
                    <a:cs typeface="ＭＳ Ｐゴシック" charset="0"/>
                  </a:rPr>
                  <a:t>prep</a:t>
                </a:r>
                <a:endParaRPr lang="en-US">
                  <a:solidFill>
                    <a:schemeClr val="accent1"/>
                  </a:solidFill>
                  <a:latin typeface="Lucida Sans" charset="0"/>
                  <a:cs typeface="ＭＳ Ｐゴシック" charset="0"/>
                </a:endParaRPr>
              </a:p>
            </p:txBody>
          </p:sp>
          <p:sp>
            <p:nvSpPr>
              <p:cNvPr id="35" name="Text Box 56"/>
              <p:cNvSpPr txBox="1">
                <a:spLocks noChangeArrowheads="1"/>
              </p:cNvSpPr>
              <p:nvPr/>
            </p:nvSpPr>
            <p:spPr bwMode="auto">
              <a:xfrm>
                <a:off x="703" y="2092"/>
                <a:ext cx="296"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of</a:t>
                </a:r>
                <a:endParaRPr lang="en-US">
                  <a:latin typeface="Lucida Sans" charset="0"/>
                </a:endParaRPr>
              </a:p>
            </p:txBody>
          </p:sp>
          <p:sp>
            <p:nvSpPr>
              <p:cNvPr id="36" name="Line 57"/>
              <p:cNvSpPr>
                <a:spLocks noChangeShapeType="1"/>
              </p:cNvSpPr>
              <p:nvPr/>
            </p:nvSpPr>
            <p:spPr bwMode="auto">
              <a:xfrm>
                <a:off x="865" y="1911"/>
                <a:ext cx="0" cy="248"/>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37" name="Line 58"/>
              <p:cNvSpPr>
                <a:spLocks noChangeShapeType="1"/>
              </p:cNvSpPr>
              <p:nvPr/>
            </p:nvSpPr>
            <p:spPr bwMode="auto">
              <a:xfrm>
                <a:off x="865" y="2311"/>
                <a:ext cx="0" cy="248"/>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31" name="Text Box 59"/>
            <p:cNvSpPr txBox="1">
              <a:spLocks noChangeArrowheads="1"/>
            </p:cNvSpPr>
            <p:nvPr/>
          </p:nvSpPr>
          <p:spPr bwMode="auto">
            <a:xfrm>
              <a:off x="3631" y="2340"/>
              <a:ext cx="557" cy="24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chemeClr val="accent1"/>
                  </a:solidFill>
                  <a:latin typeface="Lucida Sans" charset="0"/>
                  <a:cs typeface="ＭＳ Ｐゴシック" charset="0"/>
                </a:rPr>
                <a:t>appos</a:t>
              </a:r>
              <a:endParaRPr lang="en-US">
                <a:solidFill>
                  <a:schemeClr val="accent1"/>
                </a:solidFill>
                <a:latin typeface="Lucida Sans" charset="0"/>
                <a:cs typeface="ＭＳ Ｐゴシック" charset="0"/>
              </a:endParaRPr>
            </a:p>
          </p:txBody>
        </p:sp>
      </p:grpSp>
    </p:spTree>
    <p:extLst>
      <p:ext uri="{BB962C8B-B14F-4D97-AF65-F5344CB8AC3E}">
        <p14:creationId xmlns:p14="http://schemas.microsoft.com/office/powerpoint/2010/main" val="147670504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Dependencies</a:t>
            </a:r>
            <a:endParaRPr lang="en-US" dirty="0"/>
          </a:p>
        </p:txBody>
      </p:sp>
      <p:sp>
        <p:nvSpPr>
          <p:cNvPr id="3" name="Content Placeholder 2"/>
          <p:cNvSpPr>
            <a:spLocks noGrp="1"/>
          </p:cNvSpPr>
          <p:nvPr>
            <p:ph idx="1"/>
          </p:nvPr>
        </p:nvSpPr>
        <p:spPr>
          <a:xfrm>
            <a:off x="457200" y="1600201"/>
            <a:ext cx="8229600" cy="1657408"/>
          </a:xfrm>
        </p:spPr>
        <p:txBody>
          <a:bodyPr>
            <a:normAutofit fontScale="77500" lnSpcReduction="20000"/>
          </a:bodyPr>
          <a:lstStyle/>
          <a:p>
            <a:r>
              <a:rPr lang="en-US" dirty="0" smtClean="0"/>
              <a:t>SD is a particular dependency representation designed for easy extraction of meaning relationships  </a:t>
            </a:r>
            <a:r>
              <a:rPr lang="en-US" sz="2300" dirty="0" smtClean="0">
                <a:solidFill>
                  <a:srgbClr val="EFAB16"/>
                </a:solidFill>
              </a:rPr>
              <a:t>[de Marneffe &amp; Manning, 2008]</a:t>
            </a:r>
            <a:endParaRPr lang="en-US" dirty="0" smtClean="0">
              <a:solidFill>
                <a:srgbClr val="EFAB16"/>
              </a:solidFill>
            </a:endParaRPr>
          </a:p>
          <a:p>
            <a:pPr lvl="1"/>
            <a:r>
              <a:rPr lang="en-US" dirty="0" smtClean="0"/>
              <a:t>It’s basic form in the last slide has each word as is</a:t>
            </a:r>
          </a:p>
          <a:p>
            <a:pPr lvl="1"/>
            <a:r>
              <a:rPr lang="en-US" dirty="0" smtClean="0"/>
              <a:t>A “collapsed” form focuses on relations between main words</a:t>
            </a:r>
            <a:endParaRPr lang="en-US" dirty="0"/>
          </a:p>
        </p:txBody>
      </p:sp>
      <p:grpSp>
        <p:nvGrpSpPr>
          <p:cNvPr id="4" name="Group 40"/>
          <p:cNvGrpSpPr>
            <a:grpSpLocks/>
          </p:cNvGrpSpPr>
          <p:nvPr/>
        </p:nvGrpSpPr>
        <p:grpSpPr bwMode="auto">
          <a:xfrm>
            <a:off x="1338262" y="3101168"/>
            <a:ext cx="6026150" cy="3659767"/>
            <a:chOff x="843" y="1180"/>
            <a:chExt cx="3796" cy="2505"/>
          </a:xfrm>
        </p:grpSpPr>
        <p:sp>
          <p:nvSpPr>
            <p:cNvPr id="5" name="Line 5"/>
            <p:cNvSpPr>
              <a:spLocks noChangeShapeType="1"/>
            </p:cNvSpPr>
            <p:nvPr/>
          </p:nvSpPr>
          <p:spPr bwMode="auto">
            <a:xfrm>
              <a:off x="2537" y="1399"/>
              <a:ext cx="0" cy="392"/>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 name="Text Box 6"/>
            <p:cNvSpPr txBox="1">
              <a:spLocks noChangeArrowheads="1"/>
            </p:cNvSpPr>
            <p:nvPr/>
          </p:nvSpPr>
          <p:spPr bwMode="auto">
            <a:xfrm>
              <a:off x="2125" y="1180"/>
              <a:ext cx="980"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submitted</a:t>
              </a:r>
              <a:endParaRPr lang="en-US">
                <a:latin typeface="Lucida Sans" charset="0"/>
              </a:endParaRPr>
            </a:p>
          </p:txBody>
        </p:sp>
        <p:sp>
          <p:nvSpPr>
            <p:cNvPr id="7" name="Text Box 7"/>
            <p:cNvSpPr txBox="1">
              <a:spLocks noChangeArrowheads="1"/>
            </p:cNvSpPr>
            <p:nvPr/>
          </p:nvSpPr>
          <p:spPr bwMode="auto">
            <a:xfrm>
              <a:off x="1337" y="1714"/>
              <a:ext cx="596"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Bills</a:t>
              </a:r>
              <a:endParaRPr lang="en-US">
                <a:latin typeface="Lucida Sans" charset="0"/>
              </a:endParaRPr>
            </a:p>
          </p:txBody>
        </p:sp>
        <p:sp>
          <p:nvSpPr>
            <p:cNvPr id="8" name="Text Box 8"/>
            <p:cNvSpPr txBox="1">
              <a:spLocks noChangeArrowheads="1"/>
            </p:cNvSpPr>
            <p:nvPr/>
          </p:nvSpPr>
          <p:spPr bwMode="auto">
            <a:xfrm>
              <a:off x="2313" y="1724"/>
              <a:ext cx="500"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dirty="0">
                  <a:solidFill>
                    <a:schemeClr val="folHlink"/>
                  </a:solidFill>
                  <a:latin typeface="Courier" charset="0"/>
                </a:rPr>
                <a:t>were</a:t>
              </a:r>
              <a:endParaRPr lang="en-US" dirty="0">
                <a:latin typeface="Lucida Sans" charset="0"/>
              </a:endParaRPr>
            </a:p>
          </p:txBody>
        </p:sp>
        <p:sp>
          <p:nvSpPr>
            <p:cNvPr id="9" name="Text Box 9"/>
            <p:cNvSpPr txBox="1">
              <a:spLocks noChangeArrowheads="1"/>
            </p:cNvSpPr>
            <p:nvPr/>
          </p:nvSpPr>
          <p:spPr bwMode="auto">
            <a:xfrm>
              <a:off x="3109" y="2182"/>
              <a:ext cx="980"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Brownback</a:t>
              </a:r>
              <a:endParaRPr lang="en-US">
                <a:latin typeface="Lucida Sans" charset="0"/>
              </a:endParaRPr>
            </a:p>
          </p:txBody>
        </p:sp>
        <p:sp>
          <p:nvSpPr>
            <p:cNvPr id="10" name="Text Box 10"/>
            <p:cNvSpPr txBox="1">
              <a:spLocks noChangeArrowheads="1"/>
            </p:cNvSpPr>
            <p:nvPr/>
          </p:nvSpPr>
          <p:spPr bwMode="auto">
            <a:xfrm>
              <a:off x="2600" y="2614"/>
              <a:ext cx="839"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Lucida Sans" charset="0"/>
                </a:rPr>
                <a:t> </a:t>
              </a:r>
              <a:r>
                <a:rPr lang="en-US" sz="2000">
                  <a:solidFill>
                    <a:schemeClr val="folHlink"/>
                  </a:solidFill>
                  <a:latin typeface="Courier" charset="0"/>
                </a:rPr>
                <a:t>Senator</a:t>
              </a:r>
              <a:endParaRPr lang="en-US">
                <a:latin typeface="Lucida Sans" charset="0"/>
              </a:endParaRPr>
            </a:p>
          </p:txBody>
        </p:sp>
        <p:sp>
          <p:nvSpPr>
            <p:cNvPr id="11" name="Text Box 11"/>
            <p:cNvSpPr txBox="1">
              <a:spLocks noChangeArrowheads="1"/>
            </p:cNvSpPr>
            <p:nvPr/>
          </p:nvSpPr>
          <p:spPr bwMode="auto">
            <a:xfrm>
              <a:off x="1198" y="1413"/>
              <a:ext cx="834" cy="25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1800" i="1" dirty="0" err="1">
                  <a:solidFill>
                    <a:srgbClr val="BB57BD"/>
                  </a:solidFill>
                  <a:latin typeface="Lucida Sans" charset="0"/>
                </a:rPr>
                <a:t>nsubjpass</a:t>
              </a:r>
              <a:endParaRPr lang="en-US" dirty="0">
                <a:solidFill>
                  <a:srgbClr val="BB57BD"/>
                </a:solidFill>
                <a:latin typeface="Lucida Sans" charset="0"/>
              </a:endParaRPr>
            </a:p>
          </p:txBody>
        </p:sp>
        <p:sp>
          <p:nvSpPr>
            <p:cNvPr id="12" name="Text Box 12"/>
            <p:cNvSpPr txBox="1">
              <a:spLocks noChangeArrowheads="1"/>
            </p:cNvSpPr>
            <p:nvPr/>
          </p:nvSpPr>
          <p:spPr bwMode="auto">
            <a:xfrm>
              <a:off x="2485" y="1418"/>
              <a:ext cx="704" cy="25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1800" i="1">
                  <a:solidFill>
                    <a:srgbClr val="BB57BD"/>
                  </a:solidFill>
                  <a:latin typeface="Lucida Sans" charset="0"/>
                </a:rPr>
                <a:t>auxpass</a:t>
              </a:r>
              <a:endParaRPr lang="en-US">
                <a:solidFill>
                  <a:srgbClr val="BB57BD"/>
                </a:solidFill>
                <a:latin typeface="Lucida Sans" charset="0"/>
              </a:endParaRPr>
            </a:p>
          </p:txBody>
        </p:sp>
        <p:sp>
          <p:nvSpPr>
            <p:cNvPr id="13" name="Text Box 13"/>
            <p:cNvSpPr txBox="1">
              <a:spLocks noChangeArrowheads="1"/>
            </p:cNvSpPr>
            <p:nvPr/>
          </p:nvSpPr>
          <p:spPr bwMode="auto">
            <a:xfrm>
              <a:off x="3111" y="2344"/>
              <a:ext cx="303" cy="25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rgbClr val="BB57BD"/>
                  </a:solidFill>
                  <a:latin typeface="Lucida Sans" charset="0"/>
                  <a:cs typeface="ＭＳ Ｐゴシック" charset="0"/>
                </a:rPr>
                <a:t>nn</a:t>
              </a:r>
              <a:endParaRPr lang="en-US">
                <a:solidFill>
                  <a:srgbClr val="BB57BD"/>
                </a:solidFill>
                <a:latin typeface="Lucida Sans" charset="0"/>
                <a:cs typeface="ＭＳ Ｐゴシック" charset="0"/>
              </a:endParaRPr>
            </a:p>
          </p:txBody>
        </p:sp>
        <p:sp>
          <p:nvSpPr>
            <p:cNvPr id="14" name="Line 14"/>
            <p:cNvSpPr>
              <a:spLocks noChangeShapeType="1"/>
            </p:cNvSpPr>
            <p:nvPr/>
          </p:nvSpPr>
          <p:spPr bwMode="auto">
            <a:xfrm flipH="1">
              <a:off x="1713" y="1423"/>
              <a:ext cx="584" cy="336"/>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5" name="Line 22"/>
            <p:cNvSpPr>
              <a:spLocks noChangeShapeType="1"/>
            </p:cNvSpPr>
            <p:nvPr/>
          </p:nvSpPr>
          <p:spPr bwMode="auto">
            <a:xfrm flipH="1">
              <a:off x="3257" y="2423"/>
              <a:ext cx="256" cy="242"/>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6" name="Line 23"/>
            <p:cNvSpPr>
              <a:spLocks noChangeShapeType="1"/>
            </p:cNvSpPr>
            <p:nvPr/>
          </p:nvSpPr>
          <p:spPr bwMode="auto">
            <a:xfrm>
              <a:off x="3569" y="2423"/>
              <a:ext cx="256" cy="242"/>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7" name="Text Box 24"/>
            <p:cNvSpPr txBox="1">
              <a:spLocks noChangeArrowheads="1"/>
            </p:cNvSpPr>
            <p:nvPr/>
          </p:nvSpPr>
          <p:spPr bwMode="auto">
            <a:xfrm>
              <a:off x="1361" y="2556"/>
              <a:ext cx="596"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ports</a:t>
              </a:r>
              <a:endParaRPr lang="en-US">
                <a:latin typeface="Lucida Sans" charset="0"/>
              </a:endParaRPr>
            </a:p>
          </p:txBody>
        </p:sp>
        <p:sp>
          <p:nvSpPr>
            <p:cNvPr id="18" name="Text Box 25"/>
            <p:cNvSpPr txBox="1">
              <a:spLocks noChangeArrowheads="1"/>
            </p:cNvSpPr>
            <p:nvPr/>
          </p:nvSpPr>
          <p:spPr bwMode="auto">
            <a:xfrm>
              <a:off x="3638" y="2335"/>
              <a:ext cx="543" cy="25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a:solidFill>
                    <a:srgbClr val="BB57BD"/>
                  </a:solidFill>
                  <a:latin typeface="Lucida Sans" charset="0"/>
                  <a:cs typeface="ＭＳ Ｐゴシック" charset="0"/>
                </a:rPr>
                <a:t>appos</a:t>
              </a:r>
              <a:endParaRPr lang="en-US">
                <a:solidFill>
                  <a:srgbClr val="BB57BD"/>
                </a:solidFill>
                <a:latin typeface="Lucida Sans" charset="0"/>
                <a:cs typeface="ＭＳ Ｐゴシック" charset="0"/>
              </a:endParaRPr>
            </a:p>
          </p:txBody>
        </p:sp>
        <p:grpSp>
          <p:nvGrpSpPr>
            <p:cNvPr id="19" name="Group 26"/>
            <p:cNvGrpSpPr>
              <a:grpSpLocks/>
            </p:cNvGrpSpPr>
            <p:nvPr/>
          </p:nvGrpSpPr>
          <p:grpSpPr bwMode="auto">
            <a:xfrm>
              <a:off x="3348" y="2624"/>
              <a:ext cx="1291" cy="1061"/>
              <a:chOff x="3137" y="2625"/>
              <a:chExt cx="1291" cy="1061"/>
            </a:xfrm>
          </p:grpSpPr>
          <p:sp>
            <p:nvSpPr>
              <p:cNvPr id="28" name="Text Box 27"/>
              <p:cNvSpPr txBox="1">
                <a:spLocks noChangeArrowheads="1"/>
              </p:cNvSpPr>
              <p:nvPr/>
            </p:nvSpPr>
            <p:spPr bwMode="auto">
              <a:xfrm>
                <a:off x="3352" y="2625"/>
                <a:ext cx="1076"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Republican</a:t>
                </a:r>
                <a:endParaRPr lang="en-US">
                  <a:latin typeface="Lucida Sans" charset="0"/>
                </a:endParaRPr>
              </a:p>
            </p:txBody>
          </p:sp>
          <p:sp>
            <p:nvSpPr>
              <p:cNvPr id="29" name="Text Box 28"/>
              <p:cNvSpPr txBox="1">
                <a:spLocks noChangeArrowheads="1"/>
              </p:cNvSpPr>
              <p:nvPr/>
            </p:nvSpPr>
            <p:spPr bwMode="auto">
              <a:xfrm>
                <a:off x="3498" y="3436"/>
                <a:ext cx="692"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Kansas</a:t>
                </a:r>
                <a:endParaRPr lang="en-US">
                  <a:latin typeface="Lucida Sans" charset="0"/>
                </a:endParaRPr>
              </a:p>
            </p:txBody>
          </p:sp>
          <p:sp>
            <p:nvSpPr>
              <p:cNvPr id="30" name="Text Box 29"/>
              <p:cNvSpPr txBox="1">
                <a:spLocks noChangeArrowheads="1"/>
              </p:cNvSpPr>
              <p:nvPr/>
            </p:nvSpPr>
            <p:spPr bwMode="auto">
              <a:xfrm>
                <a:off x="3137" y="2951"/>
                <a:ext cx="680" cy="25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dirty="0" err="1" smtClean="0">
                    <a:solidFill>
                      <a:srgbClr val="BB57BD"/>
                    </a:solidFill>
                    <a:latin typeface="Lucida Sans" charset="0"/>
                    <a:cs typeface="ＭＳ Ｐゴシック" charset="0"/>
                  </a:rPr>
                  <a:t>prep_of</a:t>
                </a:r>
                <a:endParaRPr lang="en-US" dirty="0">
                  <a:solidFill>
                    <a:srgbClr val="BB57BD"/>
                  </a:solidFill>
                  <a:latin typeface="Lucida Sans" charset="0"/>
                  <a:cs typeface="ＭＳ Ｐゴシック" charset="0"/>
                </a:endParaRPr>
              </a:p>
            </p:txBody>
          </p:sp>
          <p:sp>
            <p:nvSpPr>
              <p:cNvPr id="31" name="Line 30"/>
              <p:cNvSpPr>
                <a:spLocks noChangeShapeType="1"/>
              </p:cNvSpPr>
              <p:nvPr/>
            </p:nvSpPr>
            <p:spPr bwMode="auto">
              <a:xfrm>
                <a:off x="3809" y="2839"/>
                <a:ext cx="0" cy="651"/>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20" name="Text Box 31"/>
            <p:cNvSpPr txBox="1">
              <a:spLocks noChangeArrowheads="1"/>
            </p:cNvSpPr>
            <p:nvPr/>
          </p:nvSpPr>
          <p:spPr bwMode="auto">
            <a:xfrm>
              <a:off x="953" y="2133"/>
              <a:ext cx="691" cy="25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dirty="0" err="1" smtClean="0">
                  <a:solidFill>
                    <a:srgbClr val="BB57BD"/>
                  </a:solidFill>
                  <a:latin typeface="Lucida Sans" charset="0"/>
                  <a:cs typeface="ＭＳ Ｐゴシック" charset="0"/>
                </a:rPr>
                <a:t>prep_on</a:t>
              </a:r>
              <a:endParaRPr lang="en-US" dirty="0">
                <a:solidFill>
                  <a:srgbClr val="BB57BD"/>
                </a:solidFill>
                <a:latin typeface="Lucida Sans" charset="0"/>
                <a:cs typeface="ＭＳ Ｐゴシック" charset="0"/>
              </a:endParaRPr>
            </a:p>
          </p:txBody>
        </p:sp>
        <p:sp>
          <p:nvSpPr>
            <p:cNvPr id="21" name="Line 32"/>
            <p:cNvSpPr>
              <a:spLocks noChangeShapeType="1"/>
            </p:cNvSpPr>
            <p:nvPr/>
          </p:nvSpPr>
          <p:spPr bwMode="auto">
            <a:xfrm>
              <a:off x="1620" y="1952"/>
              <a:ext cx="0" cy="651"/>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nvGrpSpPr>
            <p:cNvPr id="22" name="Group 33"/>
            <p:cNvGrpSpPr>
              <a:grpSpLocks/>
            </p:cNvGrpSpPr>
            <p:nvPr/>
          </p:nvGrpSpPr>
          <p:grpSpPr bwMode="auto">
            <a:xfrm>
              <a:off x="3086" y="1384"/>
              <a:ext cx="820" cy="835"/>
              <a:chOff x="3064" y="1384"/>
              <a:chExt cx="820" cy="835"/>
            </a:xfrm>
          </p:grpSpPr>
          <p:sp>
            <p:nvSpPr>
              <p:cNvPr id="26" name="Text Box 34"/>
              <p:cNvSpPr txBox="1">
                <a:spLocks noChangeArrowheads="1"/>
              </p:cNvSpPr>
              <p:nvPr/>
            </p:nvSpPr>
            <p:spPr bwMode="auto">
              <a:xfrm>
                <a:off x="3341" y="1675"/>
                <a:ext cx="543" cy="25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1800" i="1">
                    <a:solidFill>
                      <a:srgbClr val="BB57BD"/>
                    </a:solidFill>
                    <a:latin typeface="Lucida Sans" charset="0"/>
                  </a:rPr>
                  <a:t>agent</a:t>
                </a:r>
                <a:endParaRPr lang="en-US">
                  <a:solidFill>
                    <a:srgbClr val="BB57BD"/>
                  </a:solidFill>
                  <a:latin typeface="Lucida Sans" charset="0"/>
                </a:endParaRPr>
              </a:p>
            </p:txBody>
          </p:sp>
          <p:sp>
            <p:nvSpPr>
              <p:cNvPr id="27" name="Line 35"/>
              <p:cNvSpPr>
                <a:spLocks noChangeShapeType="1"/>
              </p:cNvSpPr>
              <p:nvPr/>
            </p:nvSpPr>
            <p:spPr bwMode="auto">
              <a:xfrm>
                <a:off x="3064" y="1384"/>
                <a:ext cx="544" cy="835"/>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23" name="Text Box 37"/>
            <p:cNvSpPr txBox="1">
              <a:spLocks noChangeArrowheads="1"/>
            </p:cNvSpPr>
            <p:nvPr/>
          </p:nvSpPr>
          <p:spPr bwMode="auto">
            <a:xfrm>
              <a:off x="1140" y="3380"/>
              <a:ext cx="1172" cy="250"/>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spcBef>
                  <a:spcPct val="50000"/>
                </a:spcBef>
              </a:pPr>
              <a:r>
                <a:rPr lang="en-US" sz="2000">
                  <a:solidFill>
                    <a:schemeClr val="folHlink"/>
                  </a:solidFill>
                  <a:latin typeface="Courier" charset="0"/>
                </a:rPr>
                <a:t>immigration</a:t>
              </a:r>
              <a:endParaRPr lang="en-US">
                <a:latin typeface="Lucida Sans" charset="0"/>
              </a:endParaRPr>
            </a:p>
          </p:txBody>
        </p:sp>
        <p:sp>
          <p:nvSpPr>
            <p:cNvPr id="24" name="Line 38"/>
            <p:cNvSpPr>
              <a:spLocks noChangeShapeType="1"/>
            </p:cNvSpPr>
            <p:nvPr/>
          </p:nvSpPr>
          <p:spPr bwMode="auto">
            <a:xfrm>
              <a:off x="1624" y="2791"/>
              <a:ext cx="0" cy="633"/>
            </a:xfrm>
            <a:prstGeom prst="line">
              <a:avLst/>
            </a:prstGeom>
            <a:noFill/>
            <a:ln w="19050">
              <a:solidFill>
                <a:srgbClr val="EFAB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25" name="Text Box 39"/>
            <p:cNvSpPr txBox="1">
              <a:spLocks noChangeArrowheads="1"/>
            </p:cNvSpPr>
            <p:nvPr/>
          </p:nvSpPr>
          <p:spPr bwMode="auto">
            <a:xfrm>
              <a:off x="843" y="2951"/>
              <a:ext cx="769" cy="25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0" hangingPunct="0"/>
              <a:r>
                <a:rPr lang="en-US" sz="1800" i="1" dirty="0" err="1" smtClean="0">
                  <a:solidFill>
                    <a:srgbClr val="BB57BD"/>
                  </a:solidFill>
                  <a:latin typeface="Lucida Sans" charset="0"/>
                  <a:cs typeface="ＭＳ Ｐゴシック" charset="0"/>
                </a:rPr>
                <a:t>conj_and</a:t>
              </a:r>
              <a:endParaRPr lang="en-US" dirty="0">
                <a:solidFill>
                  <a:srgbClr val="BB57BD"/>
                </a:solidFill>
                <a:latin typeface="Lucida Sans" charset="0"/>
                <a:cs typeface="ＭＳ Ｐゴシック" charset="0"/>
              </a:endParaRPr>
            </a:p>
          </p:txBody>
        </p:sp>
      </p:grpSp>
      <p:sp>
        <p:nvSpPr>
          <p:cNvPr id="33" name="Freeform 41"/>
          <p:cNvSpPr>
            <a:spLocks/>
          </p:cNvSpPr>
          <p:nvPr/>
        </p:nvSpPr>
        <p:spPr bwMode="auto">
          <a:xfrm rot="5400000" flipV="1">
            <a:off x="1945721" y="5015719"/>
            <a:ext cx="2187095" cy="503238"/>
          </a:xfrm>
          <a:custGeom>
            <a:avLst/>
            <a:gdLst>
              <a:gd name="T0" fmla="*/ 1751 w 1751"/>
              <a:gd name="T1" fmla="*/ 0 h 213"/>
              <a:gd name="T2" fmla="*/ 1191 w 1751"/>
              <a:gd name="T3" fmla="*/ 135 h 213"/>
              <a:gd name="T4" fmla="*/ 520 w 1751"/>
              <a:gd name="T5" fmla="*/ 191 h 213"/>
              <a:gd name="T6" fmla="*/ 0 w 1751"/>
              <a:gd name="T7" fmla="*/ 0 h 213"/>
            </a:gdLst>
            <a:ahLst/>
            <a:cxnLst>
              <a:cxn ang="0">
                <a:pos x="T0" y="T1"/>
              </a:cxn>
              <a:cxn ang="0">
                <a:pos x="T2" y="T3"/>
              </a:cxn>
              <a:cxn ang="0">
                <a:pos x="T4" y="T5"/>
              </a:cxn>
              <a:cxn ang="0">
                <a:pos x="T6" y="T7"/>
              </a:cxn>
            </a:cxnLst>
            <a:rect l="0" t="0" r="r" b="b"/>
            <a:pathLst>
              <a:path w="1751" h="213">
                <a:moveTo>
                  <a:pt x="1751" y="0"/>
                </a:moveTo>
                <a:cubicBezTo>
                  <a:pt x="1658" y="23"/>
                  <a:pt x="1396" y="103"/>
                  <a:pt x="1191" y="135"/>
                </a:cubicBezTo>
                <a:cubicBezTo>
                  <a:pt x="986" y="167"/>
                  <a:pt x="718" y="213"/>
                  <a:pt x="520" y="191"/>
                </a:cubicBezTo>
                <a:cubicBezTo>
                  <a:pt x="322" y="169"/>
                  <a:pt x="108" y="40"/>
                  <a:pt x="0" y="0"/>
                </a:cubicBezTo>
              </a:path>
            </a:pathLst>
          </a:custGeom>
          <a:noFill/>
          <a:ln w="19050" cap="flat" cmpd="sng">
            <a:solidFill>
              <a:srgbClr val="EFAB16"/>
            </a:solidFill>
            <a:prstDash val="solid"/>
            <a:round/>
            <a:headEnd type="triangle" w="med" len="med"/>
            <a:tailEnd type="none" w="med" len="me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solidFill>
                <a:schemeClr val="accent2"/>
              </a:solidFill>
            </a:endParaRPr>
          </a:p>
        </p:txBody>
      </p:sp>
      <p:sp>
        <p:nvSpPr>
          <p:cNvPr id="34" name="Rectangle 42"/>
          <p:cNvSpPr>
            <a:spLocks noChangeArrowheads="1"/>
          </p:cNvSpPr>
          <p:nvPr/>
        </p:nvSpPr>
        <p:spPr bwMode="auto">
          <a:xfrm>
            <a:off x="2984500" y="5589485"/>
            <a:ext cx="1141413" cy="369629"/>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800" i="1" dirty="0" err="1" smtClean="0">
                <a:solidFill>
                  <a:schemeClr val="accent1"/>
                </a:solidFill>
                <a:latin typeface="Lucida Sans" charset="0"/>
                <a:cs typeface="ＭＳ Ｐゴシック" charset="0"/>
              </a:rPr>
              <a:t>prep_on</a:t>
            </a:r>
            <a:endParaRPr lang="en-US" sz="1800" i="1" dirty="0">
              <a:solidFill>
                <a:schemeClr val="accent1"/>
              </a:solidFill>
              <a:latin typeface="Lucida Sans" charset="0"/>
              <a:cs typeface="ＭＳ Ｐゴシック" charset="0"/>
            </a:endParaRPr>
          </a:p>
        </p:txBody>
      </p:sp>
    </p:spTree>
    <p:extLst>
      <p:ext uri="{BB962C8B-B14F-4D97-AF65-F5344CB8AC3E}">
        <p14:creationId xmlns:p14="http://schemas.microsoft.com/office/powerpoint/2010/main" val="1838227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Parsers	</a:t>
            </a:r>
            <a:endParaRPr lang="en-US" dirty="0"/>
          </a:p>
        </p:txBody>
      </p:sp>
      <p:sp>
        <p:nvSpPr>
          <p:cNvPr id="3" name="Content Placeholder 2"/>
          <p:cNvSpPr>
            <a:spLocks noGrp="1"/>
          </p:cNvSpPr>
          <p:nvPr>
            <p:ph idx="1"/>
          </p:nvPr>
        </p:nvSpPr>
        <p:spPr>
          <a:xfrm>
            <a:off x="457200" y="1600200"/>
            <a:ext cx="8229600" cy="4979431"/>
          </a:xfrm>
        </p:spPr>
        <p:txBody>
          <a:bodyPr/>
          <a:lstStyle/>
          <a:p>
            <a:r>
              <a:rPr lang="en-US" dirty="0" smtClean="0"/>
              <a:t>There are now </a:t>
            </a:r>
            <a:r>
              <a:rPr lang="en-US" i="1" dirty="0" smtClean="0"/>
              <a:t>many </a:t>
            </a:r>
            <a:r>
              <a:rPr lang="en-US" dirty="0" smtClean="0"/>
              <a:t>good statistical parsers that are freely downloadable</a:t>
            </a:r>
          </a:p>
          <a:p>
            <a:pPr lvl="1"/>
            <a:r>
              <a:rPr lang="en-US" dirty="0" smtClean="0"/>
              <a:t>Constituency parsers</a:t>
            </a:r>
          </a:p>
          <a:p>
            <a:pPr lvl="2"/>
            <a:r>
              <a:rPr lang="en-US" dirty="0" smtClean="0"/>
              <a:t>Collins/</a:t>
            </a:r>
            <a:r>
              <a:rPr lang="en-US" dirty="0" err="1" smtClean="0"/>
              <a:t>Bikel</a:t>
            </a:r>
            <a:r>
              <a:rPr lang="en-US" dirty="0" smtClean="0"/>
              <a:t> Parser</a:t>
            </a:r>
          </a:p>
          <a:p>
            <a:pPr lvl="2"/>
            <a:r>
              <a:rPr lang="en-US" dirty="0" smtClean="0"/>
              <a:t>Berkeley Parser</a:t>
            </a:r>
          </a:p>
          <a:p>
            <a:pPr lvl="2"/>
            <a:r>
              <a:rPr lang="en-US" dirty="0" smtClean="0"/>
              <a:t>BLLIP Parser = </a:t>
            </a:r>
            <a:r>
              <a:rPr lang="en-US" dirty="0" err="1" smtClean="0"/>
              <a:t>Charniak</a:t>
            </a:r>
            <a:r>
              <a:rPr lang="en-US" dirty="0" smtClean="0"/>
              <a:t>/Johnson Parser</a:t>
            </a:r>
          </a:p>
          <a:p>
            <a:pPr lvl="1"/>
            <a:r>
              <a:rPr lang="en-US" dirty="0" smtClean="0"/>
              <a:t>Dependency parsers</a:t>
            </a:r>
          </a:p>
          <a:p>
            <a:pPr lvl="2"/>
            <a:r>
              <a:rPr lang="en-US" dirty="0" err="1" smtClean="0"/>
              <a:t>MaltParser</a:t>
            </a:r>
            <a:endParaRPr lang="en-US" dirty="0" smtClean="0"/>
          </a:p>
          <a:p>
            <a:pPr lvl="2"/>
            <a:r>
              <a:rPr lang="en-US" dirty="0" smtClean="0"/>
              <a:t>MST Parser</a:t>
            </a:r>
          </a:p>
          <a:p>
            <a:r>
              <a:rPr lang="en-US" dirty="0" smtClean="0"/>
              <a:t>But I’ll show the Stanford Parser </a:t>
            </a:r>
            <a:r>
              <a:rPr lang="en-US" dirty="0" smtClean="0">
                <a:solidFill>
                  <a:srgbClr val="EFAB16"/>
                </a:solidFill>
                <a:sym typeface="Wingdings"/>
              </a:rPr>
              <a:t></a:t>
            </a:r>
            <a:endParaRPr lang="en-US" dirty="0">
              <a:solidFill>
                <a:srgbClr val="EFAB16"/>
              </a:solidFill>
            </a:endParaRPr>
          </a:p>
        </p:txBody>
      </p:sp>
    </p:spTree>
    <p:extLst>
      <p:ext uri="{BB962C8B-B14F-4D97-AF65-F5344CB8AC3E}">
        <p14:creationId xmlns:p14="http://schemas.microsoft.com/office/powerpoint/2010/main" val="146441983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Tregex</a:t>
            </a:r>
            <a:r>
              <a:rPr lang="en-US" dirty="0" smtClean="0"/>
              <a:t>/Tgrep2 – Tools for searching over syntax </a:t>
            </a:r>
            <a:endParaRPr lang="en-US" dirty="0"/>
          </a:p>
        </p:txBody>
      </p:sp>
      <p:pic>
        <p:nvPicPr>
          <p:cNvPr id="4" name="Content Placeholder 3"/>
          <p:cNvPicPr>
            <a:picLocks noGrp="1" noChangeAspect="1"/>
          </p:cNvPicPr>
          <p:nvPr>
            <p:ph idx="1"/>
          </p:nvPr>
        </p:nvPicPr>
        <p:blipFill>
          <a:blip r:embed="rId3"/>
          <a:srcRect t="2984" b="2984"/>
          <a:stretch>
            <a:fillRect/>
          </a:stretch>
        </p:blipFill>
        <p:spPr>
          <a:xfrm>
            <a:off x="457200" y="1784240"/>
            <a:ext cx="8229600" cy="4525963"/>
          </a:xfrm>
        </p:spPr>
      </p:pic>
    </p:spTree>
    <p:extLst>
      <p:ext uri="{BB962C8B-B14F-4D97-AF65-F5344CB8AC3E}">
        <p14:creationId xmlns:p14="http://schemas.microsoft.com/office/powerpoint/2010/main" val="35801172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457200" y="1600200"/>
            <a:ext cx="8229600" cy="4878206"/>
          </a:xfrm>
        </p:spPr>
        <p:txBody>
          <a:bodyPr>
            <a:normAutofit fontScale="85000" lnSpcReduction="20000"/>
          </a:bodyPr>
          <a:lstStyle/>
          <a:p>
            <a:pPr marL="514350" indent="-514350">
              <a:buFont typeface="+mj-lt"/>
              <a:buAutoNum type="arabicPeriod"/>
            </a:pPr>
            <a:r>
              <a:rPr lang="en-US" dirty="0" smtClean="0"/>
              <a:t>Introduction</a:t>
            </a:r>
          </a:p>
          <a:p>
            <a:pPr marL="514350" indent="-514350">
              <a:buFont typeface="+mj-lt"/>
              <a:buAutoNum type="arabicPeriod"/>
            </a:pPr>
            <a:r>
              <a:rPr lang="en-US" dirty="0" smtClean="0"/>
              <a:t>Getting some text</a:t>
            </a:r>
          </a:p>
          <a:p>
            <a:pPr marL="514350" indent="-514350">
              <a:buFont typeface="+mj-lt"/>
              <a:buAutoNum type="arabicPeriod"/>
            </a:pPr>
            <a:r>
              <a:rPr lang="en-US" dirty="0" smtClean="0"/>
              <a:t>Words</a:t>
            </a:r>
          </a:p>
          <a:p>
            <a:pPr marL="514350" indent="-514350">
              <a:buFont typeface="+mj-lt"/>
              <a:buAutoNum type="arabicPeriod"/>
            </a:pPr>
            <a:r>
              <a:rPr lang="en-US" dirty="0" smtClean="0"/>
              <a:t>Collocations, etc.</a:t>
            </a:r>
          </a:p>
          <a:p>
            <a:pPr marL="514350" indent="-514350">
              <a:buFont typeface="+mj-lt"/>
              <a:buAutoNum type="arabicPeriod"/>
            </a:pPr>
            <a:r>
              <a:rPr lang="en-US" dirty="0" smtClean="0"/>
              <a:t>NLP Frameworks and tools</a:t>
            </a:r>
          </a:p>
          <a:p>
            <a:pPr marL="514350" indent="-514350">
              <a:buFont typeface="+mj-lt"/>
              <a:buAutoNum type="arabicPeriod"/>
            </a:pPr>
            <a:r>
              <a:rPr lang="en-US" dirty="0" smtClean="0"/>
              <a:t>Part-of-speech tagging</a:t>
            </a:r>
          </a:p>
          <a:p>
            <a:pPr marL="514350" indent="-514350">
              <a:buFont typeface="+mj-lt"/>
              <a:buAutoNum type="arabicPeriod"/>
            </a:pPr>
            <a:r>
              <a:rPr lang="en-US" dirty="0" smtClean="0"/>
              <a:t>Named entity recognition</a:t>
            </a:r>
          </a:p>
          <a:p>
            <a:pPr marL="514350" indent="-514350">
              <a:buFont typeface="+mj-lt"/>
              <a:buAutoNum type="arabicPeriod"/>
            </a:pPr>
            <a:r>
              <a:rPr lang="en-US" dirty="0" smtClean="0"/>
              <a:t>Parsing</a:t>
            </a:r>
          </a:p>
          <a:p>
            <a:pPr marL="514350" indent="-514350">
              <a:buFont typeface="+mj-lt"/>
              <a:buAutoNum type="arabicPeriod"/>
            </a:pPr>
            <a:r>
              <a:rPr lang="en-US" dirty="0" smtClean="0"/>
              <a:t>Coreference resolution</a:t>
            </a:r>
          </a:p>
          <a:p>
            <a:pPr marL="514350" indent="-514350">
              <a:buFont typeface="+mj-lt"/>
              <a:buAutoNum type="arabicPeriod"/>
            </a:pPr>
            <a:r>
              <a:rPr lang="en-US" dirty="0" smtClean="0"/>
              <a:t>The rest of the languages of the world</a:t>
            </a:r>
            <a:endParaRPr lang="en-US" dirty="0" smtClean="0"/>
          </a:p>
          <a:p>
            <a:pPr marL="514350" indent="-514350">
              <a:buFont typeface="+mj-lt"/>
              <a:buAutoNum type="arabicPeriod"/>
            </a:pPr>
            <a:r>
              <a:rPr lang="en-US" dirty="0" smtClean="0"/>
              <a:t>Parting words</a:t>
            </a:r>
            <a:endParaRPr lang="en-US" dirty="0"/>
          </a:p>
        </p:txBody>
      </p:sp>
    </p:spTree>
    <p:extLst>
      <p:ext uri="{BB962C8B-B14F-4D97-AF65-F5344CB8AC3E}">
        <p14:creationId xmlns:p14="http://schemas.microsoft.com/office/powerpoint/2010/main" val="358821784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dreadful </a:t>
            </a:r>
            <a:r>
              <a:rPr lang="en-US" dirty="0" smtClean="0"/>
              <a:t>things</a:t>
            </a:r>
            <a:endParaRPr lang="en-US" i="1" dirty="0"/>
          </a:p>
        </p:txBody>
      </p:sp>
      <p:sp>
        <p:nvSpPr>
          <p:cNvPr id="5" name="Text Placeholder 4"/>
          <p:cNvSpPr>
            <a:spLocks noGrp="1"/>
          </p:cNvSpPr>
          <p:nvPr>
            <p:ph type="body" idx="1"/>
          </p:nvPr>
        </p:nvSpPr>
        <p:spPr/>
        <p:txBody>
          <a:bodyPr/>
          <a:lstStyle/>
          <a:p>
            <a:r>
              <a:rPr lang="en-US" i="1" dirty="0" smtClean="0"/>
              <a:t>She</a:t>
            </a:r>
            <a:endParaRPr lang="en-US" i="1" dirty="0"/>
          </a:p>
        </p:txBody>
      </p:sp>
      <p:sp>
        <p:nvSpPr>
          <p:cNvPr id="6" name="Content Placeholder 5"/>
          <p:cNvSpPr>
            <a:spLocks noGrp="1"/>
          </p:cNvSpPr>
          <p:nvPr>
            <p:ph sz="half" idx="2"/>
          </p:nvPr>
        </p:nvSpPr>
        <p:spPr>
          <a:xfrm>
            <a:off x="457200" y="2174874"/>
            <a:ext cx="4040188" cy="4257519"/>
          </a:xfrm>
        </p:spPr>
        <p:txBody>
          <a:bodyPr>
            <a:normAutofit fontScale="70000" lnSpcReduction="20000"/>
          </a:bodyPr>
          <a:lstStyle/>
          <a:p>
            <a:pPr marL="0" indent="0">
              <a:spcBef>
                <a:spcPts val="0"/>
              </a:spcBef>
              <a:buNone/>
            </a:pPr>
            <a:r>
              <a:rPr lang="en-US" dirty="0" err="1"/>
              <a:t>amod</a:t>
            </a:r>
            <a:r>
              <a:rPr lang="en-US" dirty="0"/>
              <a:t>(day-18, dreadful-17)</a:t>
            </a:r>
          </a:p>
          <a:p>
            <a:pPr marL="0" indent="0">
              <a:spcBef>
                <a:spcPts val="0"/>
              </a:spcBef>
              <a:buNone/>
            </a:pPr>
            <a:r>
              <a:rPr lang="en-US" dirty="0" err="1"/>
              <a:t>amod</a:t>
            </a:r>
            <a:r>
              <a:rPr lang="en-US" dirty="0"/>
              <a:t>(day-45, dreadful-44)</a:t>
            </a:r>
          </a:p>
          <a:p>
            <a:pPr marL="0" indent="0">
              <a:spcBef>
                <a:spcPts val="0"/>
              </a:spcBef>
              <a:buNone/>
            </a:pPr>
            <a:r>
              <a:rPr lang="en-US" dirty="0" err="1"/>
              <a:t>amod</a:t>
            </a:r>
            <a:r>
              <a:rPr lang="en-US" dirty="0"/>
              <a:t>(feast-33, dreadful-32)</a:t>
            </a:r>
          </a:p>
          <a:p>
            <a:pPr marL="0" indent="0">
              <a:spcBef>
                <a:spcPts val="0"/>
              </a:spcBef>
              <a:buNone/>
            </a:pPr>
            <a:r>
              <a:rPr lang="en-US" dirty="0" err="1"/>
              <a:t>amod</a:t>
            </a:r>
            <a:r>
              <a:rPr lang="en-US" dirty="0"/>
              <a:t>(fits-51, dreadful-50)</a:t>
            </a:r>
          </a:p>
          <a:p>
            <a:pPr marL="0" indent="0">
              <a:spcBef>
                <a:spcPts val="0"/>
              </a:spcBef>
              <a:buNone/>
            </a:pPr>
            <a:r>
              <a:rPr lang="en-US" dirty="0" err="1"/>
              <a:t>amod</a:t>
            </a:r>
            <a:r>
              <a:rPr lang="en-US" dirty="0"/>
              <a:t>(form-59, dreadful-58)</a:t>
            </a:r>
          </a:p>
          <a:p>
            <a:pPr marL="0" indent="0">
              <a:spcBef>
                <a:spcPts val="0"/>
              </a:spcBef>
              <a:buNone/>
            </a:pPr>
            <a:r>
              <a:rPr lang="en-US" dirty="0" err="1"/>
              <a:t>amod</a:t>
            </a:r>
            <a:r>
              <a:rPr lang="en-US" dirty="0"/>
              <a:t>(laugh-9, dreadful-8)</a:t>
            </a:r>
          </a:p>
          <a:p>
            <a:pPr marL="0" indent="0">
              <a:spcBef>
                <a:spcPts val="0"/>
              </a:spcBef>
              <a:buNone/>
            </a:pPr>
            <a:r>
              <a:rPr lang="en-US" dirty="0" err="1"/>
              <a:t>amod</a:t>
            </a:r>
            <a:r>
              <a:rPr lang="en-US" dirty="0"/>
              <a:t>(manifestation-9, dreadful-8)</a:t>
            </a:r>
          </a:p>
          <a:p>
            <a:pPr marL="0" indent="0">
              <a:spcBef>
                <a:spcPts val="0"/>
              </a:spcBef>
              <a:buNone/>
            </a:pPr>
            <a:r>
              <a:rPr lang="en-US" dirty="0" err="1"/>
              <a:t>amod</a:t>
            </a:r>
            <a:r>
              <a:rPr lang="en-US" dirty="0"/>
              <a:t>(manner-29, dreadful-28)</a:t>
            </a:r>
          </a:p>
          <a:p>
            <a:pPr marL="0" indent="0">
              <a:spcBef>
                <a:spcPts val="0"/>
              </a:spcBef>
              <a:buNone/>
            </a:pPr>
            <a:r>
              <a:rPr lang="en-US" dirty="0" err="1"/>
              <a:t>amod</a:t>
            </a:r>
            <a:r>
              <a:rPr lang="en-US" dirty="0"/>
              <a:t>(marshes-17, dreadful-16)</a:t>
            </a:r>
          </a:p>
          <a:p>
            <a:pPr marL="0" indent="0">
              <a:spcBef>
                <a:spcPts val="0"/>
              </a:spcBef>
              <a:buNone/>
            </a:pPr>
            <a:r>
              <a:rPr lang="en-US" dirty="0" err="1"/>
              <a:t>amod</a:t>
            </a:r>
            <a:r>
              <a:rPr lang="en-US" dirty="0"/>
              <a:t>(people-12, dreadful-11)</a:t>
            </a:r>
          </a:p>
          <a:p>
            <a:pPr marL="0" indent="0">
              <a:spcBef>
                <a:spcPts val="0"/>
              </a:spcBef>
              <a:buNone/>
            </a:pPr>
            <a:r>
              <a:rPr lang="en-US" dirty="0" err="1"/>
              <a:t>amod</a:t>
            </a:r>
            <a:r>
              <a:rPr lang="en-US" dirty="0"/>
              <a:t>(people-46, dreadful-45)</a:t>
            </a:r>
          </a:p>
          <a:p>
            <a:pPr marL="0" indent="0">
              <a:spcBef>
                <a:spcPts val="0"/>
              </a:spcBef>
              <a:buNone/>
            </a:pPr>
            <a:r>
              <a:rPr lang="en-US" dirty="0" err="1"/>
              <a:t>amod</a:t>
            </a:r>
            <a:r>
              <a:rPr lang="en-US" dirty="0"/>
              <a:t>(place-16, dreadful-15)</a:t>
            </a:r>
          </a:p>
          <a:p>
            <a:pPr marL="0" indent="0">
              <a:spcBef>
                <a:spcPts val="0"/>
              </a:spcBef>
              <a:buNone/>
            </a:pPr>
            <a:r>
              <a:rPr lang="en-US" dirty="0" err="1"/>
              <a:t>amod</a:t>
            </a:r>
            <a:r>
              <a:rPr lang="en-US" dirty="0"/>
              <a:t>(place-6, dreadful-5)</a:t>
            </a:r>
          </a:p>
          <a:p>
            <a:pPr marL="0" indent="0">
              <a:spcBef>
                <a:spcPts val="0"/>
              </a:spcBef>
              <a:buNone/>
            </a:pPr>
            <a:r>
              <a:rPr lang="en-US" dirty="0" err="1"/>
              <a:t>amod</a:t>
            </a:r>
            <a:r>
              <a:rPr lang="en-US" dirty="0"/>
              <a:t>(sight-5, dreadful-4)</a:t>
            </a:r>
          </a:p>
          <a:p>
            <a:pPr marL="0" indent="0">
              <a:spcBef>
                <a:spcPts val="0"/>
              </a:spcBef>
              <a:buNone/>
            </a:pPr>
            <a:r>
              <a:rPr lang="en-US" dirty="0" err="1"/>
              <a:t>amod</a:t>
            </a:r>
            <a:r>
              <a:rPr lang="en-US" dirty="0"/>
              <a:t>(spot-13, dreadful-12)</a:t>
            </a:r>
          </a:p>
          <a:p>
            <a:pPr marL="0" indent="0">
              <a:spcBef>
                <a:spcPts val="0"/>
              </a:spcBef>
              <a:buNone/>
            </a:pPr>
            <a:r>
              <a:rPr lang="en-US" dirty="0" err="1"/>
              <a:t>amod</a:t>
            </a:r>
            <a:r>
              <a:rPr lang="en-US" dirty="0"/>
              <a:t>(thing-41, dreadful-40)</a:t>
            </a:r>
          </a:p>
          <a:p>
            <a:pPr marL="0" indent="0">
              <a:spcBef>
                <a:spcPts val="0"/>
              </a:spcBef>
              <a:buNone/>
            </a:pPr>
            <a:r>
              <a:rPr lang="en-US" dirty="0" err="1"/>
              <a:t>amod</a:t>
            </a:r>
            <a:r>
              <a:rPr lang="en-US" dirty="0"/>
              <a:t>(thing-5, dreadful-4)</a:t>
            </a:r>
          </a:p>
          <a:p>
            <a:pPr marL="0" indent="0">
              <a:spcBef>
                <a:spcPts val="0"/>
              </a:spcBef>
              <a:buNone/>
            </a:pPr>
            <a:r>
              <a:rPr lang="en-US" dirty="0" err="1"/>
              <a:t>amod</a:t>
            </a:r>
            <a:r>
              <a:rPr lang="en-US" dirty="0"/>
              <a:t>(tragedy-22, dreadful-21)</a:t>
            </a:r>
          </a:p>
          <a:p>
            <a:pPr marL="0" indent="0">
              <a:spcBef>
                <a:spcPts val="0"/>
              </a:spcBef>
              <a:buNone/>
            </a:pPr>
            <a:r>
              <a:rPr lang="en-US" dirty="0" err="1"/>
              <a:t>amod</a:t>
            </a:r>
            <a:r>
              <a:rPr lang="en-US" dirty="0"/>
              <a:t>(wilderness-43, dreadful-42</a:t>
            </a:r>
            <a:r>
              <a:rPr lang="en-US" dirty="0" smtClean="0"/>
              <a:t>)</a:t>
            </a:r>
            <a:endParaRPr lang="en-US" dirty="0"/>
          </a:p>
        </p:txBody>
      </p:sp>
      <p:sp>
        <p:nvSpPr>
          <p:cNvPr id="7" name="Text Placeholder 6"/>
          <p:cNvSpPr>
            <a:spLocks noGrp="1"/>
          </p:cNvSpPr>
          <p:nvPr>
            <p:ph type="body" sz="quarter" idx="3"/>
          </p:nvPr>
        </p:nvSpPr>
        <p:spPr/>
        <p:txBody>
          <a:bodyPr/>
          <a:lstStyle/>
          <a:p>
            <a:r>
              <a:rPr lang="en-US" i="1" dirty="0" smtClean="0"/>
              <a:t>Ayesha</a:t>
            </a:r>
            <a:endParaRPr lang="en-US" i="1" dirty="0"/>
          </a:p>
        </p:txBody>
      </p:sp>
      <p:sp>
        <p:nvSpPr>
          <p:cNvPr id="8" name="Content Placeholder 7"/>
          <p:cNvSpPr>
            <a:spLocks noGrp="1"/>
          </p:cNvSpPr>
          <p:nvPr>
            <p:ph sz="quarter" idx="4"/>
          </p:nvPr>
        </p:nvSpPr>
        <p:spPr>
          <a:xfrm>
            <a:off x="4645025" y="2174875"/>
            <a:ext cx="4041775" cy="4257518"/>
          </a:xfrm>
        </p:spPr>
        <p:txBody>
          <a:bodyPr>
            <a:normAutofit/>
          </a:bodyPr>
          <a:lstStyle/>
          <a:p>
            <a:pPr marL="0" indent="0">
              <a:lnSpc>
                <a:spcPct val="80000"/>
              </a:lnSpc>
              <a:spcBef>
                <a:spcPts val="0"/>
              </a:spcBef>
              <a:buNone/>
            </a:pPr>
            <a:r>
              <a:rPr lang="en-US" sz="1700" dirty="0" err="1"/>
              <a:t>amod</a:t>
            </a:r>
            <a:r>
              <a:rPr lang="en-US" sz="1700" dirty="0"/>
              <a:t>(clouds-5, dreadful-2)</a:t>
            </a:r>
          </a:p>
          <a:p>
            <a:pPr marL="0" indent="0">
              <a:lnSpc>
                <a:spcPct val="80000"/>
              </a:lnSpc>
              <a:spcBef>
                <a:spcPts val="0"/>
              </a:spcBef>
              <a:buNone/>
            </a:pPr>
            <a:r>
              <a:rPr lang="en-US" sz="1700" dirty="0" err="1"/>
              <a:t>amod</a:t>
            </a:r>
            <a:r>
              <a:rPr lang="en-US" sz="1700" dirty="0"/>
              <a:t>(debt-26, dreadful-25)</a:t>
            </a:r>
          </a:p>
          <a:p>
            <a:pPr marL="0" indent="0">
              <a:lnSpc>
                <a:spcPct val="80000"/>
              </a:lnSpc>
              <a:spcBef>
                <a:spcPts val="0"/>
              </a:spcBef>
              <a:buNone/>
            </a:pPr>
            <a:r>
              <a:rPr lang="en-US" sz="1700" dirty="0" err="1"/>
              <a:t>amod</a:t>
            </a:r>
            <a:r>
              <a:rPr lang="en-US" sz="1700" dirty="0"/>
              <a:t>(doom-21, dreadful-20)</a:t>
            </a:r>
          </a:p>
          <a:p>
            <a:pPr marL="0" indent="0">
              <a:lnSpc>
                <a:spcPct val="80000"/>
              </a:lnSpc>
              <a:spcBef>
                <a:spcPts val="0"/>
              </a:spcBef>
              <a:buNone/>
            </a:pPr>
            <a:r>
              <a:rPr lang="en-US" sz="1700" dirty="0" err="1"/>
              <a:t>amod</a:t>
            </a:r>
            <a:r>
              <a:rPr lang="en-US" sz="1700" dirty="0"/>
              <a:t>(fashion-50, dreadful-47)</a:t>
            </a:r>
          </a:p>
          <a:p>
            <a:pPr marL="0" indent="0">
              <a:lnSpc>
                <a:spcPct val="80000"/>
              </a:lnSpc>
              <a:spcBef>
                <a:spcPts val="0"/>
              </a:spcBef>
              <a:buNone/>
            </a:pPr>
            <a:r>
              <a:rPr lang="en-US" sz="1700" dirty="0" err="1"/>
              <a:t>amod</a:t>
            </a:r>
            <a:r>
              <a:rPr lang="en-US" sz="1700" dirty="0"/>
              <a:t>(form-10, dreadful-7)</a:t>
            </a:r>
          </a:p>
          <a:p>
            <a:pPr marL="0" indent="0">
              <a:lnSpc>
                <a:spcPct val="80000"/>
              </a:lnSpc>
              <a:spcBef>
                <a:spcPts val="0"/>
              </a:spcBef>
              <a:buNone/>
            </a:pPr>
            <a:r>
              <a:rPr lang="en-US" sz="1700" dirty="0" err="1"/>
              <a:t>amod</a:t>
            </a:r>
            <a:r>
              <a:rPr lang="en-US" sz="1700" dirty="0"/>
              <a:t>(oath-42, dreadful-41)</a:t>
            </a:r>
          </a:p>
          <a:p>
            <a:pPr marL="0" indent="0">
              <a:lnSpc>
                <a:spcPct val="80000"/>
              </a:lnSpc>
              <a:spcBef>
                <a:spcPts val="0"/>
              </a:spcBef>
              <a:buNone/>
            </a:pPr>
            <a:r>
              <a:rPr lang="en-US" sz="1700" dirty="0" err="1"/>
              <a:t>amod</a:t>
            </a:r>
            <a:r>
              <a:rPr lang="en-US" sz="1700" dirty="0"/>
              <a:t>(road-23, dreadful-22)</a:t>
            </a:r>
          </a:p>
          <a:p>
            <a:pPr marL="0" indent="0">
              <a:lnSpc>
                <a:spcPct val="80000"/>
              </a:lnSpc>
              <a:spcBef>
                <a:spcPts val="0"/>
              </a:spcBef>
              <a:buNone/>
            </a:pPr>
            <a:r>
              <a:rPr lang="en-US" sz="1700" dirty="0" err="1"/>
              <a:t>amod</a:t>
            </a:r>
            <a:r>
              <a:rPr lang="en-US" sz="1700" dirty="0"/>
              <a:t>(silence-5, dreadful-4)</a:t>
            </a:r>
          </a:p>
          <a:p>
            <a:pPr marL="0" indent="0">
              <a:lnSpc>
                <a:spcPct val="80000"/>
              </a:lnSpc>
              <a:spcBef>
                <a:spcPts val="0"/>
              </a:spcBef>
              <a:buNone/>
            </a:pPr>
            <a:r>
              <a:rPr lang="en-US" sz="1700" dirty="0" err="1"/>
              <a:t>amod</a:t>
            </a:r>
            <a:r>
              <a:rPr lang="en-US" sz="1700" dirty="0"/>
              <a:t>(threat-19, dreadful-18</a:t>
            </a:r>
            <a:r>
              <a:rPr lang="en-US" sz="1700" dirty="0" smtClean="0"/>
              <a:t>)</a:t>
            </a:r>
            <a:endParaRPr lang="en-US" sz="1700" dirty="0"/>
          </a:p>
        </p:txBody>
      </p:sp>
    </p:spTree>
    <p:extLst>
      <p:ext uri="{BB962C8B-B14F-4D97-AF65-F5344CB8AC3E}">
        <p14:creationId xmlns:p14="http://schemas.microsoft.com/office/powerpoint/2010/main" val="307697850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use of dependency structure</a:t>
            </a:r>
            <a:endParaRPr lang="en-US" dirty="0"/>
          </a:p>
        </p:txBody>
      </p:sp>
      <p:sp>
        <p:nvSpPr>
          <p:cNvPr id="70659" name="Content Placeholder 6"/>
          <p:cNvSpPr>
            <a:spLocks noGrp="1"/>
          </p:cNvSpPr>
          <p:nvPr>
            <p:ph idx="1"/>
          </p:nvPr>
        </p:nvSpPr>
        <p:spPr>
          <a:xfrm>
            <a:off x="457200" y="1600200"/>
            <a:ext cx="8229600" cy="5053049"/>
          </a:xfrm>
        </p:spPr>
        <p:txBody>
          <a:bodyPr>
            <a:normAutofit lnSpcReduction="10000"/>
          </a:bodyPr>
          <a:lstStyle/>
          <a:p>
            <a:pPr>
              <a:buFont typeface="Wingdings" charset="0"/>
              <a:buNone/>
            </a:pPr>
            <a:r>
              <a:rPr lang="en-US" sz="2400" dirty="0" smtClean="0">
                <a:solidFill>
                  <a:schemeClr val="accent2"/>
                </a:solidFill>
                <a:ea typeface="ＭＳ Ｐゴシック" charset="0"/>
                <a:cs typeface="ＭＳ Ｐゴシック" charset="0"/>
              </a:rPr>
              <a:t>J. </a:t>
            </a:r>
            <a:r>
              <a:rPr lang="en-US" sz="2400" dirty="0" err="1" smtClean="0">
                <a:solidFill>
                  <a:schemeClr val="accent2"/>
                </a:solidFill>
                <a:ea typeface="ＭＳ Ｐゴシック" charset="0"/>
                <a:cs typeface="ＭＳ Ｐゴシック" charset="0"/>
              </a:rPr>
              <a:t>Engelberg</a:t>
            </a:r>
            <a:r>
              <a:rPr lang="en-US" sz="2400" dirty="0">
                <a:solidFill>
                  <a:schemeClr val="accent2"/>
                </a:solidFill>
                <a:ea typeface="ＭＳ Ｐゴシック" charset="0"/>
                <a:cs typeface="ＭＳ Ｐゴシック" charset="0"/>
              </a:rPr>
              <a:t> </a:t>
            </a:r>
            <a:r>
              <a:rPr lang="en-US" sz="2400" i="1" dirty="0" smtClean="0">
                <a:solidFill>
                  <a:schemeClr val="accent2"/>
                </a:solidFill>
                <a:ea typeface="ＭＳ Ｐゴシック" charset="0"/>
                <a:cs typeface="ＭＳ Ｐゴシック" charset="0"/>
              </a:rPr>
              <a:t>Costly Information Processing </a:t>
            </a:r>
            <a:r>
              <a:rPr lang="en-US" sz="2400" dirty="0" smtClean="0">
                <a:solidFill>
                  <a:schemeClr val="accent2"/>
                </a:solidFill>
                <a:ea typeface="ＭＳ Ｐゴシック" charset="0"/>
                <a:cs typeface="ＭＳ Ｐゴシック" charset="0"/>
              </a:rPr>
              <a:t>(AFA, 2009)</a:t>
            </a:r>
            <a:r>
              <a:rPr lang="en-US" sz="2400" dirty="0">
                <a:solidFill>
                  <a:schemeClr val="accent2"/>
                </a:solidFill>
                <a:ea typeface="ＭＳ Ｐゴシック" charset="0"/>
                <a:cs typeface="ＭＳ Ｐゴシック" charset="0"/>
              </a:rPr>
              <a:t>: </a:t>
            </a:r>
          </a:p>
          <a:p>
            <a:r>
              <a:rPr lang="en-US" sz="2400" dirty="0">
                <a:ea typeface="ＭＳ Ｐゴシック" charset="0"/>
                <a:cs typeface="ＭＳ Ｐゴシック" charset="0"/>
              </a:rPr>
              <a:t>An efficient market should </a:t>
            </a:r>
            <a:r>
              <a:rPr lang="en-US" sz="2400" i="1" dirty="0">
                <a:ea typeface="ＭＳ Ｐゴシック" charset="0"/>
                <a:cs typeface="ＭＳ Ｐゴシック" charset="0"/>
              </a:rPr>
              <a:t>immediately </a:t>
            </a:r>
            <a:r>
              <a:rPr lang="en-US" sz="2400" dirty="0">
                <a:ea typeface="ＭＳ Ｐゴシック" charset="0"/>
                <a:cs typeface="ＭＳ Ｐゴシック" charset="0"/>
              </a:rPr>
              <a:t>incorporate all publicly available information.</a:t>
            </a:r>
          </a:p>
          <a:p>
            <a:r>
              <a:rPr lang="en-US" sz="2400" dirty="0">
                <a:ea typeface="ＭＳ Ｐゴシック" charset="0"/>
                <a:cs typeface="ＭＳ Ｐゴシック" charset="0"/>
              </a:rPr>
              <a:t>But many studies have shown there is a lag</a:t>
            </a:r>
          </a:p>
          <a:p>
            <a:pPr lvl="1"/>
            <a:r>
              <a:rPr lang="en-US" sz="2000" dirty="0">
                <a:ea typeface="ＭＳ Ｐゴシック" charset="0"/>
              </a:rPr>
              <a:t>And the lag is greater on Fridays (!)</a:t>
            </a:r>
          </a:p>
          <a:p>
            <a:r>
              <a:rPr lang="en-US" sz="2400" dirty="0">
                <a:ea typeface="ＭＳ Ｐゴシック" charset="0"/>
                <a:cs typeface="ＭＳ Ｐゴシック" charset="0"/>
              </a:rPr>
              <a:t>An explanation for this is that there is a cost to information processing</a:t>
            </a:r>
          </a:p>
          <a:p>
            <a:r>
              <a:rPr lang="en-US" sz="2400" dirty="0" err="1">
                <a:ea typeface="ＭＳ Ｐゴシック" charset="0"/>
                <a:cs typeface="ＭＳ Ｐゴシック" charset="0"/>
              </a:rPr>
              <a:t>Engelberg</a:t>
            </a:r>
            <a:r>
              <a:rPr lang="en-US" sz="2400" dirty="0">
                <a:ea typeface="ＭＳ Ｐゴシック" charset="0"/>
                <a:cs typeface="ＭＳ Ｐゴシック" charset="0"/>
              </a:rPr>
              <a:t> tests and shows that </a:t>
            </a:r>
            <a:r>
              <a:rPr lang="ja-JP" altLang="en-US" sz="2400" dirty="0">
                <a:ea typeface="ＭＳ Ｐゴシック" charset="0"/>
                <a:cs typeface="ＭＳ Ｐゴシック" charset="0"/>
              </a:rPr>
              <a:t>“</a:t>
            </a:r>
            <a:r>
              <a:rPr lang="en-US" sz="2400" dirty="0">
                <a:ea typeface="ＭＳ Ｐゴシック" charset="0"/>
                <a:cs typeface="ＭＳ Ｐゴシック" charset="0"/>
              </a:rPr>
              <a:t>soft</a:t>
            </a:r>
            <a:r>
              <a:rPr lang="ja-JP" altLang="en-US" sz="2400" dirty="0">
                <a:ea typeface="ＭＳ Ｐゴシック" charset="0"/>
                <a:cs typeface="ＭＳ Ｐゴシック" charset="0"/>
              </a:rPr>
              <a:t>”</a:t>
            </a:r>
            <a:r>
              <a:rPr lang="en-US" sz="2400" dirty="0">
                <a:ea typeface="ＭＳ Ｐゴシック" charset="0"/>
                <a:cs typeface="ＭＳ Ｐゴシック" charset="0"/>
              </a:rPr>
              <a:t> (textual) information takes longer to be absorbed than </a:t>
            </a:r>
            <a:r>
              <a:rPr lang="ja-JP" altLang="en-US" sz="2400" dirty="0">
                <a:ea typeface="ＭＳ Ｐゴシック" charset="0"/>
                <a:cs typeface="ＭＳ Ｐゴシック" charset="0"/>
              </a:rPr>
              <a:t>“</a:t>
            </a:r>
            <a:r>
              <a:rPr lang="en-US" sz="2400" dirty="0">
                <a:ea typeface="ＭＳ Ｐゴシック" charset="0"/>
                <a:cs typeface="ＭＳ Ｐゴシック" charset="0"/>
              </a:rPr>
              <a:t>hard</a:t>
            </a:r>
            <a:r>
              <a:rPr lang="ja-JP" altLang="en-US" sz="2400" dirty="0">
                <a:ea typeface="ＭＳ Ｐゴシック" charset="0"/>
                <a:cs typeface="ＭＳ Ｐゴシック" charset="0"/>
              </a:rPr>
              <a:t>”</a:t>
            </a:r>
            <a:r>
              <a:rPr lang="en-US" sz="2400" dirty="0">
                <a:ea typeface="ＭＳ Ｐゴシック" charset="0"/>
                <a:cs typeface="ＭＳ Ｐゴシック" charset="0"/>
              </a:rPr>
              <a:t> (numeric) information … it</a:t>
            </a:r>
            <a:r>
              <a:rPr lang="ja-JP" altLang="en-US" sz="2400" dirty="0">
                <a:ea typeface="ＭＳ Ｐゴシック" charset="0"/>
                <a:cs typeface="ＭＳ Ｐゴシック" charset="0"/>
              </a:rPr>
              <a:t>’</a:t>
            </a:r>
            <a:r>
              <a:rPr lang="en-US" sz="2400" dirty="0">
                <a:ea typeface="ＭＳ Ｐゴシック" charset="0"/>
                <a:cs typeface="ＭＳ Ｐゴシック" charset="0"/>
              </a:rPr>
              <a:t>s higher cost information processing</a:t>
            </a:r>
          </a:p>
          <a:p>
            <a:r>
              <a:rPr lang="en-US" sz="2400" dirty="0" smtClean="0">
                <a:ea typeface="ＭＳ Ｐゴシック" charset="0"/>
                <a:cs typeface="ＭＳ Ｐゴシック" charset="0"/>
              </a:rPr>
              <a:t>But </a:t>
            </a:r>
            <a:r>
              <a:rPr lang="ja-JP" altLang="en-US" sz="2400" dirty="0">
                <a:ea typeface="ＭＳ Ｐゴシック" charset="0"/>
                <a:cs typeface="ＭＳ Ｐゴシック" charset="0"/>
              </a:rPr>
              <a:t>“</a:t>
            </a:r>
            <a:r>
              <a:rPr lang="en-US" sz="2400" dirty="0">
                <a:ea typeface="ＭＳ Ｐゴシック" charset="0"/>
                <a:cs typeface="ＭＳ Ｐゴシック" charset="0"/>
              </a:rPr>
              <a:t>soft</a:t>
            </a:r>
            <a:r>
              <a:rPr lang="ja-JP" altLang="en-US" sz="2400" dirty="0">
                <a:ea typeface="ＭＳ Ｐゴシック" charset="0"/>
                <a:cs typeface="ＭＳ Ｐゴシック" charset="0"/>
              </a:rPr>
              <a:t>”</a:t>
            </a:r>
            <a:r>
              <a:rPr lang="en-US" sz="2400" dirty="0">
                <a:ea typeface="ＭＳ Ｐゴシック" charset="0"/>
                <a:cs typeface="ＭＳ Ｐゴシック" charset="0"/>
              </a:rPr>
              <a:t> information has value </a:t>
            </a:r>
            <a:r>
              <a:rPr lang="en-US" sz="2400" dirty="0" smtClean="0">
                <a:ea typeface="ＭＳ Ｐゴシック" charset="0"/>
                <a:cs typeface="ＭＳ Ｐゴシック" charset="0"/>
              </a:rPr>
              <a:t>beyond </a:t>
            </a:r>
            <a:r>
              <a:rPr lang="ja-JP" altLang="en-US" sz="2400" dirty="0">
                <a:ea typeface="ＭＳ Ｐゴシック" charset="0"/>
                <a:cs typeface="ＭＳ Ｐゴシック" charset="0"/>
              </a:rPr>
              <a:t>“</a:t>
            </a:r>
            <a:r>
              <a:rPr lang="en-US" sz="2400" dirty="0">
                <a:ea typeface="ＭＳ Ｐゴシック" charset="0"/>
                <a:cs typeface="ＭＳ Ｐゴシック" charset="0"/>
              </a:rPr>
              <a:t>hard</a:t>
            </a:r>
            <a:r>
              <a:rPr lang="ja-JP" altLang="en-US" sz="2400" dirty="0">
                <a:ea typeface="ＭＳ Ｐゴシック" charset="0"/>
                <a:cs typeface="ＭＳ Ｐゴシック" charset="0"/>
              </a:rPr>
              <a:t>”</a:t>
            </a:r>
            <a:r>
              <a:rPr lang="en-US" sz="2400" dirty="0">
                <a:ea typeface="ＭＳ Ｐゴシック" charset="0"/>
                <a:cs typeface="ＭＳ Ｐゴシック" charset="0"/>
              </a:rPr>
              <a:t> information</a:t>
            </a:r>
          </a:p>
          <a:p>
            <a:pPr lvl="1"/>
            <a:r>
              <a:rPr lang="en-US" sz="2000" dirty="0" smtClean="0">
                <a:ea typeface="ＭＳ Ｐゴシック" charset="0"/>
              </a:rPr>
              <a:t>It’s </a:t>
            </a:r>
            <a:r>
              <a:rPr lang="en-US" sz="2000" dirty="0">
                <a:ea typeface="ＭＳ Ｐゴシック" charset="0"/>
              </a:rPr>
              <a:t>especially valuable for predicting further out in time</a:t>
            </a:r>
            <a:br>
              <a:rPr lang="en-US" sz="2000" dirty="0">
                <a:ea typeface="ＭＳ Ｐゴシック" charset="0"/>
              </a:rPr>
            </a:br>
            <a:r>
              <a:rPr lang="en-US" sz="1800" dirty="0">
                <a:ea typeface="ＭＳ Ｐゴシック" charset="0"/>
              </a:rPr>
              <a:t> </a:t>
            </a:r>
          </a:p>
        </p:txBody>
      </p:sp>
    </p:spTree>
    <p:extLst>
      <p:ext uri="{BB962C8B-B14F-4D97-AF65-F5344CB8AC3E}">
        <p14:creationId xmlns:p14="http://schemas.microsoft.com/office/powerpoint/2010/main" val="151506784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z="3000" dirty="0">
                <a:latin typeface="Lucida Sans" charset="0"/>
                <a:ea typeface="ＭＳ Ｐゴシック" charset="0"/>
                <a:cs typeface="ＭＳ Ｐゴシック" charset="0"/>
              </a:rPr>
              <a:t>Evidence from earnings announcements</a:t>
            </a:r>
            <a:r>
              <a:rPr lang="en-US" sz="2800" dirty="0">
                <a:latin typeface="Lucida Sans" charset="0"/>
                <a:ea typeface="ＭＳ Ｐゴシック" charset="0"/>
                <a:cs typeface="ＭＳ Ｐゴシック" charset="0"/>
              </a:rPr>
              <a:t/>
            </a:r>
            <a:br>
              <a:rPr lang="en-US" sz="2800" dirty="0">
                <a:latin typeface="Lucida Sans" charset="0"/>
                <a:ea typeface="ＭＳ Ｐゴシック" charset="0"/>
                <a:cs typeface="ＭＳ Ｐゴシック" charset="0"/>
              </a:rPr>
            </a:br>
            <a:r>
              <a:rPr lang="en-US" sz="2200" dirty="0">
                <a:solidFill>
                  <a:srgbClr val="EFAB16"/>
                </a:solidFill>
                <a:latin typeface="Lucida Sans" charset="0"/>
                <a:ea typeface="ＭＳ Ｐゴシック" charset="0"/>
                <a:cs typeface="ＭＳ Ｐゴシック" charset="0"/>
              </a:rPr>
              <a:t>[</a:t>
            </a:r>
            <a:r>
              <a:rPr lang="en-US" sz="2200" dirty="0" err="1">
                <a:solidFill>
                  <a:srgbClr val="EFAB16"/>
                </a:solidFill>
                <a:latin typeface="Lucida Sans" charset="0"/>
                <a:ea typeface="ＭＳ Ｐゴシック" charset="0"/>
                <a:cs typeface="ＭＳ Ｐゴシック" charset="0"/>
              </a:rPr>
              <a:t>Engelberg</a:t>
            </a:r>
            <a:r>
              <a:rPr lang="en-US" sz="2200" dirty="0">
                <a:solidFill>
                  <a:srgbClr val="EFAB16"/>
                </a:solidFill>
                <a:latin typeface="Lucida Sans" charset="0"/>
                <a:ea typeface="ＭＳ Ｐゴシック" charset="0"/>
                <a:cs typeface="ＭＳ Ｐゴシック" charset="0"/>
              </a:rPr>
              <a:t> AFA 2009]</a:t>
            </a:r>
          </a:p>
        </p:txBody>
      </p:sp>
      <p:sp>
        <p:nvSpPr>
          <p:cNvPr id="72707" name="Content Placeholder 2"/>
          <p:cNvSpPr>
            <a:spLocks noGrp="1"/>
          </p:cNvSpPr>
          <p:nvPr>
            <p:ph idx="1"/>
          </p:nvPr>
        </p:nvSpPr>
        <p:spPr>
          <a:xfrm>
            <a:off x="457200" y="1600200"/>
            <a:ext cx="8229600" cy="4859801"/>
          </a:xfrm>
        </p:spPr>
        <p:txBody>
          <a:bodyPr>
            <a:normAutofit lnSpcReduction="10000"/>
          </a:bodyPr>
          <a:lstStyle/>
          <a:p>
            <a:pPr>
              <a:lnSpc>
                <a:spcPct val="90000"/>
              </a:lnSpc>
            </a:pPr>
            <a:r>
              <a:rPr lang="en-US" sz="2400" dirty="0">
                <a:ea typeface="ＭＳ Ｐゴシック" charset="0"/>
                <a:cs typeface="ＭＳ Ｐゴシック" charset="0"/>
              </a:rPr>
              <a:t>But how do you use the </a:t>
            </a:r>
            <a:r>
              <a:rPr lang="ja-JP" altLang="en-US" sz="2400" dirty="0">
                <a:ea typeface="ＭＳ Ｐゴシック" charset="0"/>
                <a:cs typeface="ＭＳ Ｐゴシック" charset="0"/>
              </a:rPr>
              <a:t>“</a:t>
            </a:r>
            <a:r>
              <a:rPr lang="en-US" sz="2400" dirty="0">
                <a:ea typeface="ＭＳ Ｐゴシック" charset="0"/>
                <a:cs typeface="ＭＳ Ｐゴシック" charset="0"/>
              </a:rPr>
              <a:t>soft</a:t>
            </a:r>
            <a:r>
              <a:rPr lang="ja-JP" altLang="en-US" sz="2400" dirty="0">
                <a:ea typeface="ＭＳ Ｐゴシック" charset="0"/>
                <a:cs typeface="ＭＳ Ｐゴシック" charset="0"/>
              </a:rPr>
              <a:t>”</a:t>
            </a:r>
            <a:r>
              <a:rPr lang="en-US" sz="2400" dirty="0">
                <a:ea typeface="ＭＳ Ｐゴシック" charset="0"/>
                <a:cs typeface="ＭＳ Ｐゴシック" charset="0"/>
              </a:rPr>
              <a:t> information?</a:t>
            </a:r>
          </a:p>
          <a:p>
            <a:pPr>
              <a:lnSpc>
                <a:spcPct val="90000"/>
              </a:lnSpc>
            </a:pPr>
            <a:r>
              <a:rPr lang="en-US" sz="2400" dirty="0">
                <a:ea typeface="ＭＳ Ｐゴシック" charset="0"/>
                <a:cs typeface="ＭＳ Ｐゴシック" charset="0"/>
              </a:rPr>
              <a:t>Simply using proportion of </a:t>
            </a:r>
            <a:r>
              <a:rPr lang="ja-JP" altLang="en-US" sz="2400" dirty="0">
                <a:ea typeface="ＭＳ Ｐゴシック" charset="0"/>
                <a:cs typeface="ＭＳ Ｐゴシック" charset="0"/>
              </a:rPr>
              <a:t>“</a:t>
            </a:r>
            <a:r>
              <a:rPr lang="en-US" sz="2400" dirty="0">
                <a:ea typeface="ＭＳ Ｐゴシック" charset="0"/>
                <a:cs typeface="ＭＳ Ｐゴシック" charset="0"/>
              </a:rPr>
              <a:t>negative</a:t>
            </a:r>
            <a:r>
              <a:rPr lang="ja-JP" altLang="en-US" sz="2400" dirty="0">
                <a:ea typeface="ＭＳ Ｐゴシック" charset="0"/>
                <a:cs typeface="ＭＳ Ｐゴシック" charset="0"/>
              </a:rPr>
              <a:t>”</a:t>
            </a:r>
            <a:r>
              <a:rPr lang="en-US" sz="2400" dirty="0">
                <a:ea typeface="ＭＳ Ｐゴシック" charset="0"/>
                <a:cs typeface="ＭＳ Ｐゴシック" charset="0"/>
              </a:rPr>
              <a:t> words (from the Harvard General Inquirer lexicon) is a useful predictive feature of future stock behavior</a:t>
            </a:r>
          </a:p>
          <a:p>
            <a:pPr lvl="1">
              <a:lnSpc>
                <a:spcPct val="90000"/>
              </a:lnSpc>
              <a:buFont typeface="Wingdings" charset="0"/>
              <a:buNone/>
            </a:pPr>
            <a:r>
              <a:rPr lang="en-US" sz="2400" dirty="0">
                <a:ea typeface="ＭＳ Ｐゴシック" charset="0"/>
              </a:rPr>
              <a:t>  </a:t>
            </a:r>
            <a:r>
              <a:rPr lang="en-US" sz="2400" dirty="0">
                <a:solidFill>
                  <a:srgbClr val="333399"/>
                </a:solidFill>
                <a:ea typeface="ＭＳ Ｐゴシック" charset="0"/>
              </a:rPr>
              <a:t> </a:t>
            </a:r>
            <a:r>
              <a:rPr lang="en-US" sz="2400" dirty="0">
                <a:solidFill>
                  <a:srgbClr val="EFAB16"/>
                </a:solidFill>
                <a:ea typeface="ＭＳ Ｐゴシック" charset="0"/>
              </a:rPr>
              <a:t>Although sales remained steady, the firm continues to </a:t>
            </a:r>
            <a:r>
              <a:rPr lang="en-US" sz="2400" dirty="0">
                <a:solidFill>
                  <a:schemeClr val="accent1"/>
                </a:solidFill>
                <a:ea typeface="ＭＳ Ｐゴシック" charset="0"/>
              </a:rPr>
              <a:t>suffer </a:t>
            </a:r>
            <a:r>
              <a:rPr lang="en-US" sz="2400" dirty="0">
                <a:solidFill>
                  <a:srgbClr val="EFAB16"/>
                </a:solidFill>
                <a:ea typeface="ＭＳ Ｐゴシック" charset="0"/>
              </a:rPr>
              <a:t>from rising oil prices.</a:t>
            </a:r>
          </a:p>
          <a:p>
            <a:pPr>
              <a:lnSpc>
                <a:spcPct val="90000"/>
              </a:lnSpc>
            </a:pPr>
            <a:r>
              <a:rPr lang="ja-JP" altLang="en-US" sz="2400" dirty="0">
                <a:ea typeface="ＭＳ Ｐゴシック" charset="0"/>
                <a:cs typeface="ＭＳ Ｐゴシック" charset="0"/>
              </a:rPr>
              <a:t>“</a:t>
            </a:r>
            <a:r>
              <a:rPr lang="en-US" sz="2400" dirty="0">
                <a:ea typeface="ＭＳ Ｐゴシック" charset="0"/>
                <a:cs typeface="ＭＳ Ｐゴシック" charset="0"/>
              </a:rPr>
              <a:t>But this [or text categorization] is not enough. In order to refine my analysis, I need to know that the negative sentiment is </a:t>
            </a:r>
            <a:r>
              <a:rPr lang="en-US" sz="2400" i="1" dirty="0">
                <a:ea typeface="ＭＳ Ｐゴシック" charset="0"/>
                <a:cs typeface="ＭＳ Ｐゴシック" charset="0"/>
              </a:rPr>
              <a:t>about </a:t>
            </a:r>
            <a:r>
              <a:rPr lang="en-US" sz="2400" dirty="0">
                <a:ea typeface="ＭＳ Ｐゴシック" charset="0"/>
                <a:cs typeface="ＭＳ Ｐゴシック" charset="0"/>
              </a:rPr>
              <a:t>oil prices.</a:t>
            </a:r>
            <a:r>
              <a:rPr lang="ja-JP" altLang="en-US" sz="2400" dirty="0">
                <a:ea typeface="ＭＳ Ｐゴシック" charset="0"/>
                <a:cs typeface="ＭＳ Ｐゴシック" charset="0"/>
              </a:rPr>
              <a:t>”</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He thus turns to use of the typed dependencies representation of the Stanford Parser.</a:t>
            </a:r>
          </a:p>
          <a:p>
            <a:pPr lvl="1">
              <a:lnSpc>
                <a:spcPct val="90000"/>
              </a:lnSpc>
            </a:pPr>
            <a:r>
              <a:rPr lang="en-US" sz="2400" dirty="0">
                <a:ea typeface="ＭＳ Ｐゴシック" charset="0"/>
              </a:rPr>
              <a:t>Words that negative words relate to are grouped into 1 of 6 categories [5 word lists or </a:t>
            </a:r>
            <a:r>
              <a:rPr lang="ja-JP" altLang="en-US" sz="2400" dirty="0">
                <a:ea typeface="ＭＳ Ｐゴシック" charset="0"/>
              </a:rPr>
              <a:t>“</a:t>
            </a:r>
            <a:r>
              <a:rPr lang="en-US" sz="2400" dirty="0">
                <a:ea typeface="ＭＳ Ｐゴシック" charset="0"/>
              </a:rPr>
              <a:t>other</a:t>
            </a:r>
            <a:r>
              <a:rPr lang="ja-JP" altLang="en-US" sz="2400" dirty="0">
                <a:ea typeface="ＭＳ Ｐゴシック" charset="0"/>
              </a:rPr>
              <a:t>”</a:t>
            </a:r>
            <a:r>
              <a:rPr lang="en-US" sz="2400" dirty="0">
                <a:ea typeface="ＭＳ Ｐゴシック" charset="0"/>
              </a:rPr>
              <a:t>]</a:t>
            </a:r>
          </a:p>
        </p:txBody>
      </p:sp>
    </p:spTree>
    <p:extLst>
      <p:ext uri="{BB962C8B-B14F-4D97-AF65-F5344CB8AC3E}">
        <p14:creationId xmlns:p14="http://schemas.microsoft.com/office/powerpoint/2010/main" val="349121185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z="3000" dirty="0">
                <a:latin typeface="Lucida Sans" charset="0"/>
                <a:ea typeface="ＭＳ Ｐゴシック" charset="0"/>
                <a:cs typeface="ＭＳ Ｐゴシック" charset="0"/>
              </a:rPr>
              <a:t>Evidence from earnings announcements</a:t>
            </a:r>
            <a:r>
              <a:rPr lang="en-US" sz="2800" dirty="0">
                <a:latin typeface="Lucida Sans" charset="0"/>
                <a:ea typeface="ＭＳ Ｐゴシック" charset="0"/>
                <a:cs typeface="ＭＳ Ｐゴシック" charset="0"/>
              </a:rPr>
              <a:t/>
            </a:r>
            <a:br>
              <a:rPr lang="en-US" sz="2800" dirty="0">
                <a:latin typeface="Lucida Sans" charset="0"/>
                <a:ea typeface="ＭＳ Ｐゴシック" charset="0"/>
                <a:cs typeface="ＭＳ Ｐゴシック" charset="0"/>
              </a:rPr>
            </a:br>
            <a:r>
              <a:rPr lang="en-US" sz="2200" dirty="0">
                <a:solidFill>
                  <a:schemeClr val="accent2"/>
                </a:solidFill>
                <a:latin typeface="Lucida Sans" charset="0"/>
                <a:ea typeface="ＭＳ Ｐゴシック" charset="0"/>
                <a:cs typeface="ＭＳ Ｐゴシック" charset="0"/>
              </a:rPr>
              <a:t>[</a:t>
            </a:r>
            <a:r>
              <a:rPr lang="en-US" sz="2200" dirty="0" err="1">
                <a:solidFill>
                  <a:schemeClr val="accent2"/>
                </a:solidFill>
                <a:latin typeface="Lucida Sans" charset="0"/>
                <a:ea typeface="ＭＳ Ｐゴシック" charset="0"/>
                <a:cs typeface="ＭＳ Ｐゴシック" charset="0"/>
              </a:rPr>
              <a:t>Engelberg</a:t>
            </a:r>
            <a:r>
              <a:rPr lang="en-US" sz="2200" dirty="0">
                <a:solidFill>
                  <a:schemeClr val="accent2"/>
                </a:solidFill>
                <a:latin typeface="Lucida Sans" charset="0"/>
                <a:ea typeface="ＭＳ Ｐゴシック" charset="0"/>
                <a:cs typeface="ＭＳ Ｐゴシック" charset="0"/>
              </a:rPr>
              <a:t> </a:t>
            </a:r>
            <a:r>
              <a:rPr lang="en-US" sz="2200" dirty="0" smtClean="0">
                <a:solidFill>
                  <a:schemeClr val="accent2"/>
                </a:solidFill>
                <a:latin typeface="Lucida Sans" charset="0"/>
                <a:ea typeface="ＭＳ Ｐゴシック" charset="0"/>
                <a:cs typeface="ＭＳ Ｐゴシック" charset="0"/>
              </a:rPr>
              <a:t>2009]</a:t>
            </a:r>
            <a:endParaRPr lang="en-US" sz="2200" dirty="0">
              <a:solidFill>
                <a:schemeClr val="accent2"/>
              </a:solidFill>
              <a:latin typeface="Lucida Sans" charset="0"/>
              <a:ea typeface="ＭＳ Ｐゴシック" charset="0"/>
              <a:cs typeface="ＭＳ Ｐゴシック" charset="0"/>
            </a:endParaRPr>
          </a:p>
        </p:txBody>
      </p:sp>
      <p:sp>
        <p:nvSpPr>
          <p:cNvPr id="3" name="Content Placeholder 2"/>
          <p:cNvSpPr>
            <a:spLocks noGrp="1"/>
          </p:cNvSpPr>
          <p:nvPr>
            <p:ph idx="1"/>
          </p:nvPr>
        </p:nvSpPr>
        <p:spPr>
          <a:xfrm>
            <a:off x="685800" y="1752600"/>
            <a:ext cx="7912100" cy="4876800"/>
          </a:xfrm>
        </p:spPr>
        <p:txBody>
          <a:bodyPr/>
          <a:lstStyle/>
          <a:p>
            <a:pPr>
              <a:lnSpc>
                <a:spcPct val="90000"/>
              </a:lnSpc>
            </a:pPr>
            <a:r>
              <a:rPr lang="en-US" sz="2200" dirty="0">
                <a:ea typeface="ＭＳ Ｐゴシック" charset="0"/>
                <a:cs typeface="ＭＳ Ｐゴシック" charset="0"/>
              </a:rPr>
              <a:t>In a regression model with many standard quantitative predictors…</a:t>
            </a:r>
          </a:p>
          <a:p>
            <a:pPr lvl="1">
              <a:lnSpc>
                <a:spcPct val="90000"/>
              </a:lnSpc>
            </a:pPr>
            <a:r>
              <a:rPr lang="en-US" sz="2200" dirty="0">
                <a:ea typeface="ＭＳ Ｐゴシック" charset="0"/>
              </a:rPr>
              <a:t>Just the negative word fraction is a significant predictor of 3 day or 80 day post earnings announcement abnormal returns (CAR)</a:t>
            </a:r>
          </a:p>
          <a:p>
            <a:pPr lvl="2">
              <a:lnSpc>
                <a:spcPct val="90000"/>
              </a:lnSpc>
            </a:pPr>
            <a:r>
              <a:rPr lang="en-US" sz="1900" dirty="0">
                <a:ea typeface="ＭＳ Ｐゴシック" charset="0"/>
              </a:rPr>
              <a:t>Coefficient −0.173, p &lt; 0.05 for 80 day CAR</a:t>
            </a:r>
          </a:p>
          <a:p>
            <a:pPr lvl="1">
              <a:lnSpc>
                <a:spcPct val="90000"/>
              </a:lnSpc>
            </a:pPr>
            <a:r>
              <a:rPr lang="en-US" sz="2200" dirty="0">
                <a:solidFill>
                  <a:srgbClr val="EFAB16"/>
                </a:solidFill>
                <a:ea typeface="ＭＳ Ｐゴシック" charset="0"/>
              </a:rPr>
              <a:t>Negative sentiment about different things has differential effects</a:t>
            </a:r>
          </a:p>
          <a:p>
            <a:pPr lvl="2">
              <a:lnSpc>
                <a:spcPct val="90000"/>
              </a:lnSpc>
            </a:pPr>
            <a:r>
              <a:rPr lang="en-US" sz="1900" dirty="0">
                <a:ea typeface="ＭＳ Ｐゴシック" charset="0"/>
              </a:rPr>
              <a:t>Fundamentals: −0.198, p &lt; 0.01 for 80 day CAR</a:t>
            </a:r>
          </a:p>
          <a:p>
            <a:pPr lvl="2">
              <a:lnSpc>
                <a:spcPct val="90000"/>
              </a:lnSpc>
            </a:pPr>
            <a:r>
              <a:rPr lang="en-US" sz="1900" dirty="0">
                <a:ea typeface="ＭＳ Ｐゴシック" charset="0"/>
              </a:rPr>
              <a:t>Future: −0.356, p &lt; 0.05 for 80 day CAR</a:t>
            </a:r>
          </a:p>
          <a:p>
            <a:pPr lvl="2">
              <a:lnSpc>
                <a:spcPct val="90000"/>
              </a:lnSpc>
            </a:pPr>
            <a:r>
              <a:rPr lang="en-US" sz="1900" dirty="0">
                <a:ea typeface="ＭＳ Ｐゴシック" charset="0"/>
              </a:rPr>
              <a:t>Other: −0.023, p &lt; 0.01 for 80 day CAR</a:t>
            </a:r>
          </a:p>
          <a:p>
            <a:pPr lvl="1">
              <a:lnSpc>
                <a:spcPct val="90000"/>
              </a:lnSpc>
            </a:pPr>
            <a:r>
              <a:rPr lang="en-US" sz="2200" dirty="0">
                <a:ea typeface="ＭＳ Ｐゴシック" charset="0"/>
              </a:rPr>
              <a:t>Only some of which analysts pay attention to</a:t>
            </a:r>
          </a:p>
          <a:p>
            <a:pPr lvl="2">
              <a:lnSpc>
                <a:spcPct val="90000"/>
              </a:lnSpc>
            </a:pPr>
            <a:r>
              <a:rPr lang="en-US" sz="1900" dirty="0">
                <a:ea typeface="ＭＳ Ｐゴシック" charset="0"/>
              </a:rPr>
              <a:t>Analyst </a:t>
            </a:r>
            <a:r>
              <a:rPr lang="en-US" sz="1900" dirty="0" smtClean="0">
                <a:ea typeface="ＭＳ Ｐゴシック" charset="0"/>
              </a:rPr>
              <a:t>forecast-for-quarter-ahead </a:t>
            </a:r>
            <a:r>
              <a:rPr lang="en-US" sz="1900" dirty="0">
                <a:ea typeface="ＭＳ Ｐゴシック" charset="0"/>
              </a:rPr>
              <a:t>earnings is predicted by negative sentiment on Environment and Other but not Fundamentals or Future!</a:t>
            </a:r>
          </a:p>
        </p:txBody>
      </p:sp>
    </p:spTree>
    <p:extLst>
      <p:ext uri="{BB962C8B-B14F-4D97-AF65-F5344CB8AC3E}">
        <p14:creationId xmlns:p14="http://schemas.microsoft.com/office/powerpoint/2010/main" val="346457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z="2800" dirty="0">
                <a:latin typeface="Lucida Sans" charset="0"/>
                <a:ea typeface="ＭＳ Ｐゴシック" charset="0"/>
                <a:cs typeface="ＭＳ Ｐゴシック" charset="0"/>
              </a:rPr>
              <a:t>Syntactic Packaging and Implicit Sentiment</a:t>
            </a:r>
            <a:br>
              <a:rPr lang="en-US" sz="2800" dirty="0">
                <a:latin typeface="Lucida Sans" charset="0"/>
                <a:ea typeface="ＭＳ Ｐゴシック" charset="0"/>
                <a:cs typeface="ＭＳ Ｐゴシック" charset="0"/>
              </a:rPr>
            </a:br>
            <a:r>
              <a:rPr lang="en-US" sz="2200" dirty="0">
                <a:solidFill>
                  <a:srgbClr val="EFAB16"/>
                </a:solidFill>
                <a:latin typeface="Lucida Sans" charset="0"/>
                <a:ea typeface="ＭＳ Ｐゴシック" charset="0"/>
                <a:cs typeface="ＭＳ Ｐゴシック" charset="0"/>
              </a:rPr>
              <a:t>[Greene 2007; Greene and </a:t>
            </a:r>
            <a:r>
              <a:rPr lang="en-US" sz="2200" dirty="0" err="1">
                <a:solidFill>
                  <a:srgbClr val="EFAB16"/>
                </a:solidFill>
                <a:latin typeface="Lucida Sans" charset="0"/>
                <a:ea typeface="ＭＳ Ｐゴシック" charset="0"/>
                <a:cs typeface="ＭＳ Ｐゴシック" charset="0"/>
              </a:rPr>
              <a:t>Resnik</a:t>
            </a:r>
            <a:r>
              <a:rPr lang="en-US" sz="2200" dirty="0">
                <a:solidFill>
                  <a:srgbClr val="EFAB16"/>
                </a:solidFill>
                <a:latin typeface="Lucida Sans" charset="0"/>
                <a:ea typeface="ＭＳ Ｐゴシック" charset="0"/>
                <a:cs typeface="ＭＳ Ｐゴシック" charset="0"/>
              </a:rPr>
              <a:t> 2009]</a:t>
            </a:r>
          </a:p>
        </p:txBody>
      </p:sp>
      <p:sp>
        <p:nvSpPr>
          <p:cNvPr id="3" name="Content Placeholder 2"/>
          <p:cNvSpPr>
            <a:spLocks noGrp="1"/>
          </p:cNvSpPr>
          <p:nvPr>
            <p:ph idx="1"/>
          </p:nvPr>
        </p:nvSpPr>
        <p:spPr/>
        <p:txBody>
          <a:bodyPr>
            <a:normAutofit fontScale="92500" lnSpcReduction="10000"/>
          </a:bodyPr>
          <a:lstStyle/>
          <a:p>
            <a:r>
              <a:rPr lang="en-US" sz="2600" dirty="0">
                <a:ea typeface="ＭＳ Ｐゴシック" charset="0"/>
                <a:cs typeface="ＭＳ Ｐゴシック" charset="0"/>
              </a:rPr>
              <a:t>Positive or negative sentiment can be carried by words (e.g., adjectives), but often it </a:t>
            </a:r>
            <a:r>
              <a:rPr lang="en-US" sz="2600" dirty="0" smtClean="0">
                <a:ea typeface="ＭＳ Ｐゴシック" charset="0"/>
                <a:cs typeface="ＭＳ Ｐゴシック" charset="0"/>
              </a:rPr>
              <a:t>isn</a:t>
            </a:r>
            <a:r>
              <a:rPr lang="en-US" altLang="ja-JP" sz="2600" dirty="0" smtClean="0">
                <a:ea typeface="ＭＳ Ｐゴシック" charset="0"/>
                <a:cs typeface="ＭＳ Ｐゴシック" charset="0"/>
              </a:rPr>
              <a:t>’</a:t>
            </a:r>
            <a:r>
              <a:rPr lang="en-US" sz="2600" dirty="0" smtClean="0">
                <a:ea typeface="ＭＳ Ｐゴシック" charset="0"/>
                <a:cs typeface="ＭＳ Ｐゴシック" charset="0"/>
              </a:rPr>
              <a:t>t</a:t>
            </a:r>
            <a:r>
              <a:rPr lang="en-US" sz="2600" dirty="0">
                <a:ea typeface="ＭＳ Ｐゴシック" charset="0"/>
                <a:cs typeface="ＭＳ Ｐゴシック" charset="0"/>
              </a:rPr>
              <a:t>….</a:t>
            </a:r>
          </a:p>
          <a:p>
            <a:pPr lvl="1"/>
            <a:r>
              <a:rPr lang="en-US" sz="2600" dirty="0">
                <a:ea typeface="ＭＳ Ｐゴシック" charset="0"/>
              </a:rPr>
              <a:t>These sentences differ in sentiment, even though the words </a:t>
            </a:r>
            <a:r>
              <a:rPr lang="en-US" sz="2600" dirty="0" smtClean="0">
                <a:ea typeface="ＭＳ Ｐゴシック" charset="0"/>
              </a:rPr>
              <a:t>aren’t </a:t>
            </a:r>
            <a:r>
              <a:rPr lang="en-US" sz="2600" dirty="0">
                <a:ea typeface="ＭＳ Ｐゴシック" charset="0"/>
              </a:rPr>
              <a:t>so different:</a:t>
            </a:r>
          </a:p>
          <a:p>
            <a:pPr lvl="2"/>
            <a:r>
              <a:rPr lang="en-US" dirty="0">
                <a:solidFill>
                  <a:srgbClr val="EFAB16"/>
                </a:solidFill>
                <a:ea typeface="ＭＳ Ｐゴシック" charset="0"/>
              </a:rPr>
              <a:t>A soldier veered his jeep into a crowded market and killed three civilians</a:t>
            </a:r>
          </a:p>
          <a:p>
            <a:pPr lvl="2"/>
            <a:r>
              <a:rPr lang="en-US" dirty="0">
                <a:solidFill>
                  <a:srgbClr val="EFAB16"/>
                </a:solidFill>
                <a:ea typeface="ＭＳ Ｐゴシック" charset="0"/>
              </a:rPr>
              <a:t>A soldier</a:t>
            </a:r>
            <a:r>
              <a:rPr lang="ja-JP" altLang="en-US" dirty="0">
                <a:solidFill>
                  <a:srgbClr val="EFAB16"/>
                </a:solidFill>
                <a:ea typeface="ＭＳ Ｐゴシック" charset="0"/>
              </a:rPr>
              <a:t>’</a:t>
            </a:r>
            <a:r>
              <a:rPr lang="en-US" dirty="0">
                <a:solidFill>
                  <a:srgbClr val="EFAB16"/>
                </a:solidFill>
                <a:ea typeface="ＭＳ Ｐゴシック" charset="0"/>
              </a:rPr>
              <a:t>s jeep veered into a crowded market and three civilians were killed</a:t>
            </a:r>
          </a:p>
          <a:p>
            <a:r>
              <a:rPr lang="en-US" sz="2400" dirty="0">
                <a:ea typeface="ＭＳ Ｐゴシック" charset="0"/>
                <a:cs typeface="ＭＳ Ｐゴシック" charset="0"/>
              </a:rPr>
              <a:t>As a measurable version of such issues of linguistic perspective, they define OPUS features</a:t>
            </a:r>
          </a:p>
          <a:p>
            <a:pPr lvl="1"/>
            <a:r>
              <a:rPr lang="en-US" sz="2200" dirty="0">
                <a:ea typeface="ＭＳ Ｐゴシック" charset="0"/>
              </a:rPr>
              <a:t>For domain relevant terms, OPUS features pair the word with a syntactic Stanford Dependency:</a:t>
            </a:r>
            <a:endParaRPr lang="en-US" sz="1600" dirty="0">
              <a:ea typeface="ＭＳ Ｐゴシック" charset="0"/>
            </a:endParaRPr>
          </a:p>
          <a:p>
            <a:pPr lvl="2"/>
            <a:r>
              <a:rPr lang="en-US" sz="1800" dirty="0" err="1" smtClean="0">
                <a:ea typeface="ＭＳ Ｐゴシック" charset="0"/>
              </a:rPr>
              <a:t>killed:DOBJ</a:t>
            </a:r>
            <a:r>
              <a:rPr lang="en-US" sz="1800" dirty="0" smtClean="0">
                <a:ea typeface="ＭＳ Ｐゴシック" charset="0"/>
              </a:rPr>
              <a:t>	</a:t>
            </a:r>
            <a:r>
              <a:rPr lang="en-US" sz="1800" dirty="0">
                <a:ea typeface="ＭＳ Ｐゴシック" charset="0"/>
              </a:rPr>
              <a:t>	</a:t>
            </a:r>
            <a:r>
              <a:rPr lang="en-US" sz="1800" dirty="0" err="1" smtClean="0">
                <a:ea typeface="ＭＳ Ｐゴシック" charset="0"/>
              </a:rPr>
              <a:t>NSUBJ:soldier</a:t>
            </a:r>
            <a:r>
              <a:rPr lang="en-US" sz="1800" dirty="0" smtClean="0">
                <a:ea typeface="ＭＳ Ｐゴシック" charset="0"/>
              </a:rPr>
              <a:t>	</a:t>
            </a:r>
            <a:r>
              <a:rPr lang="en-US" sz="1800" dirty="0">
                <a:ea typeface="ＭＳ Ｐゴシック" charset="0"/>
              </a:rPr>
              <a:t>	</a:t>
            </a:r>
            <a:r>
              <a:rPr lang="en-US" sz="1800" dirty="0" err="1">
                <a:ea typeface="ＭＳ Ｐゴシック" charset="0"/>
              </a:rPr>
              <a:t>killed:NSUBJ</a:t>
            </a:r>
            <a:endParaRPr lang="en-US" sz="1800" dirty="0">
              <a:ea typeface="ＭＳ Ｐゴシック" charset="0"/>
            </a:endParaRPr>
          </a:p>
        </p:txBody>
      </p:sp>
    </p:spTree>
    <p:extLst>
      <p:ext uri="{BB962C8B-B14F-4D97-AF65-F5344CB8AC3E}">
        <p14:creationId xmlns:p14="http://schemas.microsoft.com/office/powerpoint/2010/main" val="282643807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z="3000" dirty="0">
                <a:latin typeface="Lucida Sans" charset="0"/>
                <a:ea typeface="ＭＳ Ｐゴシック" charset="0"/>
                <a:cs typeface="ＭＳ Ｐゴシック" charset="0"/>
              </a:rPr>
              <a:t>Predicting Opinions of the Death Penalty</a:t>
            </a:r>
            <a:r>
              <a:rPr lang="en-US" sz="2800" dirty="0">
                <a:latin typeface="Lucida Sans" charset="0"/>
                <a:ea typeface="ＭＳ Ｐゴシック" charset="0"/>
                <a:cs typeface="ＭＳ Ｐゴシック" charset="0"/>
              </a:rPr>
              <a:t/>
            </a:r>
            <a:br>
              <a:rPr lang="en-US" sz="2800" dirty="0">
                <a:latin typeface="Lucida Sans" charset="0"/>
                <a:ea typeface="ＭＳ Ｐゴシック" charset="0"/>
                <a:cs typeface="ＭＳ Ｐゴシック" charset="0"/>
              </a:rPr>
            </a:br>
            <a:r>
              <a:rPr lang="en-US" sz="2200" dirty="0">
                <a:solidFill>
                  <a:schemeClr val="accent2"/>
                </a:solidFill>
                <a:latin typeface="Lucida Sans" charset="0"/>
                <a:ea typeface="ＭＳ Ｐゴシック" charset="0"/>
                <a:cs typeface="ＭＳ Ｐゴシック" charset="0"/>
              </a:rPr>
              <a:t>[Greene 2007; Greene and </a:t>
            </a:r>
            <a:r>
              <a:rPr lang="en-US" sz="2200" dirty="0" err="1">
                <a:solidFill>
                  <a:schemeClr val="accent2"/>
                </a:solidFill>
                <a:latin typeface="Lucida Sans" charset="0"/>
                <a:ea typeface="ＭＳ Ｐゴシック" charset="0"/>
                <a:cs typeface="ＭＳ Ｐゴシック" charset="0"/>
              </a:rPr>
              <a:t>Resnik</a:t>
            </a:r>
            <a:r>
              <a:rPr lang="en-US" sz="2200" dirty="0">
                <a:solidFill>
                  <a:schemeClr val="accent2"/>
                </a:solidFill>
                <a:latin typeface="Lucida Sans" charset="0"/>
                <a:ea typeface="ＭＳ Ｐゴシック" charset="0"/>
                <a:cs typeface="ＭＳ Ｐゴシック" charset="0"/>
              </a:rPr>
              <a:t> 2009]</a:t>
            </a:r>
          </a:p>
        </p:txBody>
      </p:sp>
      <p:sp>
        <p:nvSpPr>
          <p:cNvPr id="3" name="Content Placeholder 2"/>
          <p:cNvSpPr>
            <a:spLocks noGrp="1"/>
          </p:cNvSpPr>
          <p:nvPr>
            <p:ph idx="1"/>
          </p:nvPr>
        </p:nvSpPr>
        <p:spPr/>
        <p:txBody>
          <a:bodyPr>
            <a:normAutofit fontScale="92500" lnSpcReduction="10000"/>
          </a:bodyPr>
          <a:lstStyle/>
          <a:p>
            <a:r>
              <a:rPr lang="en-US" sz="2400" dirty="0">
                <a:ea typeface="ＭＳ Ｐゴシック" charset="0"/>
                <a:cs typeface="ＭＳ Ｐゴシック" charset="0"/>
              </a:rPr>
              <a:t>Collected pro- and anti- death penalty texts from websites with manual checking</a:t>
            </a:r>
          </a:p>
          <a:p>
            <a:r>
              <a:rPr lang="en-US" sz="2400" dirty="0">
                <a:ea typeface="ＭＳ Ｐゴシック" charset="0"/>
                <a:cs typeface="ＭＳ Ｐゴシック" charset="0"/>
              </a:rPr>
              <a:t>Training is cross-validation of training on some pro- and anti- sites and testing on documents from others  </a:t>
            </a:r>
            <a:r>
              <a:rPr lang="en-US" sz="2000" dirty="0">
                <a:ea typeface="ＭＳ Ｐゴシック" charset="0"/>
                <a:cs typeface="ＭＳ Ｐゴシック" charset="0"/>
              </a:rPr>
              <a:t>      </a:t>
            </a:r>
            <a:r>
              <a:rPr lang="en-US" sz="2000" dirty="0">
                <a:solidFill>
                  <a:srgbClr val="EFAB16"/>
                </a:solidFill>
                <a:ea typeface="ＭＳ Ｐゴシック" charset="0"/>
                <a:cs typeface="ＭＳ Ｐゴシック" charset="0"/>
              </a:rPr>
              <a:t>[can</a:t>
            </a:r>
            <a:r>
              <a:rPr lang="ja-JP" altLang="en-US" sz="2000" dirty="0">
                <a:solidFill>
                  <a:srgbClr val="EFAB16"/>
                </a:solidFill>
                <a:ea typeface="ＭＳ Ｐゴシック" charset="0"/>
                <a:cs typeface="ＭＳ Ｐゴシック" charset="0"/>
              </a:rPr>
              <a:t>’</a:t>
            </a:r>
            <a:r>
              <a:rPr lang="en-US" sz="2000" dirty="0">
                <a:solidFill>
                  <a:srgbClr val="EFAB16"/>
                </a:solidFill>
                <a:ea typeface="ＭＳ Ｐゴシック" charset="0"/>
                <a:cs typeface="ＭＳ Ｐゴシック" charset="0"/>
              </a:rPr>
              <a:t>t use site-specific nuances]</a:t>
            </a:r>
            <a:endParaRPr lang="en-US" sz="2400" dirty="0">
              <a:solidFill>
                <a:srgbClr val="EFAB16"/>
              </a:solidFill>
              <a:ea typeface="ＭＳ Ｐゴシック" charset="0"/>
              <a:cs typeface="ＭＳ Ｐゴシック" charset="0"/>
            </a:endParaRPr>
          </a:p>
          <a:p>
            <a:r>
              <a:rPr lang="en-US" sz="2400" dirty="0">
                <a:ea typeface="ＭＳ Ｐゴシック" charset="0"/>
                <a:cs typeface="ＭＳ Ｐゴシック" charset="0"/>
              </a:rPr>
              <a:t>Baseline is word and word bigram features in a support vector machine</a:t>
            </a:r>
            <a:r>
              <a:rPr lang="en-US" sz="2000" dirty="0">
                <a:solidFill>
                  <a:srgbClr val="008000"/>
                </a:solidFill>
                <a:ea typeface="ＭＳ Ｐゴシック" charset="0"/>
                <a:cs typeface="ＭＳ Ｐゴシック" charset="0"/>
              </a:rPr>
              <a:t>     </a:t>
            </a:r>
            <a:r>
              <a:rPr lang="en-US" sz="2000" dirty="0">
                <a:solidFill>
                  <a:srgbClr val="EFAB16"/>
                </a:solidFill>
                <a:ea typeface="ＭＳ Ｐゴシック" charset="0"/>
                <a:cs typeface="ＭＳ Ｐゴシック" charset="0"/>
              </a:rPr>
              <a:t>[SVM = good classifier]</a:t>
            </a:r>
            <a:endParaRPr lang="en-US" sz="2400" dirty="0">
              <a:solidFill>
                <a:srgbClr val="EFAB16"/>
              </a:solidFill>
              <a:ea typeface="ＭＳ Ｐゴシック" charset="0"/>
              <a:cs typeface="ＭＳ Ｐゴシック" charset="0"/>
            </a:endParaRPr>
          </a:p>
          <a:p>
            <a:endParaRPr lang="en-US" sz="2400" dirty="0">
              <a:ea typeface="ＭＳ Ｐゴシック" charset="0"/>
              <a:cs typeface="ＭＳ Ｐゴシック" charset="0"/>
            </a:endParaRPr>
          </a:p>
          <a:p>
            <a:endParaRPr lang="en-US" sz="4000" dirty="0">
              <a:ea typeface="ＭＳ Ｐゴシック" charset="0"/>
              <a:cs typeface="ＭＳ Ｐゴシック" charset="0"/>
            </a:endParaRPr>
          </a:p>
          <a:p>
            <a:endParaRPr lang="en-US" sz="2400" dirty="0">
              <a:ea typeface="ＭＳ Ｐゴシック" charset="0"/>
              <a:cs typeface="ＭＳ Ｐゴシック" charset="0"/>
            </a:endParaRPr>
          </a:p>
          <a:p>
            <a:r>
              <a:rPr lang="en-US" sz="2400" dirty="0">
                <a:ea typeface="ＭＳ Ｐゴシック" charset="0"/>
                <a:cs typeface="ＭＳ Ｐゴシック" charset="0"/>
              </a:rPr>
              <a:t>58% error reduction!</a:t>
            </a:r>
          </a:p>
        </p:txBody>
      </p:sp>
      <p:graphicFrame>
        <p:nvGraphicFramePr>
          <p:cNvPr id="5" name="Table 4"/>
          <p:cNvGraphicFramePr>
            <a:graphicFrameLocks noGrp="1"/>
          </p:cNvGraphicFramePr>
          <p:nvPr>
            <p:extLst>
              <p:ext uri="{D42A27DB-BD31-4B8C-83A1-F6EECF244321}">
                <p14:modId xmlns:p14="http://schemas.microsoft.com/office/powerpoint/2010/main" val="698645995"/>
              </p:ext>
            </p:extLst>
          </p:nvPr>
        </p:nvGraphicFramePr>
        <p:xfrm>
          <a:off x="1388168" y="4141159"/>
          <a:ext cx="6096000" cy="1295400"/>
        </p:xfrm>
        <a:graphic>
          <a:graphicData uri="http://schemas.openxmlformats.org/drawingml/2006/table">
            <a:tbl>
              <a:tblPr/>
              <a:tblGrid>
                <a:gridCol w="3048000"/>
                <a:gridCol w="3048000"/>
              </a:tblGrid>
              <a:tr h="431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Lucida Sans" charset="0"/>
                          <a:ea typeface="ＭＳ Ｐゴシック" charset="0"/>
                          <a:cs typeface="ＭＳ Ｐゴシック" charset="0"/>
                        </a:rPr>
                        <a:t>Condition</a:t>
                      </a:r>
                    </a:p>
                  </a:txBody>
                  <a:tcP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Lucida Sans" charset="0"/>
                          <a:ea typeface="ＭＳ Ｐゴシック" charset="0"/>
                          <a:cs typeface="ＭＳ Ｐゴシック" charset="0"/>
                        </a:rPr>
                        <a:t>SVM accuracy</a:t>
                      </a:r>
                    </a:p>
                  </a:txBody>
                  <a:tcPr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22763"/>
                    </a:solidFill>
                  </a:tcPr>
                </a:tc>
              </a:tr>
              <a:tr h="431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Lucida Sans" charset="0"/>
                          <a:ea typeface="ＭＳ Ｐゴシック" charset="0"/>
                          <a:cs typeface="ＭＳ Ｐゴシック" charset="0"/>
                        </a:rPr>
                        <a:t>Baseline</a:t>
                      </a:r>
                    </a:p>
                  </a:txBody>
                  <a:tcP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Lucida Sans" charset="0"/>
                          <a:ea typeface="ＭＳ Ｐゴシック" charset="0"/>
                          <a:cs typeface="ＭＳ Ｐゴシック" charset="0"/>
                        </a:rPr>
                        <a:t>72.0%</a:t>
                      </a:r>
                    </a:p>
                  </a:txBody>
                  <a:tcPr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Lucida Sans" charset="0"/>
                          <a:ea typeface="ＭＳ Ｐゴシック" charset="0"/>
                          <a:cs typeface="ＭＳ Ｐゴシック" charset="0"/>
                        </a:rPr>
                        <a:t>With OPUS features</a:t>
                      </a:r>
                    </a:p>
                  </a:txBody>
                  <a:tcP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Lucida Sans" charset="0"/>
                          <a:ea typeface="ＭＳ Ｐゴシック" charset="0"/>
                          <a:cs typeface="ＭＳ Ｐゴシック" charset="0"/>
                        </a:rPr>
                        <a:t>88.1%</a:t>
                      </a:r>
                    </a:p>
                  </a:txBody>
                  <a:tcPr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0995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Coreference Resolution</a:t>
            </a:r>
            <a:endParaRPr lang="en-US" dirty="0"/>
          </a:p>
        </p:txBody>
      </p:sp>
    </p:spTree>
    <p:extLst>
      <p:ext uri="{BB962C8B-B14F-4D97-AF65-F5344CB8AC3E}">
        <p14:creationId xmlns:p14="http://schemas.microsoft.com/office/powerpoint/2010/main" val="247658609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Coreference resolution</a:t>
            </a:r>
            <a:endParaRPr lang="en-US" dirty="0"/>
          </a:p>
        </p:txBody>
      </p:sp>
      <p:sp>
        <p:nvSpPr>
          <p:cNvPr id="3" name="Content Placeholder 2"/>
          <p:cNvSpPr>
            <a:spLocks noGrp="1"/>
          </p:cNvSpPr>
          <p:nvPr>
            <p:ph idx="1"/>
          </p:nvPr>
        </p:nvSpPr>
        <p:spPr/>
        <p:txBody>
          <a:bodyPr/>
          <a:lstStyle/>
          <a:p>
            <a:r>
              <a:rPr lang="en-US" dirty="0" smtClean="0"/>
              <a:t>The goal is to work out which (noun) phrases refer to the same entities in the world</a:t>
            </a:r>
          </a:p>
          <a:p>
            <a:pPr lvl="1"/>
            <a:r>
              <a:rPr lang="en-US" dirty="0" smtClean="0">
                <a:solidFill>
                  <a:srgbClr val="EFAB16"/>
                </a:solidFill>
              </a:rPr>
              <a:t>Sarah</a:t>
            </a:r>
            <a:r>
              <a:rPr lang="en-US" dirty="0" smtClean="0"/>
              <a:t> asked </a:t>
            </a:r>
            <a:r>
              <a:rPr lang="en-US" dirty="0" smtClean="0">
                <a:solidFill>
                  <a:schemeClr val="accent2">
                    <a:lumMod val="50000"/>
                  </a:schemeClr>
                </a:solidFill>
              </a:rPr>
              <a:t>her</a:t>
            </a:r>
            <a:r>
              <a:rPr lang="en-US" dirty="0" smtClean="0">
                <a:solidFill>
                  <a:schemeClr val="accent1"/>
                </a:solidFill>
              </a:rPr>
              <a:t> father </a:t>
            </a:r>
            <a:r>
              <a:rPr lang="en-US" dirty="0" smtClean="0"/>
              <a:t>to look at </a:t>
            </a:r>
            <a:r>
              <a:rPr lang="en-US" dirty="0" smtClean="0">
                <a:solidFill>
                  <a:srgbClr val="EFAB16"/>
                </a:solidFill>
              </a:rPr>
              <a:t>her</a:t>
            </a:r>
            <a:r>
              <a:rPr lang="en-US" dirty="0" smtClean="0"/>
              <a:t>. </a:t>
            </a:r>
            <a:r>
              <a:rPr lang="en-US" dirty="0" smtClean="0">
                <a:solidFill>
                  <a:schemeClr val="accent1"/>
                </a:solidFill>
              </a:rPr>
              <a:t>He</a:t>
            </a:r>
            <a:r>
              <a:rPr lang="en-US" dirty="0" smtClean="0"/>
              <a:t> appreciated that </a:t>
            </a:r>
            <a:r>
              <a:rPr lang="en-US" dirty="0" smtClean="0">
                <a:solidFill>
                  <a:schemeClr val="accent1">
                    <a:lumMod val="50000"/>
                  </a:schemeClr>
                </a:solidFill>
              </a:rPr>
              <a:t>his</a:t>
            </a:r>
            <a:r>
              <a:rPr lang="en-US" dirty="0" smtClean="0"/>
              <a:t> </a:t>
            </a:r>
            <a:r>
              <a:rPr lang="en-US" dirty="0" smtClean="0">
                <a:solidFill>
                  <a:schemeClr val="accent2"/>
                </a:solidFill>
              </a:rPr>
              <a:t>eldest daughter </a:t>
            </a:r>
            <a:r>
              <a:rPr lang="en-US" dirty="0" smtClean="0"/>
              <a:t>wanted to speak frankly.</a:t>
            </a:r>
          </a:p>
          <a:p>
            <a:r>
              <a:rPr lang="en-US" dirty="0" smtClean="0"/>
              <a:t>≈ anaphora resolution </a:t>
            </a:r>
            <a:r>
              <a:rPr lang="en-US" dirty="0"/>
              <a:t>≈</a:t>
            </a:r>
            <a:r>
              <a:rPr lang="en-US" dirty="0" smtClean="0"/>
              <a:t> pronoun resolution ≈ entity resolution</a:t>
            </a:r>
            <a:endParaRPr lang="en-US" dirty="0"/>
          </a:p>
        </p:txBody>
      </p:sp>
    </p:spTree>
    <p:extLst>
      <p:ext uri="{BB962C8B-B14F-4D97-AF65-F5344CB8AC3E}">
        <p14:creationId xmlns:p14="http://schemas.microsoft.com/office/powerpoint/2010/main" val="184182065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Coreference resolution warnings</a:t>
            </a:r>
            <a:endParaRPr lang="en-US" dirty="0"/>
          </a:p>
        </p:txBody>
      </p:sp>
      <p:sp>
        <p:nvSpPr>
          <p:cNvPr id="3" name="Content Placeholder 2"/>
          <p:cNvSpPr>
            <a:spLocks noGrp="1"/>
          </p:cNvSpPr>
          <p:nvPr>
            <p:ph idx="1"/>
          </p:nvPr>
        </p:nvSpPr>
        <p:spPr/>
        <p:txBody>
          <a:bodyPr/>
          <a:lstStyle/>
          <a:p>
            <a:r>
              <a:rPr lang="en-US" dirty="0" smtClean="0"/>
              <a:t>Warning: The tools we have looked at so far work one sentence at a time – or use the whole document but ignore all structure and just count – but coreference uses the whole document</a:t>
            </a:r>
          </a:p>
          <a:p>
            <a:r>
              <a:rPr lang="en-US" dirty="0" smtClean="0"/>
              <a:t>The resources used will grow with the document size – you might want to try a chapter not a novel</a:t>
            </a:r>
          </a:p>
          <a:p>
            <a:r>
              <a:rPr lang="en-US" dirty="0" smtClean="0"/>
              <a:t>Coreference systems normally require processing with parsers, NER, etc. first, and use of lexicons</a:t>
            </a:r>
            <a:endParaRPr lang="en-US" dirty="0"/>
          </a:p>
        </p:txBody>
      </p:sp>
    </p:spTree>
    <p:extLst>
      <p:ext uri="{BB962C8B-B14F-4D97-AF65-F5344CB8AC3E}">
        <p14:creationId xmlns:p14="http://schemas.microsoft.com/office/powerpoint/2010/main" val="402923473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Coreference resolution warnings</a:t>
            </a:r>
            <a:endParaRPr lang="en-US" dirty="0"/>
          </a:p>
        </p:txBody>
      </p:sp>
      <p:sp>
        <p:nvSpPr>
          <p:cNvPr id="3" name="Content Placeholder 2"/>
          <p:cNvSpPr>
            <a:spLocks noGrp="1"/>
          </p:cNvSpPr>
          <p:nvPr>
            <p:ph idx="1"/>
          </p:nvPr>
        </p:nvSpPr>
        <p:spPr/>
        <p:txBody>
          <a:bodyPr/>
          <a:lstStyle/>
          <a:p>
            <a:r>
              <a:rPr lang="en-US" dirty="0"/>
              <a:t>English-only for the moment….</a:t>
            </a:r>
          </a:p>
          <a:p>
            <a:r>
              <a:rPr lang="en-US" dirty="0"/>
              <a:t>While there are some papers on coreference resolution in other languages, I am aware of no downloadable coreference </a:t>
            </a:r>
            <a:r>
              <a:rPr lang="en-US" dirty="0" smtClean="0"/>
              <a:t>systems for any language other than English</a:t>
            </a:r>
          </a:p>
          <a:p>
            <a:r>
              <a:rPr lang="en-US" dirty="0" smtClean="0"/>
              <a:t>For English, there are a good number of downloadable systems, but their performance remains modest.  It’s just not like POS tagging, NER or parsing</a:t>
            </a:r>
            <a:endParaRPr lang="en-US" dirty="0"/>
          </a:p>
        </p:txBody>
      </p:sp>
    </p:spTree>
    <p:extLst>
      <p:ext uri="{BB962C8B-B14F-4D97-AF65-F5344CB8AC3E}">
        <p14:creationId xmlns:p14="http://schemas.microsoft.com/office/powerpoint/2010/main" val="34159250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Getting some text</a:t>
            </a:r>
            <a:endParaRPr lang="en-US" dirty="0"/>
          </a:p>
        </p:txBody>
      </p:sp>
    </p:spTree>
    <p:extLst>
      <p:ext uri="{BB962C8B-B14F-4D97-AF65-F5344CB8AC3E}">
        <p14:creationId xmlns:p14="http://schemas.microsoft.com/office/powerpoint/2010/main" val="278198992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Coreference resolution warnings</a:t>
            </a:r>
            <a:endParaRPr lang="en-US" dirty="0"/>
          </a:p>
        </p:txBody>
      </p:sp>
      <p:sp>
        <p:nvSpPr>
          <p:cNvPr id="3" name="Content Placeholder 2"/>
          <p:cNvSpPr>
            <a:spLocks noGrp="1"/>
          </p:cNvSpPr>
          <p:nvPr>
            <p:ph idx="1"/>
          </p:nvPr>
        </p:nvSpPr>
        <p:spPr/>
        <p:txBody>
          <a:bodyPr/>
          <a:lstStyle/>
          <a:p>
            <a:pPr marL="0" indent="0">
              <a:buNone/>
            </a:pPr>
            <a:r>
              <a:rPr lang="en-US" dirty="0" smtClean="0"/>
              <a:t>Nevertheless, it’s not yet known to the State of California to cause cancer, so let’s continue….</a:t>
            </a:r>
            <a:endParaRPr lang="en-US" dirty="0"/>
          </a:p>
          <a:p>
            <a:endParaRPr lang="en-US" dirty="0"/>
          </a:p>
        </p:txBody>
      </p:sp>
    </p:spTree>
    <p:extLst>
      <p:ext uri="{BB962C8B-B14F-4D97-AF65-F5344CB8AC3E}">
        <p14:creationId xmlns:p14="http://schemas.microsoft.com/office/powerpoint/2010/main" val="100177249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Stanford </a:t>
            </a:r>
            <a:r>
              <a:rPr lang="en-US" dirty="0" err="1" smtClean="0"/>
              <a:t>CoreNLP</a:t>
            </a:r>
            <a:r>
              <a:rPr lang="en-US" dirty="0"/>
              <a:t/>
            </a:r>
            <a:br>
              <a:rPr lang="en-US" dirty="0"/>
            </a:br>
            <a:r>
              <a:rPr lang="en-US" sz="2700" dirty="0">
                <a:solidFill>
                  <a:srgbClr val="EFAB16"/>
                </a:solidFill>
              </a:rPr>
              <a:t>http://</a:t>
            </a:r>
            <a:r>
              <a:rPr lang="en-US" sz="2700" dirty="0" err="1">
                <a:solidFill>
                  <a:srgbClr val="EFAB16"/>
                </a:solidFill>
              </a:rPr>
              <a:t>nlp.stanford.edu</a:t>
            </a:r>
            <a:r>
              <a:rPr lang="en-US" sz="2700" dirty="0">
                <a:solidFill>
                  <a:srgbClr val="EFAB16"/>
                </a:solidFill>
              </a:rPr>
              <a:t>/software/</a:t>
            </a:r>
            <a:r>
              <a:rPr lang="en-US" sz="2700" dirty="0" err="1">
                <a:solidFill>
                  <a:srgbClr val="EFAB16"/>
                </a:solidFill>
              </a:rPr>
              <a:t>corenlp.shtml</a:t>
            </a:r>
            <a:endParaRPr lang="en-US" sz="2700" dirty="0">
              <a:solidFill>
                <a:srgbClr val="EFAB16"/>
              </a:solidFill>
            </a:endParaRPr>
          </a:p>
        </p:txBody>
      </p:sp>
      <p:sp>
        <p:nvSpPr>
          <p:cNvPr id="3" name="Content Placeholder 2"/>
          <p:cNvSpPr>
            <a:spLocks noGrp="1"/>
          </p:cNvSpPr>
          <p:nvPr>
            <p:ph idx="1"/>
          </p:nvPr>
        </p:nvSpPr>
        <p:spPr/>
        <p:txBody>
          <a:bodyPr>
            <a:normAutofit/>
          </a:bodyPr>
          <a:lstStyle/>
          <a:p>
            <a:r>
              <a:rPr lang="en-US" dirty="0" smtClean="0"/>
              <a:t>Stanford </a:t>
            </a:r>
            <a:r>
              <a:rPr lang="en-US" dirty="0" err="1" smtClean="0"/>
              <a:t>CoreNLP</a:t>
            </a:r>
            <a:r>
              <a:rPr lang="en-US" dirty="0" smtClean="0"/>
              <a:t> is our new package that ties together a bunch of NLP tools</a:t>
            </a:r>
          </a:p>
          <a:p>
            <a:pPr lvl="1"/>
            <a:r>
              <a:rPr lang="en-US" dirty="0" smtClean="0"/>
              <a:t>POS tagging</a:t>
            </a:r>
          </a:p>
          <a:p>
            <a:pPr lvl="1"/>
            <a:r>
              <a:rPr lang="en-US" dirty="0" smtClean="0"/>
              <a:t>Named Entity Recognition</a:t>
            </a:r>
          </a:p>
          <a:p>
            <a:pPr lvl="1"/>
            <a:r>
              <a:rPr lang="en-US" dirty="0" smtClean="0"/>
              <a:t>Parsing</a:t>
            </a:r>
          </a:p>
          <a:p>
            <a:pPr lvl="1"/>
            <a:r>
              <a:rPr lang="en-US" i="1" dirty="0" smtClean="0">
                <a:solidFill>
                  <a:schemeClr val="accent2"/>
                </a:solidFill>
              </a:rPr>
              <a:t>and</a:t>
            </a:r>
            <a:r>
              <a:rPr lang="en-US" i="1" dirty="0" smtClean="0"/>
              <a:t> </a:t>
            </a:r>
            <a:r>
              <a:rPr lang="en-US" dirty="0" smtClean="0"/>
              <a:t>Coreference Resolution</a:t>
            </a:r>
          </a:p>
          <a:p>
            <a:r>
              <a:rPr lang="en-US" dirty="0" smtClean="0"/>
              <a:t>Output is </a:t>
            </a:r>
            <a:r>
              <a:rPr lang="en-US" dirty="0"/>
              <a:t>an XML representation </a:t>
            </a:r>
            <a:r>
              <a:rPr lang="en-US" sz="2000" dirty="0">
                <a:solidFill>
                  <a:srgbClr val="EFAB16"/>
                </a:solidFill>
              </a:rPr>
              <a:t>[only choice at present]</a:t>
            </a:r>
            <a:endParaRPr lang="en-US" dirty="0" smtClean="0"/>
          </a:p>
          <a:p>
            <a:r>
              <a:rPr lang="en-US" dirty="0" smtClean="0"/>
              <a:t>Contains a state-of-the-art coreference system!</a:t>
            </a:r>
            <a:endParaRPr lang="en-US" dirty="0">
              <a:solidFill>
                <a:srgbClr val="EFAB16"/>
              </a:solidFill>
            </a:endParaRPr>
          </a:p>
        </p:txBody>
      </p:sp>
    </p:spTree>
    <p:extLst>
      <p:ext uri="{BB962C8B-B14F-4D97-AF65-F5344CB8AC3E}">
        <p14:creationId xmlns:p14="http://schemas.microsoft.com/office/powerpoint/2010/main" val="402195954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 </a:t>
            </a:r>
            <a:r>
              <a:rPr lang="en-US" dirty="0" err="1" smtClean="0"/>
              <a:t>CoreNLP</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dirty="0"/>
              <a:t>java -mx3g -</a:t>
            </a:r>
            <a:r>
              <a:rPr lang="en-US" dirty="0" err="1"/>
              <a:t>Dfile.encoding</a:t>
            </a:r>
            <a:r>
              <a:rPr lang="en-US" dirty="0"/>
              <a:t>=utf-8 -</a:t>
            </a:r>
            <a:r>
              <a:rPr lang="en-US" dirty="0" err="1"/>
              <a:t>cp</a:t>
            </a:r>
            <a:r>
              <a:rPr lang="en-US" dirty="0"/>
              <a:t> "Software/stanford-corenlp-2011-06-08/stanford-corenlp-2011-06-08.jar:Software/stanford-corenlp-2011-06-08/stanford-corenlp-models-2011-06-08.jar:Software/stanford-corenlp-2011-06-08/</a:t>
            </a:r>
            <a:r>
              <a:rPr lang="en-US" dirty="0" err="1"/>
              <a:t>xom.jar:Software</a:t>
            </a:r>
            <a:r>
              <a:rPr lang="en-US" dirty="0"/>
              <a:t>/stanford-corenlp-2011-06-08/</a:t>
            </a:r>
            <a:r>
              <a:rPr lang="en-US" dirty="0" err="1" smtClean="0"/>
              <a:t>jgrapht.jar</a:t>
            </a:r>
            <a:r>
              <a:rPr lang="en-US" dirty="0"/>
              <a:t>" </a:t>
            </a:r>
            <a:r>
              <a:rPr lang="en-US" dirty="0" err="1"/>
              <a:t>edu.stanford.nlp.pipeline.StanfordCoreNLP</a:t>
            </a:r>
            <a:r>
              <a:rPr lang="en-US" dirty="0"/>
              <a:t> -file </a:t>
            </a:r>
            <a:r>
              <a:rPr lang="en-US" dirty="0" err="1"/>
              <a:t>RiderHaggard</a:t>
            </a:r>
            <a:r>
              <a:rPr lang="en-US" dirty="0"/>
              <a:t>/Hunter\ </a:t>
            </a:r>
            <a:r>
              <a:rPr lang="en-US" dirty="0" err="1"/>
              <a:t>Quatermain</a:t>
            </a:r>
            <a:r>
              <a:rPr lang="en-US" dirty="0"/>
              <a:t>\'s\ Story\ 2728.txt -</a:t>
            </a:r>
            <a:r>
              <a:rPr lang="en-US" dirty="0" err="1"/>
              <a:t>outputDirectory</a:t>
            </a:r>
            <a:r>
              <a:rPr lang="en-US" dirty="0"/>
              <a:t> </a:t>
            </a:r>
            <a:r>
              <a:rPr lang="en-US" dirty="0" err="1"/>
              <a:t>corenlp</a:t>
            </a:r>
            <a:endParaRPr lang="en-US" dirty="0"/>
          </a:p>
          <a:p>
            <a:pPr marL="0" indent="0">
              <a:buNone/>
            </a:pPr>
            <a:endParaRPr lang="en-US" dirty="0"/>
          </a:p>
        </p:txBody>
      </p:sp>
    </p:spTree>
    <p:extLst>
      <p:ext uri="{BB962C8B-B14F-4D97-AF65-F5344CB8AC3E}">
        <p14:creationId xmlns:p14="http://schemas.microsoft.com/office/powerpoint/2010/main" val="971674137"/>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Stanford </a:t>
            </a:r>
            <a:r>
              <a:rPr lang="en-US" dirty="0" err="1" smtClean="0"/>
              <a:t>CoreNLP</a:t>
            </a:r>
            <a:r>
              <a:rPr lang="en-US" dirty="0" smtClean="0"/>
              <a:t> gives</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Sarah </a:t>
            </a:r>
            <a:r>
              <a:rPr lang="en-US" dirty="0"/>
              <a:t>asked her father to look at </a:t>
            </a:r>
            <a:r>
              <a:rPr lang="en-US" dirty="0" smtClean="0"/>
              <a:t>her . </a:t>
            </a:r>
          </a:p>
          <a:p>
            <a:pPr lvl="1"/>
            <a:r>
              <a:rPr lang="en-US" dirty="0" smtClean="0"/>
              <a:t>He </a:t>
            </a:r>
            <a:r>
              <a:rPr lang="en-US" dirty="0"/>
              <a:t>appreciated that his eldest daughter wanted to speak </a:t>
            </a:r>
            <a:r>
              <a:rPr lang="en-US" dirty="0" smtClean="0"/>
              <a:t>frankly .</a:t>
            </a:r>
          </a:p>
          <a:p>
            <a:r>
              <a:rPr lang="en-US" dirty="0"/>
              <a:t>Coreference resolution graph</a:t>
            </a:r>
          </a:p>
          <a:p>
            <a:pPr lvl="1"/>
            <a:r>
              <a:rPr lang="en-US" dirty="0"/>
              <a:t>sentence 1, headword 1 (</a:t>
            </a:r>
            <a:r>
              <a:rPr lang="en-US" dirty="0" err="1"/>
              <a:t>gov</a:t>
            </a:r>
            <a:r>
              <a:rPr lang="en-US" dirty="0"/>
              <a:t>) </a:t>
            </a:r>
          </a:p>
          <a:p>
            <a:pPr lvl="1"/>
            <a:r>
              <a:rPr lang="en-US" dirty="0"/>
              <a:t>sentence 1, headword 3</a:t>
            </a:r>
          </a:p>
          <a:p>
            <a:pPr lvl="1"/>
            <a:r>
              <a:rPr lang="en-US" dirty="0"/>
              <a:t>sentence 1, headword 4 (</a:t>
            </a:r>
            <a:r>
              <a:rPr lang="en-US" dirty="0" err="1"/>
              <a:t>gov</a:t>
            </a:r>
            <a:r>
              <a:rPr lang="en-US" dirty="0"/>
              <a:t>) </a:t>
            </a:r>
          </a:p>
          <a:p>
            <a:pPr lvl="1"/>
            <a:r>
              <a:rPr lang="en-US" dirty="0"/>
              <a:t>sentence 2, headword 1</a:t>
            </a:r>
          </a:p>
          <a:p>
            <a:pPr lvl="1"/>
            <a:r>
              <a:rPr lang="en-US" dirty="0"/>
              <a:t>sentence 2, headword 4</a:t>
            </a:r>
          </a:p>
          <a:p>
            <a:pPr lvl="1"/>
            <a:endParaRPr lang="en-US" dirty="0"/>
          </a:p>
        </p:txBody>
      </p:sp>
    </p:spTree>
    <p:extLst>
      <p:ext uri="{BB962C8B-B14F-4D97-AF65-F5344CB8AC3E}">
        <p14:creationId xmlns:p14="http://schemas.microsoft.com/office/powerpoint/2010/main" val="108894777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Stanford </a:t>
            </a:r>
            <a:r>
              <a:rPr lang="en-US" dirty="0" err="1" smtClean="0"/>
              <a:t>CoreNLP</a:t>
            </a:r>
            <a:r>
              <a:rPr lang="en-US" dirty="0" smtClean="0"/>
              <a:t> gives</a:t>
            </a:r>
            <a:endParaRPr lang="en-US" dirty="0"/>
          </a:p>
        </p:txBody>
      </p:sp>
      <p:sp>
        <p:nvSpPr>
          <p:cNvPr id="3" name="Content Placeholder 2"/>
          <p:cNvSpPr>
            <a:spLocks noGrp="1"/>
          </p:cNvSpPr>
          <p:nvPr>
            <p:ph idx="1"/>
          </p:nvPr>
        </p:nvSpPr>
        <p:spPr>
          <a:xfrm>
            <a:off x="457200" y="1600200"/>
            <a:ext cx="8229600" cy="5025442"/>
          </a:xfrm>
        </p:spPr>
        <p:txBody>
          <a:bodyPr>
            <a:normAutofit lnSpcReduction="10000"/>
          </a:bodyPr>
          <a:lstStyle/>
          <a:p>
            <a:pPr lvl="1"/>
            <a:r>
              <a:rPr lang="en-US" dirty="0" smtClean="0">
                <a:solidFill>
                  <a:schemeClr val="accent2"/>
                </a:solidFill>
              </a:rPr>
              <a:t>Sarah</a:t>
            </a:r>
            <a:r>
              <a:rPr lang="en-US" dirty="0" smtClean="0"/>
              <a:t> </a:t>
            </a:r>
            <a:r>
              <a:rPr lang="en-US" dirty="0"/>
              <a:t>asked </a:t>
            </a:r>
            <a:r>
              <a:rPr lang="en-US" dirty="0">
                <a:solidFill>
                  <a:srgbClr val="EFAB16"/>
                </a:solidFill>
              </a:rPr>
              <a:t>her</a:t>
            </a:r>
            <a:r>
              <a:rPr lang="en-US" dirty="0"/>
              <a:t> </a:t>
            </a:r>
            <a:r>
              <a:rPr lang="en-US" dirty="0">
                <a:solidFill>
                  <a:schemeClr val="accent1"/>
                </a:solidFill>
              </a:rPr>
              <a:t>father</a:t>
            </a:r>
            <a:r>
              <a:rPr lang="en-US" dirty="0"/>
              <a:t> to look at </a:t>
            </a:r>
            <a:r>
              <a:rPr lang="en-US" dirty="0" smtClean="0"/>
              <a:t>her . </a:t>
            </a:r>
          </a:p>
          <a:p>
            <a:pPr lvl="1"/>
            <a:r>
              <a:rPr lang="en-US" dirty="0" smtClean="0">
                <a:solidFill>
                  <a:srgbClr val="BB57BD"/>
                </a:solidFill>
              </a:rPr>
              <a:t>He </a:t>
            </a:r>
            <a:r>
              <a:rPr lang="en-US" dirty="0"/>
              <a:t>appreciated that </a:t>
            </a:r>
            <a:r>
              <a:rPr lang="en-US" dirty="0">
                <a:solidFill>
                  <a:srgbClr val="BB57BD"/>
                </a:solidFill>
              </a:rPr>
              <a:t>his</a:t>
            </a:r>
            <a:r>
              <a:rPr lang="en-US" dirty="0"/>
              <a:t> eldest daughter wanted to speak </a:t>
            </a:r>
            <a:r>
              <a:rPr lang="en-US" dirty="0" smtClean="0"/>
              <a:t>frankly .</a:t>
            </a:r>
          </a:p>
          <a:p>
            <a:r>
              <a:rPr lang="en-US" dirty="0"/>
              <a:t>Coreference resolution graph</a:t>
            </a:r>
          </a:p>
          <a:p>
            <a:pPr lvl="1"/>
            <a:r>
              <a:rPr lang="en-US" dirty="0"/>
              <a:t>sentence 1, headword 1 (</a:t>
            </a:r>
            <a:r>
              <a:rPr lang="en-US" dirty="0" err="1"/>
              <a:t>gov</a:t>
            </a:r>
            <a:r>
              <a:rPr lang="en-US" dirty="0"/>
              <a:t>) </a:t>
            </a:r>
          </a:p>
          <a:p>
            <a:pPr lvl="1"/>
            <a:r>
              <a:rPr lang="en-US" dirty="0"/>
              <a:t>sentence 1, headword </a:t>
            </a:r>
            <a:r>
              <a:rPr lang="en-US" dirty="0" smtClean="0"/>
              <a:t>3</a:t>
            </a:r>
          </a:p>
          <a:p>
            <a:pPr lvl="1"/>
            <a:endParaRPr lang="en-US" dirty="0"/>
          </a:p>
          <a:p>
            <a:pPr lvl="1"/>
            <a:r>
              <a:rPr lang="en-US" dirty="0"/>
              <a:t>sentence 1, headword 4 (</a:t>
            </a:r>
            <a:r>
              <a:rPr lang="en-US" dirty="0" err="1"/>
              <a:t>gov</a:t>
            </a:r>
            <a:r>
              <a:rPr lang="en-US" dirty="0"/>
              <a:t>) </a:t>
            </a:r>
          </a:p>
          <a:p>
            <a:pPr lvl="1"/>
            <a:r>
              <a:rPr lang="en-US" dirty="0"/>
              <a:t>sentence 2, headword 1</a:t>
            </a:r>
          </a:p>
          <a:p>
            <a:pPr lvl="1"/>
            <a:r>
              <a:rPr lang="en-US" dirty="0"/>
              <a:t>sentence 2, headword 4</a:t>
            </a:r>
          </a:p>
          <a:p>
            <a:pPr lvl="1"/>
            <a:endParaRPr lang="en-US" dirty="0"/>
          </a:p>
        </p:txBody>
      </p:sp>
    </p:spTree>
    <p:extLst>
      <p:ext uri="{BB962C8B-B14F-4D97-AF65-F5344CB8AC3E}">
        <p14:creationId xmlns:p14="http://schemas.microsoft.com/office/powerpoint/2010/main" val="380207042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rest of the languages of the </a:t>
            </a:r>
            <a:r>
              <a:rPr lang="en-US" dirty="0" smtClean="0"/>
              <a:t>world</a:t>
            </a:r>
            <a:r>
              <a:rPr lang="en-US" dirty="0"/>
              <a:t/>
            </a:r>
            <a:br>
              <a:rPr lang="en-US" dirty="0"/>
            </a:br>
            <a:endParaRPr lang="en-US" dirty="0"/>
          </a:p>
        </p:txBody>
      </p:sp>
    </p:spTree>
    <p:extLst>
      <p:ext uri="{BB962C8B-B14F-4D97-AF65-F5344CB8AC3E}">
        <p14:creationId xmlns:p14="http://schemas.microsoft.com/office/powerpoint/2010/main" val="2697277633"/>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English-only?</a:t>
            </a:r>
            <a:endParaRPr lang="en-US" dirty="0"/>
          </a:p>
        </p:txBody>
      </p:sp>
      <p:sp>
        <p:nvSpPr>
          <p:cNvPr id="3" name="Content Placeholder 2"/>
          <p:cNvSpPr>
            <a:spLocks noGrp="1"/>
          </p:cNvSpPr>
          <p:nvPr>
            <p:ph idx="1"/>
          </p:nvPr>
        </p:nvSpPr>
        <p:spPr/>
        <p:txBody>
          <a:bodyPr>
            <a:normAutofit fontScale="92500"/>
          </a:bodyPr>
          <a:lstStyle/>
          <a:p>
            <a:r>
              <a:rPr lang="en-US" dirty="0" smtClean="0"/>
              <a:t>There are a lot of languages out there in the world!</a:t>
            </a:r>
          </a:p>
          <a:p>
            <a:r>
              <a:rPr lang="en-US" dirty="0" smtClean="0"/>
              <a:t>But there are a lot more NLP tools for English than anything else</a:t>
            </a:r>
          </a:p>
          <a:p>
            <a:r>
              <a:rPr lang="en-US" dirty="0" smtClean="0"/>
              <a:t>However, there is starting to be fairly reasonable support (or the ability to build it) for most of the top 50 or so languages…</a:t>
            </a:r>
          </a:p>
          <a:p>
            <a:r>
              <a:rPr lang="en-US" dirty="0" smtClean="0"/>
              <a:t>I’ll say a little about that, since some people are definitely interested, even if I’ve covered mainly English</a:t>
            </a:r>
            <a:endParaRPr lang="en-US" dirty="0"/>
          </a:p>
        </p:txBody>
      </p:sp>
    </p:spTree>
    <p:extLst>
      <p:ext uri="{BB962C8B-B14F-4D97-AF65-F5344CB8AC3E}">
        <p14:creationId xmlns:p14="http://schemas.microsoft.com/office/powerpoint/2010/main" val="71398646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 taggers for many languages?</a:t>
            </a:r>
            <a:endParaRPr lang="en-US" dirty="0"/>
          </a:p>
        </p:txBody>
      </p:sp>
      <p:sp>
        <p:nvSpPr>
          <p:cNvPr id="3" name="Content Placeholder 2"/>
          <p:cNvSpPr>
            <a:spLocks noGrp="1"/>
          </p:cNvSpPr>
          <p:nvPr>
            <p:ph idx="1"/>
          </p:nvPr>
        </p:nvSpPr>
        <p:spPr/>
        <p:txBody>
          <a:bodyPr>
            <a:normAutofit/>
          </a:bodyPr>
          <a:lstStyle/>
          <a:p>
            <a:r>
              <a:rPr lang="en-US" dirty="0" smtClean="0"/>
              <a:t>Two choices:</a:t>
            </a:r>
          </a:p>
          <a:p>
            <a:pPr marL="971550" lvl="1" indent="-514350">
              <a:buFont typeface="+mj-lt"/>
              <a:buAutoNum type="arabicPeriod"/>
            </a:pPr>
            <a:r>
              <a:rPr lang="en-US" dirty="0" smtClean="0"/>
              <a:t>Find a tagger with an existing model for the language (and period) of interest</a:t>
            </a:r>
          </a:p>
          <a:p>
            <a:pPr marL="971550" lvl="1" indent="-514350">
              <a:buFont typeface="+mj-lt"/>
              <a:buAutoNum type="arabicPeriod"/>
            </a:pPr>
            <a:r>
              <a:rPr lang="en-US" dirty="0" smtClean="0"/>
              <a:t>Find POS-tagged training data for the language (and period) of interest and train your own tagger</a:t>
            </a:r>
          </a:p>
          <a:p>
            <a:pPr lvl="2"/>
            <a:r>
              <a:rPr lang="en-US" dirty="0" smtClean="0"/>
              <a:t>Most downloadable taggers allow you to train new models – e.g., the Stanford POS tagger </a:t>
            </a:r>
          </a:p>
          <a:p>
            <a:pPr lvl="3"/>
            <a:r>
              <a:rPr lang="en-US" dirty="0" smtClean="0"/>
              <a:t>But it may involve considerable data preparation work and understanding and not be for the faint-hearted</a:t>
            </a:r>
          </a:p>
        </p:txBody>
      </p:sp>
    </p:spTree>
    <p:extLst>
      <p:ext uri="{BB962C8B-B14F-4D97-AF65-F5344CB8AC3E}">
        <p14:creationId xmlns:p14="http://schemas.microsoft.com/office/powerpoint/2010/main" val="85996786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 taggers for many languages</a:t>
            </a:r>
            <a:r>
              <a:rPr lang="en-US" dirty="0" smtClean="0"/>
              <a:t>?</a:t>
            </a:r>
            <a:endParaRPr lang="en-US" dirty="0"/>
          </a:p>
        </p:txBody>
      </p:sp>
      <p:sp>
        <p:nvSpPr>
          <p:cNvPr id="3" name="Content Placeholder 2"/>
          <p:cNvSpPr>
            <a:spLocks noGrp="1"/>
          </p:cNvSpPr>
          <p:nvPr>
            <p:ph idx="1"/>
          </p:nvPr>
        </p:nvSpPr>
        <p:spPr>
          <a:xfrm>
            <a:off x="457200" y="1600200"/>
            <a:ext cx="8229600" cy="4878206"/>
          </a:xfrm>
        </p:spPr>
        <p:txBody>
          <a:bodyPr>
            <a:normAutofit fontScale="92500" lnSpcReduction="20000"/>
          </a:bodyPr>
          <a:lstStyle/>
          <a:p>
            <a:r>
              <a:rPr lang="en-US" dirty="0" smtClean="0"/>
              <a:t>One tagger with good existing multi</a:t>
            </a:r>
            <a:r>
              <a:rPr lang="en-US" dirty="0"/>
              <a:t>-lingual support</a:t>
            </a:r>
            <a:endParaRPr lang="en-US" dirty="0" smtClean="0"/>
          </a:p>
          <a:p>
            <a:pPr lvl="1"/>
            <a:r>
              <a:rPr lang="en-US" dirty="0" err="1" smtClean="0"/>
              <a:t>TreeTagger</a:t>
            </a:r>
            <a:r>
              <a:rPr lang="en-US" dirty="0" smtClean="0"/>
              <a:t> (Helmut </a:t>
            </a:r>
            <a:r>
              <a:rPr lang="en-US" dirty="0" err="1" smtClean="0"/>
              <a:t>Schmid</a:t>
            </a:r>
            <a:r>
              <a:rPr lang="en-US" dirty="0" smtClean="0"/>
              <a:t>)</a:t>
            </a:r>
          </a:p>
          <a:p>
            <a:pPr lvl="2"/>
            <a:r>
              <a:rPr lang="en-US" dirty="0">
                <a:hlinkClick r:id="rId2"/>
              </a:rPr>
              <a:t>http://www.ims.uni-stuttgart.de/projekte/corplex/TreeTagger</a:t>
            </a:r>
            <a:r>
              <a:rPr lang="en-US" dirty="0" smtClean="0">
                <a:hlinkClick r:id="rId2"/>
              </a:rPr>
              <a:t>/</a:t>
            </a:r>
            <a:endParaRPr lang="en-US" dirty="0" smtClean="0"/>
          </a:p>
          <a:p>
            <a:pPr lvl="2"/>
            <a:r>
              <a:rPr lang="en-US" dirty="0" smtClean="0"/>
              <a:t>Bulgarian, Chinese, Dutch, English</a:t>
            </a:r>
            <a:r>
              <a:rPr lang="en-US" dirty="0"/>
              <a:t>, </a:t>
            </a:r>
            <a:r>
              <a:rPr lang="en-US" dirty="0" smtClean="0"/>
              <a:t>Estonian, French, Old French, Galician, German, Greek, Italian</a:t>
            </a:r>
            <a:r>
              <a:rPr lang="en-US" dirty="0"/>
              <a:t>, </a:t>
            </a:r>
            <a:r>
              <a:rPr lang="en-US" dirty="0" smtClean="0"/>
              <a:t>Latin, Portuguese, Russian, Spanish, Swahili</a:t>
            </a:r>
          </a:p>
          <a:p>
            <a:pPr lvl="2"/>
            <a:r>
              <a:rPr lang="en-US" dirty="0" smtClean="0"/>
              <a:t>Free for non-commercial, not open source; Linux, Mac, </a:t>
            </a:r>
            <a:r>
              <a:rPr lang="en-US" dirty="0" err="1" smtClean="0"/>
              <a:t>Sparc</a:t>
            </a:r>
            <a:r>
              <a:rPr lang="en-US" dirty="0" smtClean="0"/>
              <a:t> (not Windows)</a:t>
            </a:r>
          </a:p>
          <a:p>
            <a:pPr lvl="1"/>
            <a:r>
              <a:rPr lang="en-US" dirty="0" smtClean="0"/>
              <a:t>Stanford POS Tagger presently comes with:</a:t>
            </a:r>
          </a:p>
          <a:p>
            <a:pPr lvl="2"/>
            <a:r>
              <a:rPr lang="en-US" dirty="0" smtClean="0"/>
              <a:t>English, Arabic, Chinese, German</a:t>
            </a:r>
          </a:p>
          <a:p>
            <a:r>
              <a:rPr lang="en-US" dirty="0" smtClean="0"/>
              <a:t>One place to look for more resources:</a:t>
            </a:r>
          </a:p>
          <a:p>
            <a:pPr lvl="1"/>
            <a:r>
              <a:rPr lang="en-US" dirty="0" smtClean="0">
                <a:hlinkClick r:id="rId3"/>
              </a:rPr>
              <a:t>http://nlp.stanford.edu/links/statnlp.html</a:t>
            </a:r>
            <a:endParaRPr lang="en-US" dirty="0" smtClean="0"/>
          </a:p>
          <a:p>
            <a:pPr lvl="2"/>
            <a:r>
              <a:rPr lang="en-US" dirty="0" smtClean="0"/>
              <a:t>But it’s always out of date, so also try a Google search </a:t>
            </a:r>
            <a:r>
              <a:rPr lang="en-US" dirty="0" smtClean="0">
                <a:solidFill>
                  <a:srgbClr val="EFAB16"/>
                </a:solidFill>
                <a:sym typeface="Wingdings"/>
              </a:rPr>
              <a:t></a:t>
            </a:r>
            <a:endParaRPr lang="en-US" dirty="0">
              <a:solidFill>
                <a:srgbClr val="EFAB16"/>
              </a:solidFill>
            </a:endParaRPr>
          </a:p>
        </p:txBody>
      </p:sp>
    </p:spTree>
    <p:extLst>
      <p:ext uri="{BB962C8B-B14F-4D97-AF65-F5344CB8AC3E}">
        <p14:creationId xmlns:p14="http://schemas.microsoft.com/office/powerpoint/2010/main" val="341545056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example</a:t>
            </a:r>
            <a:endParaRPr lang="en-US" dirty="0"/>
          </a:p>
        </p:txBody>
      </p:sp>
      <p:sp>
        <p:nvSpPr>
          <p:cNvPr id="3" name="Content Placeholder 2"/>
          <p:cNvSpPr>
            <a:spLocks noGrp="1"/>
          </p:cNvSpPr>
          <p:nvPr>
            <p:ph idx="1"/>
          </p:nvPr>
        </p:nvSpPr>
        <p:spPr>
          <a:xfrm>
            <a:off x="457200" y="1600200"/>
            <a:ext cx="8229600" cy="4961467"/>
          </a:xfrm>
        </p:spPr>
        <p:txBody>
          <a:bodyPr/>
          <a:lstStyle/>
          <a:p>
            <a:r>
              <a:rPr lang="en-US" dirty="0" smtClean="0"/>
              <a:t>Chinese doesn’t put spaces between words</a:t>
            </a:r>
          </a:p>
          <a:p>
            <a:pPr lvl="1"/>
            <a:r>
              <a:rPr lang="en-US" dirty="0" smtClean="0"/>
              <a:t>Nor did Ancient Greek</a:t>
            </a:r>
          </a:p>
          <a:p>
            <a:r>
              <a:rPr lang="en-US" dirty="0" smtClean="0"/>
              <a:t>So almost all tools first require </a:t>
            </a:r>
            <a:r>
              <a:rPr lang="en-US" dirty="0" smtClean="0">
                <a:solidFill>
                  <a:srgbClr val="BB57BD"/>
                </a:solidFill>
              </a:rPr>
              <a:t>word segmentation</a:t>
            </a:r>
          </a:p>
          <a:p>
            <a:pPr lvl="2"/>
            <a:r>
              <a:rPr lang="en-US" dirty="0" smtClean="0">
                <a:solidFill>
                  <a:srgbClr val="FFFFFF"/>
                </a:solidFill>
              </a:rPr>
              <a:t>I demonstrate the Stanford Chinese Word </a:t>
            </a:r>
            <a:r>
              <a:rPr lang="en-US" dirty="0" err="1" smtClean="0">
                <a:solidFill>
                  <a:srgbClr val="FFFFFF"/>
                </a:solidFill>
              </a:rPr>
              <a:t>Segmenter</a:t>
            </a:r>
            <a:r>
              <a:rPr lang="en-US" dirty="0">
                <a:solidFill>
                  <a:srgbClr val="FFFFFF"/>
                </a:solidFill>
              </a:rPr>
              <a:t> </a:t>
            </a:r>
            <a:endParaRPr lang="en-US" dirty="0" smtClean="0">
              <a:solidFill>
                <a:srgbClr val="FFFFFF"/>
              </a:solidFill>
            </a:endParaRPr>
          </a:p>
          <a:p>
            <a:pPr lvl="2"/>
            <a:r>
              <a:rPr lang="en-US" dirty="0" smtClean="0">
                <a:solidFill>
                  <a:srgbClr val="FFFFFF"/>
                </a:solidFill>
                <a:hlinkClick r:id="rId2"/>
              </a:rPr>
              <a:t>http</a:t>
            </a:r>
            <a:r>
              <a:rPr lang="en-US" dirty="0">
                <a:solidFill>
                  <a:srgbClr val="FFFFFF"/>
                </a:solidFill>
                <a:hlinkClick r:id="rId2"/>
              </a:rPr>
              <a:t>://nlp.stanford.edu/software/</a:t>
            </a:r>
            <a:r>
              <a:rPr lang="en-US" dirty="0" smtClean="0">
                <a:solidFill>
                  <a:srgbClr val="FFFFFF"/>
                </a:solidFill>
                <a:hlinkClick r:id="rId2"/>
              </a:rPr>
              <a:t>segmenter.shtml</a:t>
            </a:r>
            <a:r>
              <a:rPr lang="en-US" dirty="0" smtClean="0">
                <a:solidFill>
                  <a:srgbClr val="FFFFFF"/>
                </a:solidFill>
              </a:rPr>
              <a:t> </a:t>
            </a:r>
          </a:p>
          <a:p>
            <a:r>
              <a:rPr lang="en-US" dirty="0" smtClean="0">
                <a:solidFill>
                  <a:srgbClr val="FFFFFF"/>
                </a:solidFill>
              </a:rPr>
              <a:t>Even in English, words need some segmentation – often called tokenization</a:t>
            </a:r>
          </a:p>
          <a:p>
            <a:pPr lvl="2"/>
            <a:r>
              <a:rPr lang="en-US" dirty="0" smtClean="0">
                <a:solidFill>
                  <a:srgbClr val="FFFFFF"/>
                </a:solidFill>
              </a:rPr>
              <a:t>It was being implicitly done before further processing in the examples till now:  </a:t>
            </a:r>
            <a:r>
              <a:rPr lang="en-US" dirty="0" smtClean="0">
                <a:solidFill>
                  <a:schemeClr val="accent1"/>
                </a:solidFill>
              </a:rPr>
              <a:t>“I’ll go.”   →   “   I   ’ll   go   .   ” </a:t>
            </a:r>
            <a:endParaRPr lang="en-US" dirty="0">
              <a:solidFill>
                <a:schemeClr val="accent1"/>
              </a:solidFill>
            </a:endParaRPr>
          </a:p>
        </p:txBody>
      </p:sp>
    </p:spTree>
    <p:extLst>
      <p:ext uri="{BB962C8B-B14F-4D97-AF65-F5344CB8AC3E}">
        <p14:creationId xmlns:p14="http://schemas.microsoft.com/office/powerpoint/2010/main" val="5711585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S Rotations">
      <a:dk1>
        <a:sysClr val="windowText" lastClr="000000"/>
      </a:dk1>
      <a:lt1>
        <a:sysClr val="window" lastClr="FFFFFF"/>
      </a:lt1>
      <a:dk2>
        <a:srgbClr val="59564B"/>
      </a:dk2>
      <a:lt2>
        <a:srgbClr val="DFDAC7"/>
      </a:lt2>
      <a:accent1>
        <a:srgbClr val="BB57BD"/>
      </a:accent1>
      <a:accent2>
        <a:srgbClr val="EFAB16"/>
      </a:accent2>
      <a:accent3>
        <a:srgbClr val="78AC35"/>
      </a:accent3>
      <a:accent4>
        <a:srgbClr val="35ACA2"/>
      </a:accent4>
      <a:accent5>
        <a:srgbClr val="3EB5E0"/>
      </a:accent5>
      <a:accent6>
        <a:srgbClr val="5146B6"/>
      </a:accent6>
      <a:hlink>
        <a:srgbClr val="EF8E1C"/>
      </a:hlink>
      <a:folHlink>
        <a:srgbClr val="FEC60B"/>
      </a:folHlink>
    </a:clrScheme>
    <a:fontScheme name="Exhibit">
      <a:majorFont>
        <a:latin typeface="Corbel"/>
        <a:ea typeface=""/>
        <a:cs typeface=""/>
        <a:font script="Jpan" typeface="メイリオ"/>
      </a:majorFont>
      <a:minorFont>
        <a:latin typeface="Corbel"/>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14659</TotalTime>
  <Words>8538</Words>
  <Application>Microsoft Macintosh PowerPoint</Application>
  <PresentationFormat>On-screen Show (4:3)</PresentationFormat>
  <Paragraphs>841</Paragraphs>
  <Slides>110</Slides>
  <Notes>22</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Office Theme</vt:lpstr>
      <vt:lpstr>Natural Language Processing Tools for the Digital Humanities</vt:lpstr>
      <vt:lpstr>Commencement 2010</vt:lpstr>
      <vt:lpstr>My humanities qualifications</vt:lpstr>
      <vt:lpstr>So, feel free to ask questions!</vt:lpstr>
      <vt:lpstr>Text</vt:lpstr>
      <vt:lpstr>The promise</vt:lpstr>
      <vt:lpstr>“How I write” [code]</vt:lpstr>
      <vt:lpstr>Outline</vt:lpstr>
      <vt:lpstr>2. Getting some text</vt:lpstr>
      <vt:lpstr>First step: Text</vt:lpstr>
      <vt:lpstr>First step: Text</vt:lpstr>
      <vt:lpstr>1. Early English Books Online</vt:lpstr>
      <vt:lpstr>2. Old Bailey Online</vt:lpstr>
      <vt:lpstr>3. Project Gutenberg</vt:lpstr>
      <vt:lpstr>Running example: H. Rider Haggard</vt:lpstr>
      <vt:lpstr>Interfaces to tools</vt:lpstr>
      <vt:lpstr>You’ll need to program</vt:lpstr>
      <vt:lpstr>You’ll need to program</vt:lpstr>
      <vt:lpstr>You’ll need to program</vt:lpstr>
      <vt:lpstr>Grabbing files from websites</vt:lpstr>
      <vt:lpstr>Grabbing files from websites</vt:lpstr>
      <vt:lpstr>Grabbing files from websites</vt:lpstr>
      <vt:lpstr>Typical text problems</vt:lpstr>
      <vt:lpstr>There are always text-processing gotchas …</vt:lpstr>
      <vt:lpstr>There are always text-processing gotchas …</vt:lpstr>
      <vt:lpstr>3. Words</vt:lpstr>
      <vt:lpstr>In the beginning was the word</vt:lpstr>
      <vt:lpstr>PowerPoint Presentation</vt:lpstr>
      <vt:lpstr>PowerPoint Presentation</vt:lpstr>
      <vt:lpstr>PowerPoint Presentation</vt:lpstr>
      <vt:lpstr>PowerPoint Presentation</vt:lpstr>
      <vt:lpstr>PowerPoint Presentation</vt:lpstr>
      <vt:lpstr>Google Books Ngram Viewer http://ngrams.googlelabs.com/</vt:lpstr>
      <vt:lpstr>Google Books Ngram Viewer</vt:lpstr>
      <vt:lpstr>Language change: as least as</vt:lpstr>
      <vt:lpstr>Language change: as least as</vt:lpstr>
      <vt:lpstr>Language change: as least as</vt:lpstr>
      <vt:lpstr>Language change: as least as</vt:lpstr>
      <vt:lpstr>4. Collocations, etc.</vt:lpstr>
      <vt:lpstr>Using a text editor</vt:lpstr>
      <vt:lpstr>PowerPoint Presentation</vt:lpstr>
      <vt:lpstr>Traditional Concordancers</vt:lpstr>
      <vt:lpstr>PowerPoint Presentation</vt:lpstr>
      <vt:lpstr>PowerPoint Presentation</vt:lpstr>
      <vt:lpstr>PowerPoint Presentation</vt:lpstr>
      <vt:lpstr>The decline of honour</vt:lpstr>
      <vt:lpstr>5. NLP Frameworks and Tools</vt:lpstr>
      <vt:lpstr>The Big 3 NLP Frameworks</vt:lpstr>
      <vt:lpstr>The main NLP Packages</vt:lpstr>
      <vt:lpstr>NLP tools: Rules of thumb for 2011</vt:lpstr>
      <vt:lpstr>GATE</vt:lpstr>
      <vt:lpstr>Rule-based NLP and Statistical/Machine Learning NLP</vt:lpstr>
      <vt:lpstr>Rule-based NLP and Statistical/Machine Learning NLP</vt:lpstr>
      <vt:lpstr>Rule-based NLP and Statistical/Machine Learning NLP</vt:lpstr>
      <vt:lpstr>How much hardware do you need?</vt:lpstr>
      <vt:lpstr>How much hardware do you need?</vt:lpstr>
      <vt:lpstr>How much hardware do you need?</vt:lpstr>
      <vt:lpstr>6. Part-of-speech Tagging</vt:lpstr>
      <vt:lpstr>Part-of-Speech Tagging</vt:lpstr>
      <vt:lpstr>Stanford POS tagger http://nlp.stanford.edu/software/tagger.shtml</vt:lpstr>
      <vt:lpstr>Stanford POS tagger</vt:lpstr>
      <vt:lpstr>MorphAdorner http://morphadorner.northwestern.edu/</vt:lpstr>
      <vt:lpstr>MorphAdorner</vt:lpstr>
      <vt:lpstr>Ah, the old days!</vt:lpstr>
      <vt:lpstr>Comparing taggers: Penn Treebank vs. NUPOS</vt:lpstr>
      <vt:lpstr>Comparing taggers: Penn Treebank vs. NUPOS</vt:lpstr>
      <vt:lpstr>Stylistic factors from POS</vt:lpstr>
      <vt:lpstr>7. Named Entity Recognition (NER)</vt:lpstr>
      <vt:lpstr>Named Entity Recognition  – “the Chad problem”</vt:lpstr>
      <vt:lpstr>Conditional Random Fields (CRFs)</vt:lpstr>
      <vt:lpstr>Stanford NER Features</vt:lpstr>
      <vt:lpstr>Stanford NER http://nlp.stanford.edu/software/CRF-NER.shtml</vt:lpstr>
      <vt:lpstr>8. Parsing</vt:lpstr>
      <vt:lpstr>Statistical parsing</vt:lpstr>
      <vt:lpstr>Phrase structure Parsing</vt:lpstr>
      <vt:lpstr>Dependency parsing</vt:lpstr>
      <vt:lpstr>Stanford Dependencies</vt:lpstr>
      <vt:lpstr>Statistical Parsers </vt:lpstr>
      <vt:lpstr>Tregex/Tgrep2 – Tools for searching over syntax </vt:lpstr>
      <vt:lpstr>dreadful things</vt:lpstr>
      <vt:lpstr>Making use of dependency structure</vt:lpstr>
      <vt:lpstr>Evidence from earnings announcements [Engelberg AFA 2009]</vt:lpstr>
      <vt:lpstr>Evidence from earnings announcements [Engelberg 2009]</vt:lpstr>
      <vt:lpstr>Syntactic Packaging and Implicit Sentiment [Greene 2007; Greene and Resnik 2009]</vt:lpstr>
      <vt:lpstr>Predicting Opinions of the Death Penalty [Greene 2007; Greene and Resnik 2009]</vt:lpstr>
      <vt:lpstr>9. Coreference Resolution</vt:lpstr>
      <vt:lpstr>Coreference resolution</vt:lpstr>
      <vt:lpstr>Coreference resolution warnings</vt:lpstr>
      <vt:lpstr>Coreference resolution warnings</vt:lpstr>
      <vt:lpstr>Coreference resolution warnings</vt:lpstr>
      <vt:lpstr>Stanford CoreNLP http://nlp.stanford.edu/software/corenlp.shtml</vt:lpstr>
      <vt:lpstr>Stanford CoreNLP</vt:lpstr>
      <vt:lpstr>What Stanford CoreNLP gives</vt:lpstr>
      <vt:lpstr>What Stanford CoreNLP gives</vt:lpstr>
      <vt:lpstr>The rest of the languages of the world </vt:lpstr>
      <vt:lpstr>English-only?</vt:lpstr>
      <vt:lpstr>POS taggers for many languages?</vt:lpstr>
      <vt:lpstr>POS taggers for many languages?</vt:lpstr>
      <vt:lpstr>Chinese example</vt:lpstr>
      <vt:lpstr>Chinese example</vt:lpstr>
      <vt:lpstr>Chinese example</vt:lpstr>
      <vt:lpstr>Other tools</vt:lpstr>
      <vt:lpstr>Data sources</vt:lpstr>
      <vt:lpstr>Parting words</vt:lpstr>
      <vt:lpstr>Applications? (beyond word counts)</vt:lpstr>
      <vt:lpstr>Applications? (beyond word counts)</vt:lpstr>
      <vt:lpstr>Applications? (beyond word counts)</vt:lpstr>
      <vt:lpstr>Applications? (beyond word counts)</vt:lpstr>
      <vt:lpstr>Parting words</vt:lpstr>
      <vt:lpstr>PowerPoint Presentation</vt:lpstr>
    </vt:vector>
  </TitlesOfParts>
  <Manager/>
  <Company>Stanford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Rotations template</dc:title>
  <dc:subject/>
  <dc:creator>Christopher Manning</dc:creator>
  <cp:keywords/>
  <dc:description>Powerpoint template initially designed by Christopher Manning for CS Rotations presentation in 2010.</dc:description>
  <cp:lastModifiedBy>Christopher Manning</cp:lastModifiedBy>
  <cp:revision>172</cp:revision>
  <dcterms:created xsi:type="dcterms:W3CDTF">2011-04-18T17:00:00Z</dcterms:created>
  <dcterms:modified xsi:type="dcterms:W3CDTF">2011-06-26T17:07:09Z</dcterms:modified>
  <cp:category/>
</cp:coreProperties>
</file>